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20104100" cy="15087600"/>
  <p:defaultTextStyle>
    <a:defPPr>
      <a:defRPr lang="en-US"/>
    </a:defPPr>
    <a:lvl1pPr marL="0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99788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1995770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299365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399153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498942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598730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6985194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7983078" algn="l" defTabSz="997884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D7F2"/>
    <a:srgbClr val="144D48"/>
    <a:srgbClr val="FFF9D4"/>
    <a:srgbClr val="FFFFFE"/>
    <a:srgbClr val="FEECB3"/>
    <a:srgbClr val="F3E7B3"/>
    <a:srgbClr val="F5ECC0"/>
    <a:srgbClr val="F8EDBE"/>
    <a:srgbClr val="FFEFBB"/>
    <a:srgbClr val="F5E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88" autoAdjust="0"/>
  </p:normalViewPr>
  <p:slideViewPr>
    <p:cSldViewPr>
      <p:cViewPr>
        <p:scale>
          <a:sx n="35" d="100"/>
          <a:sy n="35" d="100"/>
        </p:scale>
        <p:origin x="-1568" y="-12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4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4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09DE-C2D7-7945-8B4C-A0357AB41523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0150" y="1131888"/>
            <a:ext cx="7543800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165975"/>
            <a:ext cx="16084550" cy="67897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8712200" cy="754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30363"/>
            <a:ext cx="8712200" cy="754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91BC7-B236-1243-8AF3-100F4B593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91BC7-B236-1243-8AF3-100F4B593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41" y="10204705"/>
            <a:ext cx="37307522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0" y="18434305"/>
            <a:ext cx="30723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987911"/>
            <a:ext cx="40746254" cy="2062102"/>
          </a:xfrm>
        </p:spPr>
        <p:txBody>
          <a:bodyPr lIns="0" tIns="0" rIns="0" bIns="0"/>
          <a:lstStyle>
            <a:lvl1pPr>
              <a:defRPr sz="1340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987911"/>
            <a:ext cx="40746254" cy="2062102"/>
          </a:xfrm>
        </p:spPr>
        <p:txBody>
          <a:bodyPr lIns="0" tIns="0" rIns="0" bIns="0"/>
          <a:lstStyle>
            <a:lvl1pPr>
              <a:defRPr sz="1340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1" y="7571233"/>
            <a:ext cx="190926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7" y="7571233"/>
            <a:ext cx="190926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987911"/>
            <a:ext cx="40746254" cy="2062102"/>
          </a:xfrm>
        </p:spPr>
        <p:txBody>
          <a:bodyPr lIns="0" tIns="0" rIns="0" bIns="0"/>
          <a:lstStyle>
            <a:lvl1pPr>
              <a:defRPr sz="1340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2471" y="2987911"/>
            <a:ext cx="40746254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3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3"/>
            <a:ext cx="14045184" cy="61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2" y="30614113"/>
            <a:ext cx="10094976" cy="61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8" y="30614113"/>
            <a:ext cx="10094976" cy="615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97884">
        <a:defRPr>
          <a:latin typeface="+mn-lt"/>
          <a:ea typeface="+mn-ea"/>
          <a:cs typeface="+mn-cs"/>
        </a:defRPr>
      </a:lvl2pPr>
      <a:lvl3pPr marL="1995770">
        <a:defRPr>
          <a:latin typeface="+mn-lt"/>
          <a:ea typeface="+mn-ea"/>
          <a:cs typeface="+mn-cs"/>
        </a:defRPr>
      </a:lvl3pPr>
      <a:lvl4pPr marL="2993654">
        <a:defRPr>
          <a:latin typeface="+mn-lt"/>
          <a:ea typeface="+mn-ea"/>
          <a:cs typeface="+mn-cs"/>
        </a:defRPr>
      </a:lvl4pPr>
      <a:lvl5pPr marL="3991538">
        <a:defRPr>
          <a:latin typeface="+mn-lt"/>
          <a:ea typeface="+mn-ea"/>
          <a:cs typeface="+mn-cs"/>
        </a:defRPr>
      </a:lvl5pPr>
      <a:lvl6pPr marL="4989424">
        <a:defRPr>
          <a:latin typeface="+mn-lt"/>
          <a:ea typeface="+mn-ea"/>
          <a:cs typeface="+mn-cs"/>
        </a:defRPr>
      </a:lvl6pPr>
      <a:lvl7pPr marL="5987308">
        <a:defRPr>
          <a:latin typeface="+mn-lt"/>
          <a:ea typeface="+mn-ea"/>
          <a:cs typeface="+mn-cs"/>
        </a:defRPr>
      </a:lvl7pPr>
      <a:lvl8pPr marL="6985194">
        <a:defRPr>
          <a:latin typeface="+mn-lt"/>
          <a:ea typeface="+mn-ea"/>
          <a:cs typeface="+mn-cs"/>
        </a:defRPr>
      </a:lvl8pPr>
      <a:lvl9pPr marL="79830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97884">
        <a:defRPr>
          <a:latin typeface="+mn-lt"/>
          <a:ea typeface="+mn-ea"/>
          <a:cs typeface="+mn-cs"/>
        </a:defRPr>
      </a:lvl2pPr>
      <a:lvl3pPr marL="1995770">
        <a:defRPr>
          <a:latin typeface="+mn-lt"/>
          <a:ea typeface="+mn-ea"/>
          <a:cs typeface="+mn-cs"/>
        </a:defRPr>
      </a:lvl3pPr>
      <a:lvl4pPr marL="2993654">
        <a:defRPr>
          <a:latin typeface="+mn-lt"/>
          <a:ea typeface="+mn-ea"/>
          <a:cs typeface="+mn-cs"/>
        </a:defRPr>
      </a:lvl4pPr>
      <a:lvl5pPr marL="3991538">
        <a:defRPr>
          <a:latin typeface="+mn-lt"/>
          <a:ea typeface="+mn-ea"/>
          <a:cs typeface="+mn-cs"/>
        </a:defRPr>
      </a:lvl5pPr>
      <a:lvl6pPr marL="4989424">
        <a:defRPr>
          <a:latin typeface="+mn-lt"/>
          <a:ea typeface="+mn-ea"/>
          <a:cs typeface="+mn-cs"/>
        </a:defRPr>
      </a:lvl6pPr>
      <a:lvl7pPr marL="5987308">
        <a:defRPr>
          <a:latin typeface="+mn-lt"/>
          <a:ea typeface="+mn-ea"/>
          <a:cs typeface="+mn-cs"/>
        </a:defRPr>
      </a:lvl7pPr>
      <a:lvl8pPr marL="6985194">
        <a:defRPr>
          <a:latin typeface="+mn-lt"/>
          <a:ea typeface="+mn-ea"/>
          <a:cs typeface="+mn-cs"/>
        </a:defRPr>
      </a:lvl8pPr>
      <a:lvl9pPr marL="79830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asantcafe.ca/learn/program/5" TargetMode="External"/><Relationship Id="rId12" Type="http://schemas.openxmlformats.org/officeDocument/2006/relationships/hyperlink" Target="http://justinlmatthews.com/posterhelp/posterguide/" TargetMode="External"/><Relationship Id="rId13" Type="http://schemas.openxmlformats.org/officeDocument/2006/relationships/image" Target="../media/image7.jp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jpeg"/><Relationship Id="rId17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hyperlink" Target="http://rgs.usu.edu/undergradresearch/posters/%23iLightbox%5Bgallery_image_1%5D/-1" TargetMode="External"/><Relationship Id="rId10" Type="http://schemas.openxmlformats.org/officeDocument/2006/relationships/hyperlink" Target="http://cfaes.osu.edu/brand/research-poster-templ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734800" y="14782800"/>
            <a:ext cx="8763000" cy="2057400"/>
          </a:xfrm>
          <a:prstGeom prst="rect">
            <a:avLst/>
          </a:prstGeom>
          <a:solidFill>
            <a:srgbClr val="FEECB3"/>
          </a:solidFill>
          <a:ln>
            <a:solidFill>
              <a:srgbClr val="FFFFF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1430000" y="19126200"/>
            <a:ext cx="8763000" cy="2057400"/>
          </a:xfrm>
          <a:prstGeom prst="rect">
            <a:avLst/>
          </a:prstGeom>
          <a:solidFill>
            <a:srgbClr val="FEECB3"/>
          </a:solidFill>
          <a:ln>
            <a:solidFill>
              <a:srgbClr val="FFFFF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805600" y="457200"/>
            <a:ext cx="43891200" cy="32918400"/>
          </a:xfrm>
          <a:prstGeom prst="rect">
            <a:avLst/>
          </a:prstGeom>
          <a:solidFill>
            <a:srgbClr val="DDE4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dirty="0"/>
          </a:p>
        </p:txBody>
      </p:sp>
      <p:sp>
        <p:nvSpPr>
          <p:cNvPr id="44" name="object 6"/>
          <p:cNvSpPr/>
          <p:nvPr/>
        </p:nvSpPr>
        <p:spPr>
          <a:xfrm>
            <a:off x="533400" y="28651200"/>
            <a:ext cx="42976800" cy="3886200"/>
          </a:xfrm>
          <a:custGeom>
            <a:avLst/>
            <a:gdLst/>
            <a:ahLst/>
            <a:cxnLst/>
            <a:rect l="l" t="t" r="r" b="b"/>
            <a:pathLst>
              <a:path w="19435127" h="1550272">
                <a:moveTo>
                  <a:pt x="0" y="1550272"/>
                </a:moveTo>
                <a:lnTo>
                  <a:pt x="19435127" y="1550272"/>
                </a:lnTo>
                <a:lnTo>
                  <a:pt x="19435127" y="0"/>
                </a:lnTo>
                <a:lnTo>
                  <a:pt x="0" y="0"/>
                </a:lnTo>
                <a:lnTo>
                  <a:pt x="0" y="1550272"/>
                </a:lnTo>
                <a:close/>
              </a:path>
            </a:pathLst>
          </a:custGeom>
          <a:solidFill>
            <a:srgbClr val="144D48"/>
          </a:solidFill>
          <a:ln>
            <a:solidFill>
              <a:srgbClr val="005936"/>
            </a:solidFill>
          </a:ln>
          <a:effectLst/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346" y="2971800"/>
            <a:ext cx="40746254" cy="190821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8800" spc="-37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sz="8800" spc="-20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sz="8800" spc="-306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sz="8800" spc="-26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sz="8800" spc="-196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sz="8800" spc="-316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sz="8800" spc="-24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sz="8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Title Should be Concise, With Size of 72-100pts </a:t>
            </a:r>
            <a:b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sz="3600" b="0" spc="-174" dirty="0" smtClean="0"/>
              <a:t>P</a:t>
            </a:r>
            <a:r>
              <a:rPr sz="3600" b="0" spc="-120" dirty="0" smtClean="0"/>
              <a:t>r</a:t>
            </a:r>
            <a:r>
              <a:rPr sz="3600" b="0" spc="-110" dirty="0" smtClean="0"/>
              <a:t>e</a:t>
            </a:r>
            <a:r>
              <a:rPr sz="3600" b="0" spc="-120" dirty="0" smtClean="0"/>
              <a:t>se</a:t>
            </a:r>
            <a:r>
              <a:rPr sz="3600" b="0" spc="-174" dirty="0" smtClean="0"/>
              <a:t>n</a:t>
            </a:r>
            <a:r>
              <a:rPr sz="3600" b="0" spc="-152" dirty="0" smtClean="0"/>
              <a:t>t</a:t>
            </a:r>
            <a:r>
              <a:rPr sz="3600" b="0" spc="-120" dirty="0" smtClean="0"/>
              <a:t>e</a:t>
            </a:r>
            <a:r>
              <a:rPr sz="3600" b="0" spc="-22" dirty="0" smtClean="0"/>
              <a:t>r</a:t>
            </a:r>
            <a:r>
              <a:rPr sz="3600" b="0" spc="-10" dirty="0" smtClean="0"/>
              <a:t> </a:t>
            </a:r>
            <a:r>
              <a:rPr sz="3600" b="0" spc="-130" dirty="0"/>
              <a:t>nam</a:t>
            </a:r>
            <a:r>
              <a:rPr sz="3600" b="0" spc="-196" dirty="0"/>
              <a:t>e</a:t>
            </a:r>
            <a:r>
              <a:rPr sz="3600" b="0" spc="-22" dirty="0"/>
              <a:t>,</a:t>
            </a:r>
            <a:r>
              <a:rPr sz="3600" b="0" spc="-10" dirty="0"/>
              <a:t> </a:t>
            </a:r>
            <a:r>
              <a:rPr sz="3600" b="0" spc="-98" dirty="0"/>
              <a:t>A</a:t>
            </a:r>
            <a:r>
              <a:rPr sz="3600" b="0" spc="-88" dirty="0"/>
              <a:t>s</a:t>
            </a:r>
            <a:r>
              <a:rPr sz="3600" b="0" spc="-120" dirty="0"/>
              <a:t>s</a:t>
            </a:r>
            <a:r>
              <a:rPr sz="3600" b="0" spc="-98" dirty="0"/>
              <a:t>o</a:t>
            </a:r>
            <a:r>
              <a:rPr sz="3600" b="0" spc="-66" dirty="0"/>
              <a:t>c</a:t>
            </a:r>
            <a:r>
              <a:rPr sz="3600" b="0" spc="-120" dirty="0"/>
              <a:t>i</a:t>
            </a:r>
            <a:r>
              <a:rPr sz="3600" b="0" spc="-164" dirty="0"/>
              <a:t>a</a:t>
            </a:r>
            <a:r>
              <a:rPr sz="3600" b="0" spc="-152" dirty="0"/>
              <a:t>t</a:t>
            </a:r>
            <a:r>
              <a:rPr sz="3600" b="0" spc="-110" dirty="0"/>
              <a:t>e</a:t>
            </a:r>
            <a:r>
              <a:rPr sz="3600" b="0" spc="-32" dirty="0"/>
              <a:t>s</a:t>
            </a:r>
            <a:r>
              <a:rPr sz="3600" b="0" spc="-10" dirty="0"/>
              <a:t> </a:t>
            </a:r>
            <a:r>
              <a:rPr sz="3600" b="0" spc="-130" dirty="0"/>
              <a:t>a</a:t>
            </a:r>
            <a:r>
              <a:rPr sz="3600" b="0" spc="-120" dirty="0"/>
              <a:t>n</a:t>
            </a:r>
            <a:r>
              <a:rPr sz="3600" b="0" spc="-32" dirty="0"/>
              <a:t>d</a:t>
            </a:r>
            <a:r>
              <a:rPr sz="3600" b="0" spc="-10" dirty="0"/>
              <a:t> </a:t>
            </a:r>
            <a:r>
              <a:rPr sz="3600" b="0" spc="-88" dirty="0"/>
              <a:t>C</a:t>
            </a:r>
            <a:r>
              <a:rPr sz="3600" b="0" spc="-110" dirty="0"/>
              <a:t>o</a:t>
            </a:r>
            <a:r>
              <a:rPr sz="3600" b="0" spc="-130" dirty="0"/>
              <a:t>l</a:t>
            </a:r>
            <a:r>
              <a:rPr sz="3600" b="0" spc="-120" dirty="0"/>
              <a:t>l</a:t>
            </a:r>
            <a:r>
              <a:rPr sz="3600" b="0" spc="-130" dirty="0"/>
              <a:t>a</a:t>
            </a:r>
            <a:r>
              <a:rPr sz="3600" b="0" spc="-110" dirty="0"/>
              <a:t>bor</a:t>
            </a:r>
            <a:r>
              <a:rPr sz="3600" b="0" spc="-164" dirty="0"/>
              <a:t>a</a:t>
            </a:r>
            <a:r>
              <a:rPr sz="3600" b="0" spc="-142" dirty="0"/>
              <a:t>t</a:t>
            </a:r>
            <a:r>
              <a:rPr sz="3600" b="0" spc="-110" dirty="0"/>
              <a:t>o</a:t>
            </a:r>
            <a:r>
              <a:rPr sz="3600" b="0" spc="-54" dirty="0"/>
              <a:t>r</a:t>
            </a:r>
            <a:r>
              <a:rPr sz="3600" b="0" spc="-32" dirty="0"/>
              <a:t>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5867400"/>
            <a:ext cx="9372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lang="en-US" b="1" spc="-54" dirty="0" smtClean="0">
                <a:solidFill>
                  <a:srgbClr val="005936"/>
                </a:solidFill>
                <a:latin typeface="Arial"/>
                <a:cs typeface="Arial"/>
              </a:rPr>
              <a:t>INTRODUCTION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9601200"/>
            <a:ext cx="8937668" cy="1345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lang="en-US" sz="3200" b="1" spc="-10" dirty="0" smtClean="0">
                <a:solidFill>
                  <a:srgbClr val="144D48"/>
                </a:solidFill>
                <a:latin typeface="Arial"/>
                <a:cs typeface="Arial"/>
              </a:rPr>
              <a:t>Plan Plan Plan</a:t>
            </a:r>
            <a:endParaRPr sz="3200" dirty="0">
              <a:solidFill>
                <a:srgbClr val="144D48"/>
              </a:solidFill>
              <a:latin typeface="Arial"/>
              <a:cs typeface="Arial"/>
            </a:endParaRPr>
          </a:p>
          <a:p>
            <a:pPr marL="27720" marR="13860"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</a:b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29058513"/>
            <a:ext cx="8686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800" b="1" spc="-1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sz="2800" b="1" spc="-32" dirty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y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sz="2800" b="1" spc="10" dirty="0">
                <a:solidFill>
                  <a:schemeClr val="bg1"/>
                </a:solidFill>
                <a:latin typeface="Arial"/>
                <a:cs typeface="Arial"/>
              </a:rPr>
              <a:t>ght</a:t>
            </a:r>
            <a:r>
              <a:rPr sz="2800" b="1" spc="2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22" dirty="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sz="2800" b="1" dirty="0" smtClean="0">
                <a:solidFill>
                  <a:schemeClr val="bg1"/>
                </a:solidFill>
                <a:latin typeface="Arial"/>
                <a:cs typeface="Arial"/>
              </a:rPr>
              <a:t>ui</a:t>
            </a:r>
            <a:r>
              <a:rPr sz="2800" b="1" spc="32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sz="2800" b="1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-22" dirty="0" smtClean="0">
                <a:solidFill>
                  <a:schemeClr val="bg1"/>
                </a:solidFill>
                <a:latin typeface="Arial"/>
                <a:cs typeface="Arial"/>
              </a:rPr>
              <a:t>li</a:t>
            </a:r>
            <a:r>
              <a:rPr sz="2800" b="1" spc="22" dirty="0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800" b="1" spc="10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r>
              <a:rPr sz="2800" b="1" spc="22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800" b="1" spc="22" dirty="0" smtClean="0">
                <a:solidFill>
                  <a:schemeClr val="bg1"/>
                </a:solidFill>
                <a:latin typeface="Arial"/>
                <a:cs typeface="Arial"/>
              </a:rPr>
              <a:t> visit: </a:t>
            </a:r>
            <a:r>
              <a:rPr lang="en-US" sz="2800" spc="22" dirty="0" smtClean="0">
                <a:solidFill>
                  <a:schemeClr val="bg1"/>
                </a:solidFill>
                <a:latin typeface="Arial"/>
                <a:cs typeface="Arial"/>
              </a:rPr>
              <a:t>Give a URL hot link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717000" y="26748298"/>
            <a:ext cx="10668000" cy="114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lnSpc>
                <a:spcPct val="103099"/>
              </a:lnSpc>
            </a:pP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l 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32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yI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it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,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q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ua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a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iq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v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obor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q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ua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v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f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ci b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fe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sl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f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d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ut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at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. </a:t>
            </a:r>
            <a:r>
              <a:rPr sz="1800" i="1" spc="32" dirty="0">
                <a:solidFill>
                  <a:srgbClr val="717272"/>
                </a:solidFill>
                <a:latin typeface="Arial"/>
                <a:cs typeface="Arial"/>
              </a:rPr>
              <a:t>H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ni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d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fe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ni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v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at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,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q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ua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l u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h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ni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a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li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32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d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d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obo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il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f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h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h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ni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ili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l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76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ti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sl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ti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32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fe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v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r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y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no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d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76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ti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si b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f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ci </a:t>
            </a:r>
            <a:r>
              <a:rPr sz="1800" i="1" spc="32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d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nd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s, 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t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nd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v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o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p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r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ne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n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a</a:t>
            </a:r>
            <a:r>
              <a:rPr sz="1800" i="1" spc="44" dirty="0">
                <a:solidFill>
                  <a:srgbClr val="717272"/>
                </a:solidFill>
                <a:latin typeface="Arial"/>
                <a:cs typeface="Arial"/>
              </a:rPr>
              <a:t>m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717272"/>
                </a:solidFill>
                <a:latin typeface="Arial"/>
                <a:cs typeface="Arial"/>
              </a:rPr>
              <a:t>h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i</a:t>
            </a:r>
            <a:r>
              <a:rPr sz="1800" i="1" spc="22" dirty="0">
                <a:solidFill>
                  <a:srgbClr val="717272"/>
                </a:solidFill>
                <a:latin typeface="Arial"/>
                <a:cs typeface="Arial"/>
              </a:rPr>
              <a:t>c</a:t>
            </a:r>
            <a:r>
              <a:rPr sz="1800" i="1" spc="-22" dirty="0">
                <a:solidFill>
                  <a:srgbClr val="717272"/>
                </a:solidFill>
                <a:latin typeface="Arial"/>
                <a:cs typeface="Arial"/>
              </a:rPr>
              <a:t>t</a:t>
            </a:r>
            <a:r>
              <a:rPr sz="1800" i="1" spc="-10" dirty="0">
                <a:solidFill>
                  <a:srgbClr val="717272"/>
                </a:solidFill>
                <a:latin typeface="Arial"/>
                <a:cs typeface="Arial"/>
              </a:rPr>
              <a:t>u</a:t>
            </a:r>
            <a:r>
              <a:rPr sz="1800" i="1" spc="10" dirty="0">
                <a:solidFill>
                  <a:srgbClr val="717272"/>
                </a:solidFill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06200" y="22367557"/>
            <a:ext cx="10515600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lang="en-US" sz="3200" b="1" dirty="0" smtClean="0">
                <a:solidFill>
                  <a:srgbClr val="144D48"/>
                </a:solidFill>
                <a:latin typeface="Arial"/>
                <a:cs typeface="Arial"/>
              </a:rPr>
              <a:t>Use of charts and imagery and color selection</a:t>
            </a:r>
            <a:endParaRPr sz="3200" b="1" dirty="0">
              <a:solidFill>
                <a:srgbClr val="144D48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5800" y="5334000"/>
            <a:ext cx="42443400" cy="609600"/>
          </a:xfrm>
          <a:custGeom>
            <a:avLst/>
            <a:gdLst/>
            <a:ahLst/>
            <a:cxnLst/>
            <a:rect l="l" t="t" r="r" b="b"/>
            <a:pathLst>
              <a:path w="18638176">
                <a:moveTo>
                  <a:pt x="0" y="0"/>
                </a:moveTo>
                <a:lnTo>
                  <a:pt x="18638176" y="0"/>
                </a:lnTo>
              </a:path>
            </a:pathLst>
          </a:custGeom>
          <a:ln w="11634">
            <a:solidFill>
              <a:srgbClr val="71727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20400" y="7096404"/>
            <a:ext cx="228599" cy="20945196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20100" y="7162800"/>
            <a:ext cx="63500" cy="20945196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451800" y="7311830"/>
            <a:ext cx="9601200" cy="1357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800" b="1" spc="-32" dirty="0" smtClean="0">
                <a:solidFill>
                  <a:srgbClr val="144D48"/>
                </a:solidFill>
                <a:latin typeface="Arial"/>
                <a:cs typeface="Arial"/>
              </a:rPr>
              <a:t>P</a:t>
            </a:r>
            <a:r>
              <a:rPr sz="2800" b="1" spc="-10" dirty="0" smtClean="0">
                <a:solidFill>
                  <a:srgbClr val="144D48"/>
                </a:solidFill>
                <a:latin typeface="Arial"/>
                <a:cs typeface="Arial"/>
              </a:rPr>
              <a:t>r</a:t>
            </a:r>
            <a:r>
              <a:rPr sz="2800" b="1" spc="-54" dirty="0" smtClean="0">
                <a:solidFill>
                  <a:srgbClr val="144D48"/>
                </a:solidFill>
                <a:latin typeface="Arial"/>
                <a:cs typeface="Arial"/>
              </a:rPr>
              <a:t>e</a:t>
            </a:r>
            <a:r>
              <a:rPr sz="2800" b="1" spc="-10" dirty="0" smtClean="0">
                <a:solidFill>
                  <a:srgbClr val="144D48"/>
                </a:solidFill>
                <a:latin typeface="Arial"/>
                <a:cs typeface="Arial"/>
              </a:rPr>
              <a:t>v</a:t>
            </a:r>
            <a:r>
              <a:rPr sz="2800" b="1" dirty="0" smtClean="0">
                <a:solidFill>
                  <a:srgbClr val="144D48"/>
                </a:solidFill>
                <a:latin typeface="Arial"/>
                <a:cs typeface="Arial"/>
              </a:rPr>
              <a:t>i</a:t>
            </a:r>
            <a:r>
              <a:rPr sz="2800" b="1" spc="-22" dirty="0" smtClean="0">
                <a:solidFill>
                  <a:srgbClr val="144D48"/>
                </a:solidFill>
                <a:latin typeface="Arial"/>
                <a:cs typeface="Arial"/>
              </a:rPr>
              <a:t>e</a:t>
            </a:r>
            <a:r>
              <a:rPr sz="2800" b="1" spc="32" dirty="0" smtClean="0">
                <a:solidFill>
                  <a:srgbClr val="144D48"/>
                </a:solidFill>
                <a:latin typeface="Arial"/>
                <a:cs typeface="Arial"/>
              </a:rPr>
              <a:t>w</a:t>
            </a:r>
            <a:endParaRPr sz="2800" dirty="0">
              <a:solidFill>
                <a:srgbClr val="144D48"/>
              </a:solidFill>
              <a:latin typeface="Arial"/>
              <a:cs typeface="Arial"/>
            </a:endParaRPr>
          </a:p>
          <a:p>
            <a:pPr marL="27720">
              <a:spcBef>
                <a:spcPts val="982"/>
              </a:spcBef>
            </a:pPr>
            <a:r>
              <a:rPr sz="2400" spc="-248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w-</a:t>
            </a:r>
            <a:r>
              <a:rPr lang="nl-NL" sz="2400" spc="-32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lang="nl-NL" sz="2400" dirty="0">
                <a:solidFill>
                  <a:srgbClr val="231F20"/>
                </a:solidFill>
                <a:latin typeface="Arial"/>
                <a:cs typeface="Arial"/>
              </a:rPr>
              <a:t>oo</a:t>
            </a:r>
            <a:r>
              <a:rPr lang="nl-NL" sz="2400" spc="54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lang="nl-NL" sz="2400" spc="-186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lang="nl-NL" sz="2400" spc="-11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nl-NL" sz="2400" spc="54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lang="nl-NL" sz="2400" spc="-32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lang="nl-NL" sz="2400" spc="22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r>
              <a:rPr lang="nl-NL" sz="2400" spc="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nl-NL"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rs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nt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2400" spc="54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2400" spc="44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ne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vi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ew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2400" spc="54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%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51800" y="9525000"/>
            <a:ext cx="8853102" cy="284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800" b="1" spc="-32" dirty="0" smtClean="0">
                <a:solidFill>
                  <a:srgbClr val="144D48"/>
                </a:solidFill>
                <a:latin typeface="Arial"/>
                <a:cs typeface="Arial"/>
              </a:rPr>
              <a:t>P</a:t>
            </a:r>
            <a:r>
              <a:rPr sz="2800" b="1" spc="10" dirty="0" smtClean="0">
                <a:solidFill>
                  <a:srgbClr val="144D48"/>
                </a:solidFill>
                <a:latin typeface="Arial"/>
                <a:cs typeface="Arial"/>
              </a:rPr>
              <a:t>r</a:t>
            </a:r>
            <a:r>
              <a:rPr sz="2800" b="1" spc="-22" dirty="0" smtClean="0">
                <a:solidFill>
                  <a:srgbClr val="144D48"/>
                </a:solidFill>
                <a:latin typeface="Arial"/>
                <a:cs typeface="Arial"/>
              </a:rPr>
              <a:t>i</a:t>
            </a:r>
            <a:r>
              <a:rPr sz="2800" b="1" spc="10" dirty="0" smtClean="0">
                <a:solidFill>
                  <a:srgbClr val="144D48"/>
                </a:solidFill>
                <a:latin typeface="Arial"/>
                <a:cs typeface="Arial"/>
              </a:rPr>
              <a:t>nt</a:t>
            </a:r>
            <a:r>
              <a:rPr sz="2800" b="1" spc="-22" dirty="0" smtClean="0">
                <a:solidFill>
                  <a:srgbClr val="144D48"/>
                </a:solidFill>
                <a:latin typeface="Arial"/>
                <a:cs typeface="Arial"/>
              </a:rPr>
              <a:t>i</a:t>
            </a:r>
            <a:r>
              <a:rPr sz="2800" b="1" spc="10" dirty="0" smtClean="0">
                <a:solidFill>
                  <a:srgbClr val="144D48"/>
                </a:solidFill>
                <a:latin typeface="Arial"/>
                <a:cs typeface="Arial"/>
              </a:rPr>
              <a:t>n</a:t>
            </a:r>
            <a:r>
              <a:rPr sz="2800" b="1" spc="32" dirty="0" smtClean="0">
                <a:solidFill>
                  <a:srgbClr val="144D48"/>
                </a:solidFill>
                <a:latin typeface="Arial"/>
                <a:cs typeface="Arial"/>
              </a:rPr>
              <a:t>g</a:t>
            </a:r>
            <a:endParaRPr sz="2800" dirty="0">
              <a:solidFill>
                <a:srgbClr val="144D48"/>
              </a:solidFill>
              <a:latin typeface="Arial"/>
              <a:cs typeface="Arial"/>
            </a:endParaRPr>
          </a:p>
          <a:p>
            <a:pPr marL="27720" marR="659712">
              <a:lnSpc>
                <a:spcPct val="102600"/>
              </a:lnSpc>
              <a:spcBef>
                <a:spcPts val="892"/>
              </a:spcBef>
            </a:pPr>
            <a:r>
              <a:rPr sz="2400" spc="-248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400" spc="-208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32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44" dirty="0" smtClean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ct</a:t>
            </a:r>
            <a:r>
              <a:rPr lang="en-US" sz="2400" spc="1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spc="22" dirty="0" smtClean="0">
                <a:solidFill>
                  <a:srgbClr val="231F20"/>
                </a:solidFill>
                <a:latin typeface="Arial"/>
                <a:cs typeface="Arial"/>
              </a:rPr>
              <a:t>_________________</a:t>
            </a:r>
          </a:p>
          <a:p>
            <a:pPr marL="27720" marR="659712">
              <a:lnSpc>
                <a:spcPct val="102600"/>
              </a:lnSpc>
              <a:spcBef>
                <a:spcPts val="892"/>
              </a:spcBef>
            </a:pP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88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lang="en-US" sz="2400" spc="10" dirty="0" smtClean="0">
                <a:solidFill>
                  <a:srgbClr val="231F20"/>
                </a:solidFill>
                <a:latin typeface="Arial"/>
                <a:cs typeface="Arial"/>
              </a:rPr>
              <a:t> _____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dirty="0" smtClean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-6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88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r.</a:t>
            </a:r>
          </a:p>
          <a:p>
            <a:pPr marL="27720" marR="659712">
              <a:lnSpc>
                <a:spcPct val="102600"/>
              </a:lnSpc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Information regarding cost</a:t>
            </a:r>
            <a:r>
              <a:rPr lang="en-US" sz="2400" spc="-20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spc="-208" dirty="0" smtClean="0">
                <a:solidFill>
                  <a:srgbClr val="231F20"/>
                </a:solidFill>
                <a:latin typeface="Arial"/>
                <a:cs typeface="Arial"/>
              </a:rPr>
              <a:t>______________</a:t>
            </a:r>
            <a:endParaRPr lang="en-US" sz="2400" spc="-208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720" marR="659712">
              <a:lnSpc>
                <a:spcPct val="102600"/>
              </a:lnSpc>
              <a:spcBef>
                <a:spcPts val="892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04200" y="21717000"/>
            <a:ext cx="9108186" cy="3913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048" marR="339558" indent="-343716" algn="just">
              <a:lnSpc>
                <a:spcPct val="101800"/>
              </a:lnSpc>
              <a:buClr>
                <a:srgbClr val="231F20"/>
              </a:buClr>
              <a:buFont typeface="Arial"/>
              <a:buAutoNum type="arabicPlain"/>
              <a:tabLst>
                <a:tab pos="370048" algn="l"/>
              </a:tabLst>
            </a:pP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Re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ex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tuer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u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uam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om</a:t>
            </a:r>
            <a:r>
              <a:rPr sz="2000" spc="-44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ull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qui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dolo</a:t>
            </a:r>
            <a:r>
              <a:rPr sz="2000" spc="5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000" spc="-4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olo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418"/>
              </a:lnSpc>
              <a:spcBef>
                <a:spcPts val="92"/>
              </a:spcBef>
              <a:buClr>
                <a:srgbClr val="231F20"/>
              </a:buClr>
              <a:buFont typeface="Arial"/>
              <a:buAutoNum type="arabicPlain"/>
            </a:pPr>
            <a:endParaRPr sz="1400" dirty="0"/>
          </a:p>
          <a:p>
            <a:pPr marL="370048" marR="72070" indent="-343716">
              <a:lnSpc>
                <a:spcPct val="101800"/>
              </a:lnSpc>
              <a:buClr>
                <a:srgbClr val="231F20"/>
              </a:buClr>
              <a:buFont typeface="Arial"/>
              <a:buAutoNum type="arabicPlain"/>
              <a:tabLst>
                <a:tab pos="370048" algn="l"/>
              </a:tabLst>
            </a:pP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ion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adi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, c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22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il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eugue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a c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ns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22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iur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2000" spc="-4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obor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44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418"/>
              </a:lnSpc>
              <a:spcBef>
                <a:spcPts val="92"/>
              </a:spcBef>
              <a:buClr>
                <a:srgbClr val="231F20"/>
              </a:buClr>
              <a:buFont typeface="Arial"/>
              <a:buAutoNum type="arabicPlain"/>
            </a:pPr>
            <a:endParaRPr sz="1400" dirty="0"/>
          </a:p>
          <a:p>
            <a:pPr marL="370048" marR="382522" indent="-343716">
              <a:lnSpc>
                <a:spcPct val="101800"/>
              </a:lnSpc>
              <a:buClr>
                <a:srgbClr val="231F20"/>
              </a:buClr>
              <a:buFont typeface="Arial"/>
              <a:buAutoNum type="arabicPlain"/>
              <a:tabLst>
                <a:tab pos="370048" algn="l"/>
              </a:tabLst>
            </a:pP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o c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nu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54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uam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spc="-44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q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ill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u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eugu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mag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nis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l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418"/>
              </a:lnSpc>
              <a:spcBef>
                <a:spcPts val="92"/>
              </a:spcBef>
              <a:buClr>
                <a:srgbClr val="231F20"/>
              </a:buClr>
              <a:buFont typeface="Arial"/>
              <a:buAutoNum type="arabicPlain"/>
            </a:pPr>
            <a:endParaRPr sz="1400" dirty="0"/>
          </a:p>
          <a:p>
            <a:pPr marL="370048" marR="101174" indent="-343716">
              <a:lnSpc>
                <a:spcPct val="101800"/>
              </a:lnSpc>
              <a:buClr>
                <a:srgbClr val="231F20"/>
              </a:buClr>
              <a:buFont typeface="Arial"/>
              <a:buAutoNum type="arabicPlain"/>
              <a:tabLst>
                <a:tab pos="370048" algn="l"/>
              </a:tabLst>
            </a:pP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mo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obo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eug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quis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ex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tu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m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4" dirty="0">
                <a:solidFill>
                  <a:srgbClr val="231F20"/>
                </a:solidFill>
                <a:latin typeface="Arial"/>
                <a:cs typeface="Arial"/>
              </a:rPr>
              <a:t>ex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ci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ini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2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ts val="1418"/>
              </a:lnSpc>
              <a:spcBef>
                <a:spcPts val="92"/>
              </a:spcBef>
              <a:buClr>
                <a:srgbClr val="231F20"/>
              </a:buClr>
              <a:buFont typeface="Arial"/>
              <a:buAutoNum type="arabicPlain"/>
            </a:pPr>
            <a:endParaRPr sz="1400" dirty="0"/>
          </a:p>
        </p:txBody>
      </p:sp>
      <p:sp>
        <p:nvSpPr>
          <p:cNvPr id="31" name="object 31"/>
          <p:cNvSpPr txBox="1"/>
          <p:nvPr/>
        </p:nvSpPr>
        <p:spPr>
          <a:xfrm>
            <a:off x="33678976" y="26746200"/>
            <a:ext cx="9678824" cy="1176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3200" b="1" spc="-76" dirty="0">
                <a:solidFill>
                  <a:srgbClr val="005936"/>
                </a:solidFill>
                <a:latin typeface="Arial"/>
                <a:cs typeface="Arial"/>
              </a:rPr>
              <a:t>A</a:t>
            </a:r>
            <a:r>
              <a:rPr sz="3200" b="1" spc="-22" dirty="0">
                <a:solidFill>
                  <a:srgbClr val="005936"/>
                </a:solidFill>
                <a:latin typeface="Arial"/>
                <a:cs typeface="Arial"/>
              </a:rPr>
              <a:t>C</a:t>
            </a:r>
            <a:r>
              <a:rPr sz="3200" b="1" spc="22" dirty="0">
                <a:solidFill>
                  <a:srgbClr val="005936"/>
                </a:solidFill>
                <a:latin typeface="Arial"/>
                <a:cs typeface="Arial"/>
              </a:rPr>
              <a:t>K</a:t>
            </a:r>
            <a:r>
              <a:rPr sz="3200" b="1" spc="10" dirty="0">
                <a:solidFill>
                  <a:srgbClr val="005936"/>
                </a:solidFill>
                <a:latin typeface="Arial"/>
                <a:cs typeface="Arial"/>
              </a:rPr>
              <a:t>N</a:t>
            </a:r>
            <a:r>
              <a:rPr sz="3200" b="1" spc="-10" dirty="0">
                <a:solidFill>
                  <a:srgbClr val="005936"/>
                </a:solidFill>
                <a:latin typeface="Arial"/>
                <a:cs typeface="Arial"/>
              </a:rPr>
              <a:t>O</a:t>
            </a:r>
            <a:r>
              <a:rPr sz="3200" b="1" spc="32" dirty="0">
                <a:solidFill>
                  <a:srgbClr val="005936"/>
                </a:solidFill>
                <a:latin typeface="Arial"/>
                <a:cs typeface="Arial"/>
              </a:rPr>
              <a:t>W</a:t>
            </a:r>
            <a:r>
              <a:rPr sz="3200" b="1" spc="-10" dirty="0">
                <a:solidFill>
                  <a:srgbClr val="005936"/>
                </a:solidFill>
                <a:latin typeface="Arial"/>
                <a:cs typeface="Arial"/>
              </a:rPr>
              <a:t>L</a:t>
            </a:r>
            <a:r>
              <a:rPr sz="3200" b="1" spc="10" dirty="0">
                <a:solidFill>
                  <a:srgbClr val="00593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05936"/>
                </a:solidFill>
                <a:latin typeface="Arial"/>
                <a:cs typeface="Arial"/>
              </a:rPr>
              <a:t>D</a:t>
            </a:r>
            <a:r>
              <a:rPr sz="3200" b="1" spc="22" dirty="0">
                <a:solidFill>
                  <a:srgbClr val="005936"/>
                </a:solidFill>
                <a:latin typeface="Arial"/>
                <a:cs typeface="Arial"/>
              </a:rPr>
              <a:t>GE</a:t>
            </a:r>
            <a:r>
              <a:rPr sz="3200" b="1" spc="32" dirty="0">
                <a:solidFill>
                  <a:srgbClr val="005936"/>
                </a:solidFill>
                <a:latin typeface="Arial"/>
                <a:cs typeface="Arial"/>
              </a:rPr>
              <a:t>M</a:t>
            </a:r>
            <a:r>
              <a:rPr sz="3200" b="1" spc="10" dirty="0">
                <a:solidFill>
                  <a:srgbClr val="005936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05936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5936"/>
                </a:solidFill>
                <a:latin typeface="Arial"/>
                <a:cs typeface="Arial"/>
              </a:rPr>
              <a:t>T</a:t>
            </a:r>
            <a:r>
              <a:rPr sz="3200" b="1" spc="32" dirty="0">
                <a:solidFill>
                  <a:srgbClr val="005936"/>
                </a:solidFill>
                <a:latin typeface="Arial"/>
                <a:cs typeface="Arial"/>
              </a:rPr>
              <a:t>S</a:t>
            </a:r>
            <a:endParaRPr sz="3200" dirty="0">
              <a:solidFill>
                <a:srgbClr val="005936"/>
              </a:solidFill>
              <a:latin typeface="Arial"/>
              <a:cs typeface="Arial"/>
            </a:endParaRPr>
          </a:p>
          <a:p>
            <a:pPr marL="27720" marR="13860">
              <a:lnSpc>
                <a:spcPct val="101800"/>
              </a:lnSpc>
              <a:spcBef>
                <a:spcPts val="458"/>
              </a:spcBef>
            </a:pP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ck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ma</a:t>
            </a:r>
            <a:r>
              <a:rPr sz="2000" i="1" spc="-54" dirty="0">
                <a:solidFill>
                  <a:srgbClr val="231F20"/>
                </a:solidFill>
                <a:latin typeface="Arial"/>
                <a:cs typeface="Arial"/>
              </a:rPr>
              <a:t>k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ur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i="1" spc="-4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’</a:t>
            </a:r>
            <a:r>
              <a:rPr sz="2000" i="1" spc="-4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kn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edge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pa</a:t>
            </a:r>
            <a:r>
              <a:rPr sz="2000" i="1" spc="66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fun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ag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i="1" spc="-3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r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wi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i="1" spc="-66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i="1" spc="22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t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wi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i="1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og</a:t>
            </a:r>
            <a:r>
              <a:rPr sz="2000" i="1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000" i="1" spc="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36957000" y="29260800"/>
            <a:ext cx="6064250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00" spc="-6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17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6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900" spc="12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spc="20" dirty="0" smtClean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7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9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00" spc="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900" spc="2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ME 1</a:t>
            </a:r>
            <a:endParaRPr sz="290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2"/>
              </a:spcBef>
            </a:pPr>
            <a:endParaRPr sz="1100" dirty="0" smtClean="0"/>
          </a:p>
          <a:p>
            <a:pPr marL="25400"/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00" spc="-6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17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6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900" spc="12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spc="20" dirty="0" smtClean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7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9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00" spc="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900" spc="2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ME 2</a:t>
            </a:r>
            <a:endParaRPr sz="2900" dirty="0" smtClean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2"/>
              </a:spcBef>
            </a:pPr>
            <a:endParaRPr sz="1100" dirty="0" smtClean="0"/>
          </a:p>
          <a:p>
            <a:pPr marL="25400"/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00" spc="-6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900" spc="-17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6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900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900" spc="12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900" spc="20" dirty="0" smtClean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900" spc="-70" dirty="0" smtClean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9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900" spc="-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00" spc="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900" spc="2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900" spc="10" dirty="0" smtClean="0">
                <a:solidFill>
                  <a:srgbClr val="FFFFFF"/>
                </a:solidFill>
                <a:latin typeface="Arial"/>
                <a:cs typeface="Arial"/>
              </a:rPr>
              <a:t>ME 3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63" name="object 4"/>
          <p:cNvSpPr txBox="1"/>
          <p:nvPr/>
        </p:nvSpPr>
        <p:spPr>
          <a:xfrm>
            <a:off x="11582400" y="7311830"/>
            <a:ext cx="8763000" cy="110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Once you decided on your content, Before you start  working in the power point sketch out your poster on a piece of paper. If you are working with a mentor it is a good time to show them this.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5" name="object 19"/>
          <p:cNvSpPr/>
          <p:nvPr/>
        </p:nvSpPr>
        <p:spPr>
          <a:xfrm flipH="1">
            <a:off x="32842200" y="5943600"/>
            <a:ext cx="76200" cy="22240596"/>
          </a:xfrm>
          <a:custGeom>
            <a:avLst/>
            <a:gdLst/>
            <a:ahLst/>
            <a:cxnLst/>
            <a:rect l="l" t="t" r="r" b="b"/>
            <a:pathLst>
              <a:path h="9561227">
                <a:moveTo>
                  <a:pt x="0" y="0"/>
                </a:moveTo>
                <a:lnTo>
                  <a:pt x="0" y="9561227"/>
                </a:lnTo>
              </a:path>
            </a:pathLst>
          </a:custGeom>
          <a:ln w="19050" cmpd="sng">
            <a:solidFill>
              <a:schemeClr val="tx1">
                <a:lumMod val="50000"/>
                <a:lumOff val="50000"/>
              </a:schemeClr>
            </a:solidFill>
            <a:prstDash val="dot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11"/>
          <p:cNvSpPr/>
          <p:nvPr/>
        </p:nvSpPr>
        <p:spPr>
          <a:xfrm>
            <a:off x="18669000" y="25881632"/>
            <a:ext cx="311008" cy="2083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EFC03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11647915" y="25881632"/>
            <a:ext cx="8240285" cy="2083768"/>
            <a:chOff x="23469599" y="5867400"/>
            <a:chExt cx="7872414" cy="2917220"/>
          </a:xfrm>
        </p:grpSpPr>
        <p:sp>
          <p:nvSpPr>
            <p:cNvPr id="90" name="object 11"/>
            <p:cNvSpPr/>
            <p:nvPr/>
          </p:nvSpPr>
          <p:spPr>
            <a:xfrm>
              <a:off x="23469599" y="5867400"/>
              <a:ext cx="2057400" cy="2917220"/>
            </a:xfrm>
            <a:custGeom>
              <a:avLst/>
              <a:gdLst/>
              <a:ahLst/>
              <a:cxnLst/>
              <a:rect l="l" t="t" r="r" b="b"/>
              <a:pathLst>
                <a:path w="4188354" h="3942939">
                  <a:moveTo>
                    <a:pt x="0" y="3942939"/>
                  </a:moveTo>
                  <a:lnTo>
                    <a:pt x="4188354" y="3942939"/>
                  </a:lnTo>
                  <a:lnTo>
                    <a:pt x="4188354" y="0"/>
                  </a:lnTo>
                  <a:lnTo>
                    <a:pt x="0" y="0"/>
                  </a:lnTo>
                  <a:lnTo>
                    <a:pt x="0" y="3942939"/>
                  </a:lnTo>
                  <a:close/>
                </a:path>
              </a:pathLst>
            </a:custGeom>
            <a:solidFill>
              <a:srgbClr val="144D48"/>
            </a:solidFill>
            <a:ln>
              <a:solidFill>
                <a:srgbClr val="005D4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1" name="object 11"/>
            <p:cNvSpPr/>
            <p:nvPr/>
          </p:nvSpPr>
          <p:spPr>
            <a:xfrm>
              <a:off x="30531025" y="5867400"/>
              <a:ext cx="572179" cy="2917220"/>
            </a:xfrm>
            <a:custGeom>
              <a:avLst/>
              <a:gdLst/>
              <a:ahLst/>
              <a:cxnLst/>
              <a:rect l="l" t="t" r="r" b="b"/>
              <a:pathLst>
                <a:path w="4188354" h="3942939">
                  <a:moveTo>
                    <a:pt x="0" y="3942939"/>
                  </a:moveTo>
                  <a:lnTo>
                    <a:pt x="4188354" y="3942939"/>
                  </a:lnTo>
                  <a:lnTo>
                    <a:pt x="4188354" y="0"/>
                  </a:lnTo>
                  <a:lnTo>
                    <a:pt x="0" y="0"/>
                  </a:lnTo>
                  <a:lnTo>
                    <a:pt x="0" y="3942939"/>
                  </a:lnTo>
                  <a:close/>
                </a:path>
              </a:pathLst>
            </a:custGeom>
            <a:solidFill>
              <a:srgbClr val="CCD7F2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2" name="object 11"/>
            <p:cNvSpPr/>
            <p:nvPr/>
          </p:nvSpPr>
          <p:spPr>
            <a:xfrm flipH="1">
              <a:off x="31113413" y="5867400"/>
              <a:ext cx="228600" cy="2882596"/>
            </a:xfrm>
            <a:custGeom>
              <a:avLst/>
              <a:gdLst/>
              <a:ahLst/>
              <a:cxnLst/>
              <a:rect l="l" t="t" r="r" b="b"/>
              <a:pathLst>
                <a:path w="4188354" h="3942939">
                  <a:moveTo>
                    <a:pt x="0" y="3942939"/>
                  </a:moveTo>
                  <a:lnTo>
                    <a:pt x="4188354" y="3942939"/>
                  </a:lnTo>
                  <a:lnTo>
                    <a:pt x="4188354" y="0"/>
                  </a:lnTo>
                  <a:lnTo>
                    <a:pt x="0" y="0"/>
                  </a:lnTo>
                  <a:lnTo>
                    <a:pt x="0" y="39429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3" name="object 11"/>
            <p:cNvSpPr/>
            <p:nvPr/>
          </p:nvSpPr>
          <p:spPr>
            <a:xfrm>
              <a:off x="25679398" y="5867400"/>
              <a:ext cx="2895600" cy="2917220"/>
            </a:xfrm>
            <a:custGeom>
              <a:avLst/>
              <a:gdLst/>
              <a:ahLst/>
              <a:cxnLst/>
              <a:rect l="l" t="t" r="r" b="b"/>
              <a:pathLst>
                <a:path w="4188354" h="3942939">
                  <a:moveTo>
                    <a:pt x="0" y="3942939"/>
                  </a:moveTo>
                  <a:lnTo>
                    <a:pt x="4188354" y="3942939"/>
                  </a:lnTo>
                  <a:lnTo>
                    <a:pt x="4188354" y="0"/>
                  </a:lnTo>
                  <a:lnTo>
                    <a:pt x="0" y="0"/>
                  </a:lnTo>
                  <a:lnTo>
                    <a:pt x="0" y="39429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4" name="object 11"/>
            <p:cNvSpPr/>
            <p:nvPr/>
          </p:nvSpPr>
          <p:spPr>
            <a:xfrm flipH="1">
              <a:off x="28592268" y="5867400"/>
              <a:ext cx="668530" cy="2882596"/>
            </a:xfrm>
            <a:custGeom>
              <a:avLst/>
              <a:gdLst/>
              <a:ahLst/>
              <a:cxnLst/>
              <a:rect l="l" t="t" r="r" b="b"/>
              <a:pathLst>
                <a:path w="4188354" h="3942939">
                  <a:moveTo>
                    <a:pt x="0" y="3942939"/>
                  </a:moveTo>
                  <a:lnTo>
                    <a:pt x="4188354" y="3942939"/>
                  </a:lnTo>
                  <a:lnTo>
                    <a:pt x="4188354" y="0"/>
                  </a:lnTo>
                  <a:lnTo>
                    <a:pt x="0" y="0"/>
                  </a:lnTo>
                  <a:lnTo>
                    <a:pt x="0" y="394293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5" name="object 11"/>
            <p:cNvSpPr/>
            <p:nvPr/>
          </p:nvSpPr>
          <p:spPr>
            <a:xfrm>
              <a:off x="29283825" y="5867400"/>
              <a:ext cx="891373" cy="2917220"/>
            </a:xfrm>
            <a:custGeom>
              <a:avLst/>
              <a:gdLst/>
              <a:ahLst/>
              <a:cxnLst/>
              <a:rect l="l" t="t" r="r" b="b"/>
              <a:pathLst>
                <a:path w="4188354" h="3942939">
                  <a:moveTo>
                    <a:pt x="0" y="3942939"/>
                  </a:moveTo>
                  <a:lnTo>
                    <a:pt x="4188354" y="3942939"/>
                  </a:lnTo>
                  <a:lnTo>
                    <a:pt x="4188354" y="0"/>
                  </a:lnTo>
                  <a:lnTo>
                    <a:pt x="0" y="0"/>
                  </a:lnTo>
                  <a:lnTo>
                    <a:pt x="0" y="3942939"/>
                  </a:lnTo>
                  <a:close/>
                </a:path>
              </a:pathLst>
            </a:custGeom>
            <a:solidFill>
              <a:srgbClr val="F1E18B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5985" y="2819400"/>
            <a:ext cx="3041815" cy="1930176"/>
          </a:xfrm>
          <a:prstGeom prst="rect">
            <a:avLst/>
          </a:prstGeom>
        </p:spPr>
      </p:pic>
      <p:sp>
        <p:nvSpPr>
          <p:cNvPr id="77" name="object 4"/>
          <p:cNvSpPr txBox="1"/>
          <p:nvPr/>
        </p:nvSpPr>
        <p:spPr>
          <a:xfrm>
            <a:off x="838200" y="14418231"/>
            <a:ext cx="9448800" cy="9479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"/>
                <a:cs typeface="Arial"/>
              </a:rPr>
              <a:t>Craft </a:t>
            </a:r>
            <a:r>
              <a:rPr lang="en-US" sz="2800" dirty="0">
                <a:latin typeface="Arial"/>
                <a:cs typeface="Arial"/>
              </a:rPr>
              <a:t>the Take-Away </a:t>
            </a:r>
            <a:r>
              <a:rPr lang="en-US" sz="2800" dirty="0" smtClean="0">
                <a:latin typeface="Arial"/>
                <a:cs typeface="Arial"/>
              </a:rPr>
              <a:t>Message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2. </a:t>
            </a:r>
            <a:r>
              <a:rPr lang="en-US" sz="2800" dirty="0" smtClean="0">
                <a:latin typeface="Arial"/>
                <a:cs typeface="Arial"/>
              </a:rPr>
              <a:t>Summarize </a:t>
            </a:r>
            <a:r>
              <a:rPr lang="en-US" sz="2800" dirty="0">
                <a:latin typeface="Arial"/>
                <a:cs typeface="Arial"/>
              </a:rPr>
              <a:t>Key Supporting </a:t>
            </a:r>
            <a:r>
              <a:rPr lang="en-US" sz="2800" dirty="0" smtClean="0">
                <a:latin typeface="Arial"/>
                <a:cs typeface="Arial"/>
              </a:rPr>
              <a:t>Information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3. </a:t>
            </a:r>
            <a:r>
              <a:rPr lang="en-US" sz="2800" dirty="0" smtClean="0">
                <a:latin typeface="Arial"/>
                <a:cs typeface="Arial"/>
              </a:rPr>
              <a:t>Make </a:t>
            </a:r>
            <a:r>
              <a:rPr lang="en-US" sz="2800" dirty="0">
                <a:latin typeface="Arial"/>
                <a:cs typeface="Arial"/>
              </a:rPr>
              <a:t>Your Poster Easy to </a:t>
            </a:r>
            <a:r>
              <a:rPr lang="en-US" sz="2800" dirty="0" smtClean="0">
                <a:latin typeface="Arial"/>
                <a:cs typeface="Arial"/>
              </a:rPr>
              <a:t>Read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   • Avoid </a:t>
            </a:r>
            <a:r>
              <a:rPr lang="en-US" sz="2800" dirty="0">
                <a:latin typeface="Arial"/>
                <a:cs typeface="Arial"/>
              </a:rPr>
              <a:t>wordiness, unnecessary jargon, and </a:t>
            </a:r>
            <a:r>
              <a:rPr lang="en-US" sz="2800" dirty="0" smtClean="0">
                <a:latin typeface="Arial"/>
                <a:cs typeface="Arial"/>
              </a:rPr>
              <a:t>abbreviations</a:t>
            </a:r>
          </a:p>
          <a:p>
            <a:r>
              <a:rPr lang="en-US" sz="2800" spc="-10" dirty="0" smtClean="0">
                <a:latin typeface="Arial"/>
                <a:cs typeface="Arial"/>
              </a:rPr>
              <a:t>   • </a:t>
            </a:r>
            <a:r>
              <a:rPr lang="en-US" sz="2800" spc="-10" dirty="0" smtClean="0">
                <a:latin typeface="Arial"/>
                <a:cs typeface="Arial"/>
              </a:rPr>
              <a:t>Use </a:t>
            </a:r>
            <a:r>
              <a:rPr lang="en-US" sz="2800" spc="-10" dirty="0">
                <a:latin typeface="Arial"/>
                <a:cs typeface="Arial"/>
              </a:rPr>
              <a:t>the active tense</a:t>
            </a:r>
            <a:r>
              <a:rPr lang="en-US" sz="2800" spc="-10" dirty="0" smtClean="0">
                <a:latin typeface="Arial"/>
                <a:cs typeface="Arial"/>
              </a:rPr>
              <a:t>.</a:t>
            </a:r>
            <a:br>
              <a:rPr lang="en-US" sz="2800" spc="-10" dirty="0" smtClean="0">
                <a:latin typeface="Arial"/>
                <a:cs typeface="Arial"/>
              </a:rPr>
            </a:br>
            <a:endParaRPr lang="en-US" sz="2800" spc="-1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   • Keep </a:t>
            </a:r>
            <a:r>
              <a:rPr lang="en-US" sz="2800" dirty="0">
                <a:latin typeface="Arial"/>
                <a:cs typeface="Arial"/>
              </a:rPr>
              <a:t>text fewer than 10 lines </a:t>
            </a:r>
            <a:r>
              <a:rPr lang="en-US" sz="2800" dirty="0" smtClean="0">
                <a:latin typeface="Arial"/>
                <a:cs typeface="Arial"/>
              </a:rPr>
              <a:t>long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   • </a:t>
            </a:r>
            <a:r>
              <a:rPr lang="en-US" sz="2800" dirty="0" smtClean="0">
                <a:latin typeface="Arial"/>
                <a:cs typeface="Arial"/>
              </a:rPr>
              <a:t>Use bullet </a:t>
            </a:r>
            <a:r>
              <a:rPr lang="en-US" sz="2800" dirty="0">
                <a:latin typeface="Arial"/>
                <a:cs typeface="Arial"/>
              </a:rPr>
              <a:t>points instead of using full </a:t>
            </a:r>
            <a:r>
              <a:rPr lang="en-US" sz="2800" dirty="0" smtClean="0">
                <a:latin typeface="Arial"/>
                <a:cs typeface="Arial"/>
              </a:rPr>
              <a:t>paragraph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      (</a:t>
            </a:r>
            <a:r>
              <a:rPr lang="en-US" sz="2800" dirty="0">
                <a:latin typeface="Arial"/>
                <a:cs typeface="Arial"/>
              </a:rPr>
              <a:t>not all</a:t>
            </a:r>
            <a:r>
              <a:rPr lang="is-IS" sz="2800" dirty="0">
                <a:latin typeface="Arial"/>
                <a:cs typeface="Arial"/>
              </a:rPr>
              <a:t>…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   • Emphasize </a:t>
            </a:r>
            <a:r>
              <a:rPr lang="en-US" sz="2800" dirty="0">
                <a:latin typeface="Arial"/>
                <a:cs typeface="Arial"/>
              </a:rPr>
              <a:t>key words with boldface or </a:t>
            </a:r>
            <a:r>
              <a:rPr lang="en-US" sz="2800" dirty="0" smtClean="0">
                <a:latin typeface="Arial"/>
                <a:cs typeface="Arial"/>
              </a:rPr>
              <a:t>italics</a:t>
            </a:r>
            <a:r>
              <a:rPr lang="en-US" sz="2800" dirty="0" smtClean="0">
                <a:latin typeface="Arial"/>
                <a:cs typeface="Arial"/>
              </a:rPr>
              <a:t>, (</a:t>
            </a:r>
            <a:r>
              <a:rPr lang="en-US" sz="2800" dirty="0" smtClean="0">
                <a:latin typeface="Arial"/>
                <a:cs typeface="Arial"/>
              </a:rPr>
              <a:t>avoid </a:t>
            </a:r>
          </a:p>
          <a:p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     underlining) but do so </a:t>
            </a:r>
            <a:r>
              <a:rPr lang="en-US" sz="2800" dirty="0" err="1" smtClean="0">
                <a:latin typeface="Arial"/>
                <a:cs typeface="Arial"/>
              </a:rPr>
              <a:t>sparinly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spc="-10" dirty="0">
                <a:latin typeface="Arial"/>
                <a:cs typeface="Arial"/>
              </a:rPr>
              <a:t> </a:t>
            </a:r>
            <a:r>
              <a:rPr lang="en-US" sz="2800" spc="-10" dirty="0" smtClean="0">
                <a:latin typeface="Arial"/>
                <a:cs typeface="Arial"/>
              </a:rPr>
              <a:t>  • </a:t>
            </a:r>
            <a:r>
              <a:rPr lang="en-US" sz="2800" spc="22" dirty="0">
                <a:latin typeface="Arial"/>
                <a:cs typeface="Arial"/>
              </a:rPr>
              <a:t>Spell check all text and have trusted and have </a:t>
            </a:r>
            <a:r>
              <a:rPr lang="en-US" sz="2800" spc="22" dirty="0" smtClean="0">
                <a:latin typeface="Arial"/>
                <a:cs typeface="Arial"/>
              </a:rPr>
              <a:t>a</a:t>
            </a:r>
            <a:br>
              <a:rPr lang="en-US" sz="2800" spc="22" dirty="0" smtClean="0">
                <a:latin typeface="Arial"/>
                <a:cs typeface="Arial"/>
              </a:rPr>
            </a:br>
            <a:r>
              <a:rPr lang="en-US" sz="2800" spc="22" dirty="0" smtClean="0">
                <a:latin typeface="Arial"/>
                <a:cs typeface="Arial"/>
              </a:rPr>
              <a:t>     colleague</a:t>
            </a:r>
            <a:r>
              <a:rPr lang="en-US" sz="2800" spc="22" dirty="0">
                <a:latin typeface="Arial"/>
                <a:cs typeface="Arial"/>
              </a:rPr>
              <a:t>(s</a:t>
            </a:r>
            <a:r>
              <a:rPr lang="en-US" sz="2800" spc="22" dirty="0" smtClean="0">
                <a:latin typeface="Arial"/>
                <a:cs typeface="Arial"/>
              </a:rPr>
              <a:t>) </a:t>
            </a:r>
            <a:r>
              <a:rPr lang="en-US" sz="2800" spc="22" dirty="0">
                <a:latin typeface="Arial"/>
                <a:cs typeface="Arial"/>
              </a:rPr>
              <a:t>proofread</a:t>
            </a:r>
            <a:r>
              <a:rPr lang="en-US" sz="2800" spc="22" dirty="0" smtClean="0">
                <a:latin typeface="Arial"/>
                <a:cs typeface="Arial"/>
              </a:rPr>
              <a:t>.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4, Create </a:t>
            </a:r>
            <a:r>
              <a:rPr lang="en-US" sz="2800" dirty="0">
                <a:latin typeface="Arial"/>
                <a:cs typeface="Arial"/>
              </a:rPr>
              <a:t>a Logical Visual </a:t>
            </a:r>
            <a:r>
              <a:rPr lang="en-US" sz="2800" dirty="0" smtClean="0">
                <a:latin typeface="Arial"/>
                <a:cs typeface="Arial"/>
              </a:rPr>
              <a:t>Flow (Typically left to right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717000" y="256104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34">
              <a:buClr>
                <a:srgbClr val="231F20"/>
              </a:buClr>
              <a:tabLst>
                <a:tab pos="250858" algn="l"/>
              </a:tabLst>
            </a:pPr>
            <a:r>
              <a:rPr lang="en-US" sz="2400" spc="-76" dirty="0" smtClean="0">
                <a:solidFill>
                  <a:srgbClr val="231F20"/>
                </a:solidFill>
                <a:latin typeface="Arial"/>
                <a:cs typeface="Arial"/>
              </a:rPr>
              <a:t>•  </a:t>
            </a:r>
            <a:r>
              <a:rPr lang="en-US" sz="2400" spc="-76" dirty="0" smtClean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2400" spc="-54" dirty="0" smtClean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oi</a:t>
            </a:r>
            <a:r>
              <a:rPr lang="en-US" sz="2400" spc="22" dirty="0" smtClean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lang="en-US" sz="2400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lang="en-US" sz="24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lang="en-US" sz="2400" spc="22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lang="en-US" sz="2400" spc="-22" dirty="0">
                <a:solidFill>
                  <a:srgbClr val="231F20"/>
                </a:solidFill>
                <a:latin typeface="Arial"/>
                <a:cs typeface="Arial"/>
              </a:rPr>
              <a:t>nu</a:t>
            </a:r>
            <a:r>
              <a:rPr lang="en-US"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lang="en-US"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lang="en-US" sz="2400" spc="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lang="en-US" sz="24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lang="en-US"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en-US"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24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en-US"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lang="en-US"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en-US" sz="24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lang="en-US" sz="24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lang="en-US" sz="2400" spc="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  <p:sp>
        <p:nvSpPr>
          <p:cNvPr id="104" name="object 23"/>
          <p:cNvSpPr txBox="1"/>
          <p:nvPr/>
        </p:nvSpPr>
        <p:spPr>
          <a:xfrm>
            <a:off x="11816362" y="5867400"/>
            <a:ext cx="9062438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lang="en-US" b="1" spc="-54" dirty="0" smtClean="0">
                <a:solidFill>
                  <a:srgbClr val="005936"/>
                </a:solidFill>
                <a:latin typeface="Arial"/>
                <a:cs typeface="Arial"/>
              </a:rPr>
              <a:t>METHODS</a:t>
            </a:r>
            <a:endParaRPr dirty="0" smtClean="0">
              <a:solidFill>
                <a:srgbClr val="005936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811000" y="14761895"/>
            <a:ext cx="9163789" cy="3297505"/>
            <a:chOff x="11734800" y="8513497"/>
            <a:chExt cx="9163789" cy="3297505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5849600" y="8513497"/>
              <a:ext cx="5048989" cy="2230705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1734800" y="8817340"/>
              <a:ext cx="4343400" cy="215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720" marR="13860">
                <a:lnSpc>
                  <a:spcPct val="110000"/>
                </a:lnSpc>
                <a:spcBef>
                  <a:spcPts val="892"/>
                </a:spcBef>
              </a:pPr>
              <a:r>
                <a:rPr lang="en-US" sz="2400" spc="-10" dirty="0">
                  <a:solidFill>
                    <a:srgbClr val="005936"/>
                  </a:solidFill>
                  <a:latin typeface="Arial"/>
                  <a:cs typeface="Arial"/>
                </a:rPr>
                <a:t>• Main </a:t>
              </a:r>
              <a:r>
                <a:rPr lang="en-US" sz="2400" spc="-10" dirty="0" smtClean="0">
                  <a:solidFill>
                    <a:srgbClr val="005936"/>
                  </a:solidFill>
                  <a:latin typeface="Arial"/>
                  <a:cs typeface="Arial"/>
                </a:rPr>
                <a:t>title </a:t>
              </a:r>
              <a:r>
                <a:rPr lang="en-US" sz="2400" spc="-10" dirty="0">
                  <a:solidFill>
                    <a:srgbClr val="005936"/>
                  </a:solidFill>
                  <a:latin typeface="Arial"/>
                  <a:cs typeface="Arial"/>
                </a:rPr>
                <a:t>70-100 </a:t>
              </a:r>
              <a:r>
                <a:rPr lang="en-US" sz="2400" spc="-10" dirty="0" err="1" smtClean="0">
                  <a:solidFill>
                    <a:srgbClr val="005936"/>
                  </a:solidFill>
                  <a:latin typeface="Arial"/>
                  <a:cs typeface="Arial"/>
                </a:rPr>
                <a:t>pts</a:t>
              </a:r>
              <a:r>
                <a:rPr lang="en-US" sz="2400" spc="-10" dirty="0" smtClean="0">
                  <a:solidFill>
                    <a:srgbClr val="005936"/>
                  </a:solidFill>
                  <a:latin typeface="Arial"/>
                  <a:cs typeface="Arial"/>
                </a:rPr>
                <a:t> .</a:t>
              </a:r>
              <a:endParaRPr lang="en-US" sz="2400" spc="-10" dirty="0">
                <a:solidFill>
                  <a:srgbClr val="005936"/>
                </a:solidFill>
                <a:latin typeface="Arial"/>
                <a:cs typeface="Arial"/>
              </a:endParaRPr>
            </a:p>
            <a:p>
              <a:pPr marL="27720" marR="13860">
                <a:lnSpc>
                  <a:spcPct val="110000"/>
                </a:lnSpc>
                <a:spcBef>
                  <a:spcPts val="892"/>
                </a:spcBef>
              </a:pPr>
              <a:r>
                <a:rPr lang="en-US" sz="2400" spc="-10" dirty="0" smtClean="0">
                  <a:solidFill>
                    <a:srgbClr val="005936"/>
                  </a:solidFill>
                  <a:latin typeface="Arial"/>
                  <a:cs typeface="Arial"/>
                </a:rPr>
                <a:t>• </a:t>
              </a:r>
              <a:r>
                <a:rPr lang="en-US" sz="2400" spc="-10" dirty="0">
                  <a:solidFill>
                    <a:srgbClr val="005936"/>
                  </a:solidFill>
                  <a:latin typeface="Arial"/>
                  <a:cs typeface="Arial"/>
                </a:rPr>
                <a:t>Subheads around 40 pts.</a:t>
              </a:r>
            </a:p>
            <a:p>
              <a:pPr marL="27720" marR="13860">
                <a:lnSpc>
                  <a:spcPct val="110000"/>
                </a:lnSpc>
                <a:spcBef>
                  <a:spcPts val="892"/>
                </a:spcBef>
              </a:pPr>
              <a:r>
                <a:rPr lang="en-US" sz="2400" spc="-10" dirty="0" smtClean="0">
                  <a:solidFill>
                    <a:srgbClr val="005936"/>
                  </a:solidFill>
                  <a:latin typeface="Arial"/>
                  <a:cs typeface="Arial"/>
                </a:rPr>
                <a:t>• </a:t>
              </a:r>
              <a:r>
                <a:rPr lang="en-US" sz="2400" spc="-10" dirty="0">
                  <a:solidFill>
                    <a:srgbClr val="005936"/>
                  </a:solidFill>
                  <a:latin typeface="Arial"/>
                  <a:cs typeface="Arial"/>
                </a:rPr>
                <a:t>Copy Text </a:t>
              </a:r>
              <a:r>
                <a:rPr lang="en-US" sz="2400" spc="-10" dirty="0" smtClean="0">
                  <a:solidFill>
                    <a:srgbClr val="005936"/>
                  </a:solidFill>
                  <a:latin typeface="Arial"/>
                  <a:cs typeface="Arial"/>
                </a:rPr>
                <a:t>24 </a:t>
              </a:r>
              <a:r>
                <a:rPr lang="en-US" sz="2400" spc="-10" dirty="0" err="1" smtClean="0">
                  <a:solidFill>
                    <a:srgbClr val="005936"/>
                  </a:solidFill>
                  <a:latin typeface="Arial"/>
                  <a:cs typeface="Arial"/>
                </a:rPr>
                <a:t>pts</a:t>
              </a:r>
              <a:r>
                <a:rPr lang="en-US" sz="2400" spc="-10" dirty="0" smtClean="0">
                  <a:solidFill>
                    <a:srgbClr val="005936"/>
                  </a:solidFill>
                  <a:latin typeface="Arial"/>
                  <a:cs typeface="Arial"/>
                </a:rPr>
                <a:t> (min. 16)</a:t>
              </a:r>
              <a:endParaRPr lang="en-US" sz="2400" spc="-10" dirty="0">
                <a:solidFill>
                  <a:srgbClr val="005936"/>
                </a:solidFill>
                <a:latin typeface="Arial"/>
                <a:cs typeface="Arial"/>
              </a:endParaRPr>
            </a:p>
            <a:p>
              <a:endParaRPr lang="en-US" dirty="0"/>
            </a:p>
          </p:txBody>
        </p:sp>
        <p:sp>
          <p:nvSpPr>
            <p:cNvPr id="110" name="object 19"/>
            <p:cNvSpPr/>
            <p:nvPr/>
          </p:nvSpPr>
          <p:spPr>
            <a:xfrm rot="16200000" flipH="1">
              <a:off x="16764002" y="7315203"/>
              <a:ext cx="457200" cy="4114797"/>
            </a:xfrm>
            <a:custGeom>
              <a:avLst/>
              <a:gdLst/>
              <a:ahLst/>
              <a:cxnLst/>
              <a:rect l="l" t="t" r="r" b="b"/>
              <a:pathLst>
                <a:path h="9561227">
                  <a:moveTo>
                    <a:pt x="0" y="0"/>
                  </a:moveTo>
                  <a:lnTo>
                    <a:pt x="0" y="9561227"/>
                  </a:lnTo>
                </a:path>
              </a:pathLst>
            </a:custGeom>
            <a:ln w="38100" cmpd="sng">
              <a:solidFill>
                <a:srgbClr val="008000"/>
              </a:solidFill>
              <a:prstDash val="dot"/>
              <a:headEnd type="none"/>
              <a:tailEnd type="triangle"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1" name="object 19"/>
            <p:cNvSpPr/>
            <p:nvPr/>
          </p:nvSpPr>
          <p:spPr>
            <a:xfrm rot="16200000" flipH="1">
              <a:off x="16344902" y="8801104"/>
              <a:ext cx="685800" cy="2438395"/>
            </a:xfrm>
            <a:custGeom>
              <a:avLst/>
              <a:gdLst/>
              <a:ahLst/>
              <a:cxnLst/>
              <a:rect l="l" t="t" r="r" b="b"/>
              <a:pathLst>
                <a:path h="9561227">
                  <a:moveTo>
                    <a:pt x="0" y="0"/>
                  </a:moveTo>
                  <a:lnTo>
                    <a:pt x="0" y="9561227"/>
                  </a:lnTo>
                </a:path>
              </a:pathLst>
            </a:custGeom>
            <a:ln w="38100" cmpd="sng">
              <a:solidFill>
                <a:srgbClr val="008000"/>
              </a:solidFill>
              <a:prstDash val="dot"/>
              <a:headEnd type="none"/>
              <a:tailEnd type="triangle"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2" name="object 19"/>
            <p:cNvSpPr/>
            <p:nvPr/>
          </p:nvSpPr>
          <p:spPr>
            <a:xfrm rot="16200000" flipH="1">
              <a:off x="15811496" y="10020298"/>
              <a:ext cx="1600206" cy="1981201"/>
            </a:xfrm>
            <a:custGeom>
              <a:avLst/>
              <a:gdLst/>
              <a:ahLst/>
              <a:cxnLst/>
              <a:rect l="l" t="t" r="r" b="b"/>
              <a:pathLst>
                <a:path h="9561227">
                  <a:moveTo>
                    <a:pt x="0" y="0"/>
                  </a:moveTo>
                  <a:lnTo>
                    <a:pt x="0" y="9561227"/>
                  </a:lnTo>
                </a:path>
              </a:pathLst>
            </a:custGeom>
            <a:ln w="38100" cmpd="sng">
              <a:solidFill>
                <a:srgbClr val="008000"/>
              </a:solidFill>
              <a:prstDash val="dot"/>
              <a:headEnd type="none"/>
              <a:tailEnd type="triangle"/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pic>
        <p:nvPicPr>
          <p:cNvPr id="16" name="Picture 15" descr="sketch cro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8915400"/>
            <a:ext cx="7198370" cy="4502567"/>
          </a:xfrm>
          <a:prstGeom prst="rect">
            <a:avLst/>
          </a:prstGeom>
          <a:noFill/>
          <a:ln w="3175" cmpd="sng">
            <a:solidFill>
              <a:srgbClr val="CCD7F2"/>
            </a:solidFill>
          </a:ln>
        </p:spPr>
      </p:pic>
      <p:sp>
        <p:nvSpPr>
          <p:cNvPr id="119" name="object 4"/>
          <p:cNvSpPr txBox="1"/>
          <p:nvPr/>
        </p:nvSpPr>
        <p:spPr>
          <a:xfrm>
            <a:off x="-5410200" y="11125200"/>
            <a:ext cx="87630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lnSpc>
                <a:spcPct val="80000"/>
              </a:lnSpc>
              <a:spcBef>
                <a:spcPts val="892"/>
              </a:spcBef>
            </a:pPr>
            <a:endParaRPr lang="en-US" sz="28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20" name="object 4"/>
          <p:cNvSpPr txBox="1"/>
          <p:nvPr/>
        </p:nvSpPr>
        <p:spPr>
          <a:xfrm>
            <a:off x="609600" y="23810806"/>
            <a:ext cx="2667000" cy="301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 algn="r">
              <a:lnSpc>
                <a:spcPct val="80000"/>
              </a:lnSpc>
              <a:spcBef>
                <a:spcPts val="892"/>
              </a:spcBef>
            </a:pPr>
            <a:r>
              <a:rPr lang="en-AU" sz="1800" i="1" dirty="0" smtClean="0"/>
              <a:t>Captions to be set in italic font, between 18 and 24 </a:t>
            </a:r>
            <a:r>
              <a:rPr lang="en-AU" sz="1800" i="1" dirty="0" smtClean="0"/>
              <a:t>points. Alien text flush against image. </a:t>
            </a:r>
            <a:r>
              <a:rPr lang="en-AU" sz="1800" i="1" dirty="0" smtClean="0"/>
              <a:t>Caption starts </a:t>
            </a:r>
            <a:r>
              <a:rPr lang="en-AU" sz="1800" i="1" dirty="0" smtClean="0"/>
              <a:t>t </a:t>
            </a:r>
            <a:r>
              <a:rPr lang="en-AU" sz="1800" i="1" dirty="0" smtClean="0"/>
              <a:t>at the top edge of the picture (graph or photo).</a:t>
            </a:r>
          </a:p>
          <a:p>
            <a:pPr marL="27720" marR="13860" algn="r">
              <a:lnSpc>
                <a:spcPct val="80000"/>
              </a:lnSpc>
              <a:spcBef>
                <a:spcPts val="892"/>
              </a:spcBef>
            </a:pPr>
            <a:endParaRPr lang="en-AU" sz="1800" i="1" dirty="0"/>
          </a:p>
          <a:p>
            <a:pPr marL="27720" marR="13860" algn="r">
              <a:lnSpc>
                <a:spcPct val="80000"/>
              </a:lnSpc>
              <a:spcBef>
                <a:spcPts val="892"/>
              </a:spcBef>
            </a:pPr>
            <a:r>
              <a:rPr lang="en-AU" sz="1800" i="1" dirty="0" smtClean="0"/>
              <a:t>This template is four columns but can be altered </a:t>
            </a:r>
            <a:r>
              <a:rPr lang="en-AU" sz="1800" i="1" dirty="0" smtClean="0"/>
              <a:t>according </a:t>
            </a:r>
            <a:r>
              <a:rPr lang="en-AU" sz="1800" i="1" dirty="0" smtClean="0"/>
              <a:t>to your needs.</a:t>
            </a:r>
            <a:endParaRPr lang="en-AU" sz="1800" i="1" dirty="0"/>
          </a:p>
          <a:p>
            <a:pPr marL="27720" marR="13860">
              <a:lnSpc>
                <a:spcPct val="80000"/>
              </a:lnSpc>
              <a:spcBef>
                <a:spcPts val="892"/>
              </a:spcBef>
            </a:pPr>
            <a:endParaRPr lang="en-US" sz="18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124" name="Picture 123" descr="column_design green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751386"/>
            <a:ext cx="6616839" cy="4442614"/>
          </a:xfrm>
          <a:prstGeom prst="rect">
            <a:avLst/>
          </a:prstGeom>
        </p:spPr>
      </p:pic>
      <p:sp>
        <p:nvSpPr>
          <p:cNvPr id="126" name="object 28"/>
          <p:cNvSpPr txBox="1"/>
          <p:nvPr/>
        </p:nvSpPr>
        <p:spPr>
          <a:xfrm>
            <a:off x="33604200" y="17242575"/>
            <a:ext cx="9601200" cy="2626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b="1" spc="-76" dirty="0" smtClean="0">
                <a:solidFill>
                  <a:srgbClr val="005936"/>
                </a:solidFill>
                <a:latin typeface="Arial"/>
                <a:cs typeface="Arial"/>
              </a:rPr>
              <a:t>C</a:t>
            </a:r>
            <a:r>
              <a:rPr b="1" spc="-22" dirty="0" smtClean="0">
                <a:solidFill>
                  <a:srgbClr val="005936"/>
                </a:solidFill>
                <a:latin typeface="Arial"/>
                <a:cs typeface="Arial"/>
              </a:rPr>
              <a:t>O</a:t>
            </a:r>
            <a:r>
              <a:rPr b="1" spc="-44" dirty="0" smtClean="0">
                <a:solidFill>
                  <a:srgbClr val="005936"/>
                </a:solidFill>
                <a:latin typeface="Arial"/>
                <a:cs typeface="Arial"/>
              </a:rPr>
              <a:t>N</a:t>
            </a:r>
            <a:r>
              <a:rPr b="1" spc="-76" dirty="0" smtClean="0">
                <a:solidFill>
                  <a:srgbClr val="005936"/>
                </a:solidFill>
                <a:latin typeface="Arial"/>
                <a:cs typeface="Arial"/>
              </a:rPr>
              <a:t>C</a:t>
            </a:r>
            <a:r>
              <a:rPr b="1" spc="-98" dirty="0" smtClean="0">
                <a:solidFill>
                  <a:srgbClr val="005936"/>
                </a:solidFill>
                <a:latin typeface="Arial"/>
                <a:cs typeface="Arial"/>
              </a:rPr>
              <a:t>L</a:t>
            </a:r>
            <a:r>
              <a:rPr b="1" spc="-66" dirty="0" smtClean="0">
                <a:solidFill>
                  <a:srgbClr val="005936"/>
                </a:solidFill>
                <a:latin typeface="Arial"/>
                <a:cs typeface="Arial"/>
              </a:rPr>
              <a:t>U</a:t>
            </a:r>
            <a:r>
              <a:rPr b="1" spc="-32" dirty="0" smtClean="0">
                <a:solidFill>
                  <a:srgbClr val="005936"/>
                </a:solidFill>
                <a:latin typeface="Arial"/>
                <a:cs typeface="Arial"/>
              </a:rPr>
              <a:t>S</a:t>
            </a:r>
            <a:r>
              <a:rPr b="1" spc="-10" dirty="0" smtClean="0">
                <a:solidFill>
                  <a:srgbClr val="005936"/>
                </a:solidFill>
                <a:latin typeface="Arial"/>
                <a:cs typeface="Arial"/>
              </a:rPr>
              <a:t>I</a:t>
            </a:r>
            <a:r>
              <a:rPr b="1" spc="-22" dirty="0" smtClean="0">
                <a:solidFill>
                  <a:srgbClr val="005936"/>
                </a:solidFill>
                <a:latin typeface="Arial"/>
                <a:cs typeface="Arial"/>
              </a:rPr>
              <a:t>O</a:t>
            </a:r>
            <a:r>
              <a:rPr b="1" spc="-44" dirty="0" smtClean="0">
                <a:solidFill>
                  <a:srgbClr val="005936"/>
                </a:solidFill>
                <a:latin typeface="Arial"/>
                <a:cs typeface="Arial"/>
              </a:rPr>
              <a:t>NS</a:t>
            </a:r>
            <a:endParaRPr dirty="0">
              <a:solidFill>
                <a:srgbClr val="005936"/>
              </a:solidFill>
              <a:latin typeface="Arial"/>
              <a:cs typeface="Arial"/>
            </a:endParaRPr>
          </a:p>
          <a:p>
            <a:pPr marL="27720" marR="13860">
              <a:lnSpc>
                <a:spcPct val="102600"/>
              </a:lnSpc>
              <a:spcBef>
                <a:spcPts val="458"/>
              </a:spcBef>
            </a:pP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400" spc="-6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hi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ie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c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se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ar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rs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76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ugg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ov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hi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en-US" sz="2400" spc="10" dirty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en-US" sz="2400" spc="10" dirty="0">
                <a:solidFill>
                  <a:srgbClr val="231F20"/>
                </a:solidFill>
                <a:latin typeface="Arial"/>
                <a:cs typeface="Arial"/>
              </a:rPr>
            </a:br>
            <a:endParaRPr lang="en-US" sz="2400" spc="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720" marR="13860">
              <a:lnSpc>
                <a:spcPct val="102600"/>
              </a:lnSpc>
              <a:spcBef>
                <a:spcPts val="458"/>
              </a:spcBef>
            </a:pP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ai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spc="22" dirty="0" smtClean="0">
                <a:solidFill>
                  <a:srgbClr val="231F20"/>
                </a:solidFill>
                <a:latin typeface="Arial"/>
                <a:cs typeface="Arial"/>
              </a:rPr>
              <a:t>name@wayen.edu  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ugg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tio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7" name="object 29"/>
          <p:cNvSpPr txBox="1"/>
          <p:nvPr/>
        </p:nvSpPr>
        <p:spPr>
          <a:xfrm>
            <a:off x="33604200" y="20497800"/>
            <a:ext cx="2772660" cy="441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BI</a:t>
            </a:r>
            <a:r>
              <a:rPr sz="2800" b="1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800" b="1" spc="-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800" b="1" spc="10" dirty="0">
                <a:solidFill>
                  <a:srgbClr val="231F20"/>
                </a:solidFill>
                <a:latin typeface="Arial"/>
                <a:cs typeface="Arial"/>
              </a:rPr>
              <a:t>IO</a:t>
            </a:r>
            <a:r>
              <a:rPr sz="2800" b="1" spc="22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800" b="1" spc="1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b="1" spc="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b="1" spc="-32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800" b="1" spc="22" dirty="0">
                <a:solidFill>
                  <a:srgbClr val="231F20"/>
                </a:solidFill>
                <a:latin typeface="Arial"/>
                <a:cs typeface="Arial"/>
              </a:rPr>
              <a:t>HY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3" name="object 24"/>
          <p:cNvSpPr txBox="1"/>
          <p:nvPr/>
        </p:nvSpPr>
        <p:spPr>
          <a:xfrm>
            <a:off x="13868400" y="19767887"/>
            <a:ext cx="6629400" cy="1008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lnSpc>
                <a:spcPct val="102600"/>
              </a:lnSpc>
            </a:pPr>
            <a:r>
              <a:rPr sz="3200" spc="22" dirty="0" smtClean="0">
                <a:solidFill>
                  <a:srgbClr val="005936"/>
                </a:solidFill>
                <a:latin typeface="Arial"/>
                <a:cs typeface="Arial"/>
              </a:rPr>
              <a:t>As a </a:t>
            </a:r>
            <a:r>
              <a:rPr sz="3200" spc="-10" dirty="0" smtClean="0">
                <a:solidFill>
                  <a:srgbClr val="005936"/>
                </a:solidFill>
                <a:latin typeface="Arial"/>
                <a:cs typeface="Arial"/>
              </a:rPr>
              <a:t>gener</a:t>
            </a:r>
            <a:r>
              <a:rPr sz="3200" spc="-22" dirty="0" smtClean="0">
                <a:solidFill>
                  <a:srgbClr val="005936"/>
                </a:solidFill>
                <a:latin typeface="Arial"/>
                <a:cs typeface="Arial"/>
              </a:rPr>
              <a:t>a</a:t>
            </a:r>
            <a:r>
              <a:rPr sz="3200" spc="10" dirty="0" smtClean="0">
                <a:solidFill>
                  <a:srgbClr val="005936"/>
                </a:solidFill>
                <a:latin typeface="Arial"/>
                <a:cs typeface="Arial"/>
              </a:rPr>
              <a:t>l</a:t>
            </a:r>
            <a:r>
              <a:rPr sz="3200" spc="22" dirty="0" smtClean="0">
                <a:solidFill>
                  <a:srgbClr val="005936"/>
                </a:solidFill>
                <a:latin typeface="Arial"/>
                <a:cs typeface="Arial"/>
              </a:rPr>
              <a:t> r</a:t>
            </a:r>
            <a:r>
              <a:rPr sz="3200" spc="-22" dirty="0" smtClean="0">
                <a:solidFill>
                  <a:srgbClr val="005936"/>
                </a:solidFill>
                <a:latin typeface="Arial"/>
                <a:cs typeface="Arial"/>
              </a:rPr>
              <a:t>ul</a:t>
            </a:r>
            <a:r>
              <a:rPr sz="3200" spc="-54" dirty="0" smtClean="0">
                <a:solidFill>
                  <a:srgbClr val="005936"/>
                </a:solidFill>
                <a:latin typeface="Arial"/>
                <a:cs typeface="Arial"/>
              </a:rPr>
              <a:t>e</a:t>
            </a:r>
            <a:r>
              <a:rPr sz="3200" spc="10" dirty="0" smtClean="0">
                <a:solidFill>
                  <a:srgbClr val="005936"/>
                </a:solidFill>
                <a:latin typeface="Arial"/>
                <a:cs typeface="Arial"/>
              </a:rPr>
              <a:t>,</a:t>
            </a:r>
            <a:r>
              <a:rPr lang="en-US" sz="3200" spc="22" dirty="0">
                <a:solidFill>
                  <a:srgbClr val="005936"/>
                </a:solidFill>
                <a:latin typeface="Arial"/>
                <a:cs typeface="Arial"/>
              </a:rPr>
              <a:t> </a:t>
            </a:r>
            <a:r>
              <a:rPr sz="3200" spc="-22" dirty="0" smtClean="0">
                <a:solidFill>
                  <a:srgbClr val="005936"/>
                </a:solidFill>
                <a:latin typeface="Arial"/>
                <a:cs typeface="Arial"/>
              </a:rPr>
              <a:t>l</a:t>
            </a:r>
            <a:r>
              <a:rPr sz="3200" dirty="0" smtClean="0">
                <a:solidFill>
                  <a:srgbClr val="005936"/>
                </a:solidFill>
                <a:latin typeface="Arial"/>
                <a:cs typeface="Arial"/>
              </a:rPr>
              <a:t>es</a:t>
            </a:r>
            <a:r>
              <a:rPr sz="3200" spc="22" dirty="0" smtClean="0">
                <a:solidFill>
                  <a:srgbClr val="005936"/>
                </a:solidFill>
                <a:latin typeface="Arial"/>
                <a:cs typeface="Arial"/>
              </a:rPr>
              <a:t>s </a:t>
            </a:r>
            <a:r>
              <a:rPr sz="3200" spc="-22" dirty="0" smtClean="0">
                <a:solidFill>
                  <a:srgbClr val="005936"/>
                </a:solidFill>
                <a:latin typeface="Arial"/>
                <a:cs typeface="Arial"/>
              </a:rPr>
              <a:t>i</a:t>
            </a:r>
            <a:r>
              <a:rPr sz="3200" spc="22" dirty="0" smtClean="0">
                <a:solidFill>
                  <a:srgbClr val="005936"/>
                </a:solidFill>
                <a:latin typeface="Arial"/>
                <a:cs typeface="Arial"/>
              </a:rPr>
              <a:t>s </a:t>
            </a:r>
            <a:r>
              <a:rPr sz="3200" spc="22" dirty="0" smtClean="0">
                <a:solidFill>
                  <a:srgbClr val="005936"/>
                </a:solidFill>
                <a:latin typeface="Arial Black"/>
                <a:cs typeface="Arial Black"/>
              </a:rPr>
              <a:t>m</a:t>
            </a:r>
            <a:r>
              <a:rPr sz="3200" dirty="0" smtClean="0">
                <a:solidFill>
                  <a:srgbClr val="005936"/>
                </a:solidFill>
                <a:latin typeface="Arial Black"/>
                <a:cs typeface="Arial Black"/>
              </a:rPr>
              <a:t>o</a:t>
            </a:r>
            <a:r>
              <a:rPr sz="3200" spc="-22" dirty="0" smtClean="0">
                <a:solidFill>
                  <a:srgbClr val="005936"/>
                </a:solidFill>
                <a:latin typeface="Arial Black"/>
                <a:cs typeface="Arial Black"/>
              </a:rPr>
              <a:t>r</a:t>
            </a:r>
            <a:r>
              <a:rPr sz="3200" spc="-54" dirty="0" smtClean="0">
                <a:solidFill>
                  <a:srgbClr val="005936"/>
                </a:solidFill>
                <a:latin typeface="Arial Black"/>
                <a:cs typeface="Arial Black"/>
              </a:rPr>
              <a:t>e</a:t>
            </a:r>
            <a:r>
              <a:rPr sz="3200" spc="10" dirty="0" smtClean="0">
                <a:solidFill>
                  <a:srgbClr val="005936"/>
                </a:solidFill>
                <a:latin typeface="Arial Black"/>
                <a:cs typeface="Arial Black"/>
              </a:rPr>
              <a:t>.</a:t>
            </a:r>
            <a:endParaRPr lang="en-US" sz="3200" spc="10" dirty="0" smtClean="0">
              <a:solidFill>
                <a:srgbClr val="005936"/>
              </a:solidFill>
              <a:latin typeface="Arial Black"/>
              <a:cs typeface="Arial Black"/>
            </a:endParaRPr>
          </a:p>
          <a:p>
            <a:pPr marL="27720" marR="13860">
              <a:lnSpc>
                <a:spcPct val="102600"/>
              </a:lnSpc>
            </a:pPr>
            <a:r>
              <a:rPr lang="en-US" sz="3200" spc="10" dirty="0" smtClean="0">
                <a:solidFill>
                  <a:srgbClr val="005936"/>
                </a:solidFill>
                <a:latin typeface="Arial"/>
                <a:cs typeface="Arial"/>
              </a:rPr>
              <a:t>And </a:t>
            </a:r>
            <a:r>
              <a:rPr lang="en-US" sz="3200" spc="10" dirty="0" err="1" smtClean="0">
                <a:solidFill>
                  <a:srgbClr val="005936"/>
                </a:solidFill>
                <a:latin typeface="Arial"/>
                <a:cs typeface="Arial"/>
              </a:rPr>
              <a:t>wordart</a:t>
            </a:r>
            <a:r>
              <a:rPr lang="en-US" sz="3200" spc="10" dirty="0">
                <a:solidFill>
                  <a:srgbClr val="005936"/>
                </a:solidFill>
                <a:latin typeface="Arial"/>
                <a:cs typeface="Arial"/>
              </a:rPr>
              <a:t> </a:t>
            </a:r>
            <a:r>
              <a:rPr lang="en-US" sz="3200" spc="10" dirty="0" smtClean="0">
                <a:solidFill>
                  <a:srgbClr val="005936"/>
                </a:solidFill>
                <a:latin typeface="Arial"/>
                <a:cs typeface="Arial"/>
              </a:rPr>
              <a:t>Is too much</a:t>
            </a:r>
            <a:endParaRPr sz="3200" dirty="0">
              <a:solidFill>
                <a:srgbClr val="005936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963400" y="19569440"/>
            <a:ext cx="1472157" cy="1385560"/>
            <a:chOff x="12115800" y="13335000"/>
            <a:chExt cx="2071178" cy="1949344"/>
          </a:xfrm>
        </p:grpSpPr>
        <p:sp>
          <p:nvSpPr>
            <p:cNvPr id="129" name="Rectangle 128"/>
            <p:cNvSpPr/>
            <p:nvPr/>
          </p:nvSpPr>
          <p:spPr>
            <a:xfrm>
              <a:off x="12115800" y="13335000"/>
              <a:ext cx="2071178" cy="1949344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rgbClr val="00593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endParaRPr lang="en-US" sz="4600" spc="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30" name="Picture 129" descr="Screen Shot 2016-10-05 at 4.11.19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3558" y="13458551"/>
              <a:ext cx="1856549" cy="1781449"/>
            </a:xfrm>
            <a:prstGeom prst="rect">
              <a:avLst/>
            </a:prstGeom>
          </p:spPr>
        </p:pic>
      </p:grpSp>
      <p:sp>
        <p:nvSpPr>
          <p:cNvPr id="133" name="object 25"/>
          <p:cNvSpPr txBox="1"/>
          <p:nvPr/>
        </p:nvSpPr>
        <p:spPr>
          <a:xfrm>
            <a:off x="21793200" y="18882004"/>
            <a:ext cx="10591800" cy="6340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b="1" dirty="0" smtClean="0">
                <a:solidFill>
                  <a:srgbClr val="144D48"/>
                </a:solidFill>
                <a:latin typeface="Arial" charset="0"/>
              </a:rPr>
              <a:t>Graphs </a:t>
            </a:r>
            <a:r>
              <a:rPr lang="en-AU" sz="2800" b="1" dirty="0" smtClean="0">
                <a:solidFill>
                  <a:srgbClr val="144D48"/>
                </a:solidFill>
                <a:latin typeface="Arial" charset="0"/>
              </a:rPr>
              <a:t>and </a:t>
            </a:r>
            <a:r>
              <a:rPr lang="en-AU" sz="2800" b="1" dirty="0" smtClean="0">
                <a:solidFill>
                  <a:srgbClr val="144D48"/>
                </a:solidFill>
                <a:latin typeface="Arial" charset="0"/>
              </a:rPr>
              <a:t>Charts</a:t>
            </a:r>
            <a:endParaRPr lang="en-AU" sz="2800" b="1" dirty="0">
              <a:solidFill>
                <a:srgbClr val="144D48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Arial" charset="0"/>
              </a:rPr>
              <a:t>• For </a:t>
            </a:r>
            <a:r>
              <a:rPr lang="en-AU" sz="2400" dirty="0">
                <a:latin typeface="Arial" charset="0"/>
              </a:rPr>
              <a:t>simple graphs use MS Excel, or do the graph directly in PowerPoint.</a:t>
            </a:r>
          </a:p>
          <a:p>
            <a:pPr>
              <a:spcBef>
                <a:spcPct val="50000"/>
              </a:spcBef>
            </a:pPr>
            <a:endParaRPr lang="en-AU" sz="2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sz="2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sz="2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sz="240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sz="2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AU" sz="2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Arial" charset="0"/>
              </a:rPr>
              <a:t>• Graphs </a:t>
            </a:r>
            <a:r>
              <a:rPr lang="en-AU" sz="2400" dirty="0">
                <a:latin typeface="Arial" charset="0"/>
              </a:rPr>
              <a:t>done in a scientific graphing programs (</a:t>
            </a:r>
            <a:r>
              <a:rPr lang="en-AU" sz="2400" dirty="0" err="1">
                <a:latin typeface="Arial" charset="0"/>
              </a:rPr>
              <a:t>eg</a:t>
            </a:r>
            <a:r>
              <a:rPr lang="en-AU" sz="2400" dirty="0">
                <a:latin typeface="Arial" charset="0"/>
              </a:rPr>
              <a:t>. </a:t>
            </a:r>
            <a:r>
              <a:rPr lang="en-AU" sz="2400" dirty="0" smtClean="0">
                <a:latin typeface="Arial" charset="0"/>
              </a:rPr>
              <a:t>SPSS</a:t>
            </a:r>
            <a:br>
              <a:rPr lang="en-AU" sz="2400" dirty="0" smtClean="0">
                <a:latin typeface="Arial" charset="0"/>
              </a:rPr>
            </a:br>
            <a:r>
              <a:rPr lang="en-AU" sz="2400" dirty="0" smtClean="0">
                <a:latin typeface="Arial" charset="0"/>
              </a:rPr>
              <a:t>   </a:t>
            </a:r>
            <a:r>
              <a:rPr lang="en-AU" sz="2400" dirty="0">
                <a:latin typeface="Arial" charset="0"/>
              </a:rPr>
              <a:t>should be saved as JPEG or TIFF if possible</a:t>
            </a:r>
            <a:r>
              <a:rPr lang="en-AU" sz="2400" dirty="0" smtClean="0">
                <a:latin typeface="Arial" charset="0"/>
              </a:rPr>
              <a:t>.</a:t>
            </a:r>
            <a:endParaRPr lang="en-US" sz="24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34" name="object 3"/>
          <p:cNvSpPr txBox="1"/>
          <p:nvPr/>
        </p:nvSpPr>
        <p:spPr>
          <a:xfrm>
            <a:off x="838200" y="13818513"/>
            <a:ext cx="917172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spcBef>
                <a:spcPts val="458"/>
              </a:spcBef>
            </a:pPr>
            <a:r>
              <a:rPr lang="en-US" sz="2800" b="1" spc="-54" dirty="0" smtClean="0">
                <a:solidFill>
                  <a:srgbClr val="005936"/>
                </a:solidFill>
                <a:latin typeface="Arial"/>
                <a:cs typeface="Arial"/>
              </a:rPr>
              <a:t>Tips for </a:t>
            </a:r>
            <a:r>
              <a:rPr lang="en-US" sz="2800" b="1" spc="-54" dirty="0">
                <a:solidFill>
                  <a:srgbClr val="005936"/>
                </a:solidFill>
                <a:latin typeface="Arial"/>
                <a:cs typeface="Arial"/>
              </a:rPr>
              <a:t>W</a:t>
            </a:r>
            <a:r>
              <a:rPr lang="en-US" sz="2800" b="1" spc="-54" dirty="0" smtClean="0">
                <a:solidFill>
                  <a:srgbClr val="005936"/>
                </a:solidFill>
                <a:latin typeface="Arial"/>
                <a:cs typeface="Arial"/>
              </a:rPr>
              <a:t>riting </a:t>
            </a:r>
            <a:r>
              <a:rPr lang="en-US" sz="2800" b="1" spc="-54" dirty="0">
                <a:solidFill>
                  <a:srgbClr val="005936"/>
                </a:solidFill>
                <a:latin typeface="Arial"/>
                <a:cs typeface="Arial"/>
              </a:rPr>
              <a:t>C</a:t>
            </a:r>
            <a:r>
              <a:rPr lang="en-US" sz="2800" b="1" spc="-54" dirty="0" smtClean="0">
                <a:solidFill>
                  <a:srgbClr val="005936"/>
                </a:solidFill>
                <a:latin typeface="Arial"/>
                <a:cs typeface="Arial"/>
              </a:rPr>
              <a:t>opy &amp; </a:t>
            </a:r>
            <a:r>
              <a:rPr lang="en-US" sz="2800" b="1" spc="-54" dirty="0">
                <a:solidFill>
                  <a:srgbClr val="005936"/>
                </a:solidFill>
                <a:latin typeface="Arial"/>
                <a:cs typeface="Arial"/>
              </a:rPr>
              <a:t>D</a:t>
            </a:r>
            <a:r>
              <a:rPr lang="en-US" sz="2800" b="1" spc="-54" dirty="0" smtClean="0">
                <a:solidFill>
                  <a:srgbClr val="005936"/>
                </a:solidFill>
                <a:latin typeface="Arial"/>
                <a:cs typeface="Arial"/>
              </a:rPr>
              <a:t>etermining Graphics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5" name="object 3"/>
          <p:cNvSpPr txBox="1"/>
          <p:nvPr/>
        </p:nvSpPr>
        <p:spPr>
          <a:xfrm>
            <a:off x="11554672" y="14123313"/>
            <a:ext cx="917172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spcBef>
                <a:spcPts val="458"/>
              </a:spcBef>
            </a:pPr>
            <a:r>
              <a:rPr lang="en-US" sz="2800" b="1" spc="-54" dirty="0">
                <a:solidFill>
                  <a:srgbClr val="144D48"/>
                </a:solidFill>
                <a:latin typeface="Arial"/>
                <a:cs typeface="Arial"/>
              </a:rPr>
              <a:t>G</a:t>
            </a:r>
            <a:r>
              <a:rPr lang="en-US" sz="2800" b="1" spc="-54" dirty="0" smtClean="0">
                <a:solidFill>
                  <a:srgbClr val="144D48"/>
                </a:solidFill>
                <a:latin typeface="Arial"/>
                <a:cs typeface="Arial"/>
              </a:rPr>
              <a:t>raphic Guidelines for </a:t>
            </a:r>
            <a:r>
              <a:rPr lang="en-US" sz="2800" b="1" spc="-54" dirty="0">
                <a:solidFill>
                  <a:srgbClr val="144D48"/>
                </a:solidFill>
                <a:latin typeface="Arial"/>
                <a:cs typeface="Arial"/>
              </a:rPr>
              <a:t>F</a:t>
            </a:r>
            <a:r>
              <a:rPr lang="en-US" sz="2800" b="1" spc="-54" dirty="0" smtClean="0">
                <a:solidFill>
                  <a:srgbClr val="144D48"/>
                </a:solidFill>
                <a:latin typeface="Arial"/>
                <a:cs typeface="Arial"/>
              </a:rPr>
              <a:t>ont Use</a:t>
            </a:r>
            <a:endParaRPr lang="en-US" sz="2800" b="1" dirty="0">
              <a:solidFill>
                <a:srgbClr val="144D48"/>
              </a:solidFill>
              <a:latin typeface="Arial"/>
              <a:cs typeface="Arial"/>
            </a:endParaRPr>
          </a:p>
        </p:txBody>
      </p:sp>
      <p:sp>
        <p:nvSpPr>
          <p:cNvPr id="136" name="object 4"/>
          <p:cNvSpPr txBox="1"/>
          <p:nvPr/>
        </p:nvSpPr>
        <p:spPr>
          <a:xfrm>
            <a:off x="11887200" y="17360256"/>
            <a:ext cx="8763000" cy="1537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lnSpc>
                <a:spcPct val="80000"/>
              </a:lnSpc>
              <a:spcBef>
                <a:spcPts val="892"/>
              </a:spcBef>
            </a:pP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• Establish your sizes for each and stay consistent</a:t>
            </a:r>
          </a:p>
          <a:p>
            <a:pPr marL="27720" marR="13860">
              <a:lnSpc>
                <a:spcPct val="80000"/>
              </a:lnSpc>
              <a:spcBef>
                <a:spcPts val="892"/>
              </a:spcBef>
            </a:pP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•  </a:t>
            </a: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>Avoid all caps in long headlines and underlining text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27720" marR="13860">
              <a:lnSpc>
                <a:spcPct val="80000"/>
              </a:lnSpc>
              <a:spcBef>
                <a:spcPts val="892"/>
              </a:spcBef>
            </a:pP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>•  Avoid any additional over stylized 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text. Your </a:t>
            </a: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>graphic</a:t>
            </a:r>
          </a:p>
          <a:p>
            <a:pPr marL="27720" marR="13860">
              <a:lnSpc>
                <a:spcPct val="80000"/>
              </a:lnSpc>
              <a:spcBef>
                <a:spcPts val="892"/>
              </a:spcBef>
            </a:pP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>   interest should come from charts &amp; 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photos</a:t>
            </a:r>
          </a:p>
        </p:txBody>
      </p:sp>
      <p:pic>
        <p:nvPicPr>
          <p:cNvPr id="61" name="Picture 60" descr="Research-Poster-Infographic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0" y="2438400"/>
            <a:ext cx="17764750" cy="26123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467100" y="7467600"/>
            <a:ext cx="69342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9"/>
              </a:rPr>
              <a:t>http://rgs.usu.edu/undergradresearch/posters/#iLightbox[gallery_image_1]/-1</a:t>
            </a:r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10"/>
              </a:rPr>
              <a:t>http://cfaes.osu.edu/brand/research-poster-templates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11"/>
              </a:rPr>
              <a:t>https://www.asantcafe.ca/learn/program/5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>
                <a:hlinkClick r:id="rId12"/>
              </a:rPr>
              <a:t>http://justinlmatthews.com/posterhelp/posterguide/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21" descr="15603-2030-1-3ww-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828" y="11887200"/>
            <a:ext cx="5654772" cy="2739777"/>
          </a:xfrm>
          <a:prstGeom prst="rect">
            <a:avLst/>
          </a:prstGeom>
        </p:spPr>
      </p:pic>
      <p:sp>
        <p:nvSpPr>
          <p:cNvPr id="79" name="object 11"/>
          <p:cNvSpPr/>
          <p:nvPr/>
        </p:nvSpPr>
        <p:spPr>
          <a:xfrm>
            <a:off x="-1295400" y="19354800"/>
            <a:ext cx="288112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EFC03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11"/>
          <p:cNvSpPr/>
          <p:nvPr/>
        </p:nvSpPr>
        <p:spPr>
          <a:xfrm>
            <a:off x="-6019800" y="19354800"/>
            <a:ext cx="12192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005D40"/>
          </a:solidFill>
          <a:ln>
            <a:solidFill>
              <a:srgbClr val="005D4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11"/>
          <p:cNvSpPr/>
          <p:nvPr/>
        </p:nvSpPr>
        <p:spPr>
          <a:xfrm>
            <a:off x="-4800600" y="19354800"/>
            <a:ext cx="457194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11"/>
          <p:cNvSpPr/>
          <p:nvPr/>
        </p:nvSpPr>
        <p:spPr>
          <a:xfrm flipH="1">
            <a:off x="-1066802" y="19354800"/>
            <a:ext cx="304801" cy="1306080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11"/>
          <p:cNvSpPr/>
          <p:nvPr/>
        </p:nvSpPr>
        <p:spPr>
          <a:xfrm>
            <a:off x="-4343400" y="19354800"/>
            <a:ext cx="15240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11"/>
          <p:cNvSpPr/>
          <p:nvPr/>
        </p:nvSpPr>
        <p:spPr>
          <a:xfrm flipH="1">
            <a:off x="-2819400" y="19354800"/>
            <a:ext cx="609600" cy="1306080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11"/>
          <p:cNvSpPr/>
          <p:nvPr/>
        </p:nvSpPr>
        <p:spPr>
          <a:xfrm>
            <a:off x="-2209800" y="19354800"/>
            <a:ext cx="9144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F1E18B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11"/>
          <p:cNvSpPr/>
          <p:nvPr/>
        </p:nvSpPr>
        <p:spPr>
          <a:xfrm>
            <a:off x="-762000" y="19354800"/>
            <a:ext cx="5334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11"/>
          <p:cNvSpPr/>
          <p:nvPr/>
        </p:nvSpPr>
        <p:spPr>
          <a:xfrm>
            <a:off x="-1295400" y="21259800"/>
            <a:ext cx="288112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EFC03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1"/>
          <p:cNvSpPr/>
          <p:nvPr/>
        </p:nvSpPr>
        <p:spPr>
          <a:xfrm>
            <a:off x="-6096000" y="21259800"/>
            <a:ext cx="12954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005D40"/>
          </a:solidFill>
          <a:ln>
            <a:solidFill>
              <a:srgbClr val="005D4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1"/>
          <p:cNvSpPr/>
          <p:nvPr/>
        </p:nvSpPr>
        <p:spPr>
          <a:xfrm>
            <a:off x="-4800600" y="21259800"/>
            <a:ext cx="457194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1"/>
          <p:cNvSpPr/>
          <p:nvPr/>
        </p:nvSpPr>
        <p:spPr>
          <a:xfrm flipH="1">
            <a:off x="-1066802" y="21259800"/>
            <a:ext cx="304801" cy="1306080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D8482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1"/>
          <p:cNvSpPr/>
          <p:nvPr/>
        </p:nvSpPr>
        <p:spPr>
          <a:xfrm>
            <a:off x="-4343400" y="21259800"/>
            <a:ext cx="15240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1"/>
          <p:cNvSpPr/>
          <p:nvPr/>
        </p:nvSpPr>
        <p:spPr>
          <a:xfrm flipH="1">
            <a:off x="-2819400" y="21259800"/>
            <a:ext cx="609600" cy="1306080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1"/>
          <p:cNvSpPr/>
          <p:nvPr/>
        </p:nvSpPr>
        <p:spPr>
          <a:xfrm>
            <a:off x="-2209800" y="21259800"/>
            <a:ext cx="9144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F1E18B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"/>
          <p:cNvSpPr/>
          <p:nvPr/>
        </p:nvSpPr>
        <p:spPr>
          <a:xfrm>
            <a:off x="-762000" y="21259800"/>
            <a:ext cx="5334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"/>
          <p:cNvSpPr/>
          <p:nvPr/>
        </p:nvSpPr>
        <p:spPr>
          <a:xfrm>
            <a:off x="-1447800" y="23088600"/>
            <a:ext cx="288112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EFC038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"/>
          <p:cNvSpPr/>
          <p:nvPr/>
        </p:nvSpPr>
        <p:spPr>
          <a:xfrm>
            <a:off x="-4800600" y="23138432"/>
            <a:ext cx="457194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"/>
          <p:cNvSpPr/>
          <p:nvPr/>
        </p:nvSpPr>
        <p:spPr>
          <a:xfrm flipH="1">
            <a:off x="-1066802" y="23138432"/>
            <a:ext cx="304801" cy="1306080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"/>
          <p:cNvSpPr/>
          <p:nvPr/>
        </p:nvSpPr>
        <p:spPr>
          <a:xfrm>
            <a:off x="-4343400" y="23138432"/>
            <a:ext cx="15240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"/>
          <p:cNvSpPr/>
          <p:nvPr/>
        </p:nvSpPr>
        <p:spPr>
          <a:xfrm flipH="1">
            <a:off x="-2819400" y="23138432"/>
            <a:ext cx="609600" cy="1306080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"/>
          <p:cNvSpPr/>
          <p:nvPr/>
        </p:nvSpPr>
        <p:spPr>
          <a:xfrm>
            <a:off x="-2209800" y="23138432"/>
            <a:ext cx="9144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F1E18B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"/>
          <p:cNvSpPr/>
          <p:nvPr/>
        </p:nvSpPr>
        <p:spPr>
          <a:xfrm>
            <a:off x="-762000" y="23138432"/>
            <a:ext cx="5334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1"/>
          <p:cNvSpPr/>
          <p:nvPr/>
        </p:nvSpPr>
        <p:spPr>
          <a:xfrm>
            <a:off x="-6096000" y="23138432"/>
            <a:ext cx="1309200" cy="1321768"/>
          </a:xfrm>
          <a:custGeom>
            <a:avLst/>
            <a:gdLst/>
            <a:ahLst/>
            <a:cxnLst/>
            <a:rect l="l" t="t" r="r" b="b"/>
            <a:pathLst>
              <a:path w="4188354" h="3942939">
                <a:moveTo>
                  <a:pt x="0" y="3942939"/>
                </a:moveTo>
                <a:lnTo>
                  <a:pt x="4188354" y="3942939"/>
                </a:lnTo>
                <a:lnTo>
                  <a:pt x="4188354" y="0"/>
                </a:lnTo>
                <a:lnTo>
                  <a:pt x="0" y="0"/>
                </a:lnTo>
                <a:lnTo>
                  <a:pt x="0" y="3942939"/>
                </a:lnTo>
                <a:close/>
              </a:path>
            </a:pathLst>
          </a:custGeom>
          <a:solidFill>
            <a:srgbClr val="005D40"/>
          </a:solidFill>
          <a:ln>
            <a:solidFill>
              <a:srgbClr val="005D4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2"/>
          <p:cNvSpPr txBox="1">
            <a:spLocks/>
          </p:cNvSpPr>
          <p:nvPr/>
        </p:nvSpPr>
        <p:spPr>
          <a:xfrm>
            <a:off x="11811000" y="23241000"/>
            <a:ext cx="350520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13400" b="1">
                <a:solidFill>
                  <a:srgbClr val="41404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720"/>
            <a:r>
              <a:rPr lang="en-US" sz="2000" dirty="0" smtClean="0">
                <a:solidFill>
                  <a:srgbClr val="005936"/>
                </a:solidFill>
              </a:rPr>
              <a:t>Color</a:t>
            </a:r>
            <a:endParaRPr lang="en-US" sz="2000" dirty="0">
              <a:solidFill>
                <a:srgbClr val="005936"/>
              </a:solidFill>
            </a:endParaRPr>
          </a:p>
        </p:txBody>
      </p:sp>
      <p:sp>
        <p:nvSpPr>
          <p:cNvPr id="131" name="object 4"/>
          <p:cNvSpPr txBox="1"/>
          <p:nvPr/>
        </p:nvSpPr>
        <p:spPr>
          <a:xfrm>
            <a:off x="-7696200" y="12649200"/>
            <a:ext cx="6477000" cy="2673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• What is your main messages?</a:t>
            </a:r>
          </a:p>
          <a:p>
            <a:pPr marL="27720" marR="13860"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• What does your viewer need to know?</a:t>
            </a:r>
            <a:endParaRPr lang="en-US" sz="24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720" marR="13860"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•  Allow at least _____ Days to create your poster</a:t>
            </a:r>
          </a:p>
          <a:p>
            <a:pPr marL="27720" marR="13860"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•  ___ Days for printing</a:t>
            </a:r>
          </a:p>
          <a:p>
            <a:pPr marL="27720" marR="13860">
              <a:spcBef>
                <a:spcPts val="892"/>
              </a:spcBef>
            </a:pPr>
            <a:r>
              <a:rPr lang="en-US" sz="2400" spc="-10" dirty="0" smtClean="0">
                <a:solidFill>
                  <a:srgbClr val="231F20"/>
                </a:solidFill>
                <a:latin typeface="Arial"/>
                <a:cs typeface="Arial"/>
              </a:rPr>
              <a:t>•  Time for someone else to proof</a:t>
            </a:r>
          </a:p>
        </p:txBody>
      </p:sp>
      <p:sp>
        <p:nvSpPr>
          <p:cNvPr id="132" name="object 3"/>
          <p:cNvSpPr txBox="1"/>
          <p:nvPr/>
        </p:nvSpPr>
        <p:spPr>
          <a:xfrm>
            <a:off x="838200" y="7311830"/>
            <a:ext cx="9372600" cy="221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spcBef>
                <a:spcPts val="458"/>
              </a:spcBef>
            </a:pPr>
            <a:r>
              <a:rPr sz="2800" spc="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-22" dirty="0" smtClean="0">
                <a:solidFill>
                  <a:srgbClr val="231F20"/>
                </a:solidFill>
                <a:latin typeface="Arial"/>
                <a:cs typeface="Arial"/>
              </a:rPr>
              <a:t>hi</a:t>
            </a:r>
            <a:r>
              <a:rPr sz="2800" spc="22" dirty="0" smtClean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e m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800" spc="-32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44" dirty="0" smtClean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800" spc="22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142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r>
              <a:rPr sz="2800" spc="32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x 3</a:t>
            </a:r>
            <a:r>
              <a:rPr sz="2800" spc="32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ti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iz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800" spc="-88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800" spc="-76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he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k </a:t>
            </a:r>
            <a:r>
              <a:rPr sz="2800" spc="10" dirty="0" smtClean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800" spc="-32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22" dirty="0" smtClean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2800" spc="22" dirty="0" smtClean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8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nf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rs 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2" dirty="0" smtClean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800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800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22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10" dirty="0" smtClean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800" spc="-10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22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en-US" sz="28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32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800" spc="-32" dirty="0" smtClean="0">
                <a:solidFill>
                  <a:srgbClr val="231F20"/>
                </a:solidFill>
                <a:latin typeface="Arial"/>
                <a:cs typeface="Arial"/>
              </a:rPr>
              <a:t>nf</a:t>
            </a:r>
            <a:r>
              <a:rPr sz="2800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22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22" dirty="0" smtClean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32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800" spc="22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qu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ard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g </a:t>
            </a:r>
            <a:r>
              <a:rPr sz="2800" spc="-76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xa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ct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st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8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8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8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sio</a:t>
            </a:r>
            <a:r>
              <a:rPr sz="2800" spc="-22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800" spc="-44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800" spc="-44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en-US" sz="2800" spc="-44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27720" marR="13860">
              <a:spcBef>
                <a:spcPts val="458"/>
              </a:spcBef>
            </a:pPr>
            <a:endParaRPr sz="2800" dirty="0">
              <a:latin typeface="Arial"/>
              <a:cs typeface="Arial"/>
            </a:endParaRPr>
          </a:p>
        </p:txBody>
      </p:sp>
      <p:pic>
        <p:nvPicPr>
          <p:cNvPr id="10" name="Picture 9" descr="Screen Shot 2016-10-10 at 10.32.23 A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603" y="20857952"/>
            <a:ext cx="6143797" cy="2230648"/>
          </a:xfrm>
          <a:prstGeom prst="rect">
            <a:avLst/>
          </a:prstGeom>
        </p:spPr>
      </p:pic>
      <p:pic>
        <p:nvPicPr>
          <p:cNvPr id="23" name="Picture 22" descr="Screen Shot 2016-10-10 at 10.30.24 A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350" y="20368947"/>
            <a:ext cx="3501050" cy="3481653"/>
          </a:xfrm>
          <a:prstGeom prst="rect">
            <a:avLst/>
          </a:prstGeom>
        </p:spPr>
      </p:pic>
      <p:sp>
        <p:nvSpPr>
          <p:cNvPr id="139" name="object 2"/>
          <p:cNvSpPr txBox="1">
            <a:spLocks/>
          </p:cNvSpPr>
          <p:nvPr/>
        </p:nvSpPr>
        <p:spPr>
          <a:xfrm>
            <a:off x="22783800" y="21130947"/>
            <a:ext cx="2362200" cy="187743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13400" b="1">
                <a:solidFill>
                  <a:srgbClr val="41404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720" algn="ctr"/>
            <a:r>
              <a:rPr lang="en-US" sz="6600" dirty="0">
                <a:solidFill>
                  <a:srgbClr val="144D48"/>
                </a:solidFill>
              </a:rPr>
              <a:t>1</a:t>
            </a:r>
            <a:r>
              <a:rPr lang="en-US" sz="6600" dirty="0" smtClean="0">
                <a:solidFill>
                  <a:srgbClr val="144D48"/>
                </a:solidFill>
              </a:rPr>
              <a:t>:1</a:t>
            </a:r>
            <a:r>
              <a:rPr lang="en-US" sz="6600" dirty="0" smtClean="0">
                <a:solidFill>
                  <a:srgbClr val="D84820"/>
                </a:solidFill>
              </a:rPr>
              <a:t/>
            </a:r>
            <a:br>
              <a:rPr lang="en-US" sz="6600" dirty="0" smtClean="0">
                <a:solidFill>
                  <a:srgbClr val="D84820"/>
                </a:solidFill>
              </a:rPr>
            </a:br>
            <a:r>
              <a:rPr lang="en-US" sz="2800" dirty="0" smtClean="0">
                <a:solidFill>
                  <a:srgbClr val="005936"/>
                </a:solidFill>
              </a:rPr>
              <a:t>Image to Text Ratio</a:t>
            </a:r>
            <a:r>
              <a:rPr lang="en-US" sz="2800" dirty="0" smtClean="0">
                <a:solidFill>
                  <a:srgbClr val="D84820"/>
                </a:solidFill>
              </a:rPr>
              <a:t> </a:t>
            </a:r>
            <a:endParaRPr lang="en-US" sz="2800" dirty="0">
              <a:solidFill>
                <a:srgbClr val="D84820"/>
              </a:solidFill>
            </a:endParaRPr>
          </a:p>
        </p:txBody>
      </p:sp>
      <p:sp>
        <p:nvSpPr>
          <p:cNvPr id="142" name="object 2"/>
          <p:cNvSpPr txBox="1">
            <a:spLocks/>
          </p:cNvSpPr>
          <p:nvPr/>
        </p:nvSpPr>
        <p:spPr>
          <a:xfrm>
            <a:off x="26822400" y="21010352"/>
            <a:ext cx="4495800" cy="172354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13400" b="1">
                <a:solidFill>
                  <a:srgbClr val="41404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720" algn="ctr"/>
            <a:r>
              <a:rPr lang="en-US" sz="6600" dirty="0" smtClean="0">
                <a:solidFill>
                  <a:srgbClr val="144D48"/>
                </a:solidFill>
              </a:rPr>
              <a:t>1 </a:t>
            </a:r>
            <a:r>
              <a:rPr lang="en-US" sz="6600" dirty="0" smtClean="0">
                <a:solidFill>
                  <a:srgbClr val="144D48"/>
                </a:solidFill>
              </a:rPr>
              <a:t>: 1</a:t>
            </a:r>
            <a:br>
              <a:rPr lang="en-US" sz="6600" dirty="0" smtClean="0">
                <a:solidFill>
                  <a:srgbClr val="144D48"/>
                </a:solidFill>
              </a:rPr>
            </a:br>
            <a:endParaRPr lang="en-US" sz="1400" dirty="0" smtClean="0">
              <a:solidFill>
                <a:srgbClr val="144D48"/>
              </a:solidFill>
            </a:endParaRPr>
          </a:p>
          <a:p>
            <a:pPr marL="27720" algn="ctr"/>
            <a:r>
              <a:rPr lang="en-US" sz="2800" dirty="0" smtClean="0">
                <a:solidFill>
                  <a:srgbClr val="144D48"/>
                </a:solidFill>
              </a:rPr>
              <a:t>Image to Text Ratio </a:t>
            </a:r>
            <a:endParaRPr lang="en-US" sz="2800" dirty="0">
              <a:solidFill>
                <a:srgbClr val="144D48"/>
              </a:solidFill>
            </a:endParaRPr>
          </a:p>
        </p:txBody>
      </p:sp>
      <p:sp>
        <p:nvSpPr>
          <p:cNvPr id="151" name="object 4"/>
          <p:cNvSpPr txBox="1"/>
          <p:nvPr/>
        </p:nvSpPr>
        <p:spPr>
          <a:xfrm>
            <a:off x="12725400" y="4191000"/>
            <a:ext cx="93726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10363200"/>
            <a:ext cx="7620000" cy="288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Creating a  poster is a multiple</a:t>
            </a:r>
            <a:r>
              <a:rPr lang="en-US" sz="2800" dirty="0">
                <a:latin typeface="Arial"/>
                <a:cs typeface="Arial"/>
              </a:rPr>
              <a:t>-step process</a:t>
            </a:r>
            <a:r>
              <a:rPr lang="en-US" sz="2800" dirty="0" smtClean="0">
                <a:latin typeface="Arial"/>
                <a:cs typeface="Arial"/>
              </a:rPr>
              <a:t>:</a:t>
            </a:r>
            <a:endParaRPr lang="en-US" sz="2800" dirty="0">
              <a:latin typeface="Arial"/>
              <a:cs typeface="Arial"/>
            </a:endParaRPr>
          </a:p>
          <a:p>
            <a:pPr marL="800100" lvl="2">
              <a:lnSpc>
                <a:spcPct val="110000"/>
              </a:lnSpc>
            </a:pPr>
            <a:r>
              <a:rPr lang="en-US" sz="2800" dirty="0" smtClean="0">
                <a:latin typeface="Arial"/>
                <a:cs typeface="Arial"/>
              </a:rPr>
              <a:t>• Look at templates and </a:t>
            </a:r>
          </a:p>
          <a:p>
            <a:pPr marL="800100" lvl="2">
              <a:lnSpc>
                <a:spcPct val="110000"/>
              </a:lnSpc>
            </a:pPr>
            <a:r>
              <a:rPr lang="en-US" sz="2800" dirty="0" smtClean="0">
                <a:latin typeface="Arial"/>
                <a:cs typeface="Arial"/>
              </a:rPr>
              <a:t>• Create a </a:t>
            </a:r>
            <a:r>
              <a:rPr lang="en-US" sz="2800" dirty="0" err="1" smtClean="0">
                <a:latin typeface="Arial"/>
                <a:cs typeface="Arial"/>
              </a:rPr>
              <a:t>messageREATE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 MESSAGE </a:t>
            </a:r>
          </a:p>
          <a:p>
            <a:pPr marL="800100" lvl="2">
              <a:lnSpc>
                <a:spcPct val="110000"/>
              </a:lnSpc>
            </a:pPr>
            <a:r>
              <a:rPr lang="en-US" sz="2800" dirty="0" smtClean="0">
                <a:latin typeface="Arial"/>
                <a:cs typeface="Arial"/>
              </a:rPr>
              <a:t>• </a:t>
            </a:r>
            <a:r>
              <a:rPr lang="en-US" sz="2800" dirty="0" err="1" smtClean="0">
                <a:latin typeface="Arial"/>
                <a:cs typeface="Arial"/>
              </a:rPr>
              <a:t>ReviewEVIEW</a:t>
            </a:r>
            <a:endParaRPr lang="en-US" sz="2800" dirty="0">
              <a:latin typeface="Arial"/>
              <a:cs typeface="Arial"/>
            </a:endParaRPr>
          </a:p>
          <a:p>
            <a:pPr marL="800100" lvl="2">
              <a:lnSpc>
                <a:spcPct val="110000"/>
              </a:lnSpc>
            </a:pPr>
            <a:r>
              <a:rPr lang="en-US" sz="2800" dirty="0" smtClean="0">
                <a:latin typeface="Arial"/>
                <a:cs typeface="Arial"/>
              </a:rPr>
              <a:t>• Print</a:t>
            </a:r>
            <a:endParaRPr lang="en-US" sz="2800" dirty="0">
              <a:latin typeface="Arial"/>
              <a:cs typeface="Arial"/>
            </a:endParaRPr>
          </a:p>
          <a:p>
            <a:pPr marL="800100" lvl="2">
              <a:lnSpc>
                <a:spcPct val="110000"/>
              </a:lnSpc>
            </a:pPr>
            <a:r>
              <a:rPr lang="en-US" sz="2800" dirty="0" smtClean="0">
                <a:latin typeface="Arial"/>
                <a:cs typeface="Arial"/>
              </a:rPr>
              <a:t>• Present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4" name="Picture 33" descr="mj_Lfspn_Allnc_Rsrch_Day_021315_012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0" y="10972800"/>
            <a:ext cx="6048258" cy="4608611"/>
          </a:xfrm>
          <a:prstGeom prst="rect">
            <a:avLst/>
          </a:prstGeom>
        </p:spPr>
      </p:pic>
      <p:sp>
        <p:nvSpPr>
          <p:cNvPr id="156" name="object 4"/>
          <p:cNvSpPr txBox="1"/>
          <p:nvPr/>
        </p:nvSpPr>
        <p:spPr>
          <a:xfrm>
            <a:off x="30327600" y="12747985"/>
            <a:ext cx="2057400" cy="233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lnSpc>
                <a:spcPct val="80000"/>
              </a:lnSpc>
              <a:spcBef>
                <a:spcPts val="892"/>
              </a:spcBef>
            </a:pPr>
            <a:r>
              <a:rPr lang="en-AU" sz="1800" i="1" dirty="0" smtClean="0"/>
              <a:t>Captions to be set in italic font, between 18 and 24 points. Right aligned if it refers to a figure on its right. Caption starts right at the top edge of the picture (graph or photo)</a:t>
            </a:r>
            <a:r>
              <a:rPr lang="en-AU" sz="1800" i="1" dirty="0" smtClean="0"/>
              <a:t>..</a:t>
            </a:r>
            <a:endParaRPr lang="en-AU" sz="1800" i="1" dirty="0"/>
          </a:p>
          <a:p>
            <a:pPr marL="27720" marR="13860">
              <a:lnSpc>
                <a:spcPct val="80000"/>
              </a:lnSpc>
              <a:spcBef>
                <a:spcPts val="892"/>
              </a:spcBef>
            </a:pPr>
            <a:endParaRPr lang="en-US" sz="18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57" name="object 25"/>
          <p:cNvSpPr txBox="1"/>
          <p:nvPr/>
        </p:nvSpPr>
        <p:spPr>
          <a:xfrm>
            <a:off x="21717000" y="7311830"/>
            <a:ext cx="10058400" cy="4836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lang="en-US" sz="2800" b="1" spc="10" dirty="0" smtClean="0">
                <a:solidFill>
                  <a:srgbClr val="144D48"/>
                </a:solidFill>
                <a:latin typeface="Arial"/>
                <a:cs typeface="Arial"/>
              </a:rPr>
              <a:t>Photos </a:t>
            </a:r>
            <a:r>
              <a:rPr lang="en-US" sz="2800" b="1" spc="10" dirty="0" smtClean="0">
                <a:solidFill>
                  <a:srgbClr val="144D48"/>
                </a:solidFill>
                <a:latin typeface="Arial"/>
                <a:cs typeface="Arial"/>
              </a:rPr>
              <a:t>or </a:t>
            </a:r>
            <a:r>
              <a:rPr lang="en-US" sz="2800" b="1" spc="10" dirty="0" smtClean="0">
                <a:solidFill>
                  <a:srgbClr val="144D48"/>
                </a:solidFill>
                <a:latin typeface="Arial"/>
                <a:cs typeface="Arial"/>
              </a:rPr>
              <a:t>Drawings</a:t>
            </a:r>
            <a:endParaRPr sz="2800" dirty="0">
              <a:solidFill>
                <a:srgbClr val="144D48"/>
              </a:solidFill>
              <a:latin typeface="Arial"/>
              <a:cs typeface="Arial"/>
            </a:endParaRPr>
          </a:p>
          <a:p>
            <a:pPr marL="27720" marR="133052">
              <a:spcBef>
                <a:spcPts val="892"/>
              </a:spcBef>
            </a:pP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should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lang="en-US" sz="2400" spc="-44" dirty="0" smtClean="0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lang="en-US" sz="2400" spc="-11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2400" spc="54" dirty="0" smtClean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0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na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ul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hu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b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2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4 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66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400" spc="5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2400" spc="32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dirty="0" smtClean="0">
                <a:solidFill>
                  <a:srgbClr val="231F20"/>
                </a:solidFill>
                <a:latin typeface="Arial"/>
                <a:cs typeface="Arial"/>
              </a:rPr>
              <a:t>es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lang="en-US" sz="2400" spc="22" dirty="0" smtClean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sz="2400" spc="-66" dirty="0" smtClean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ns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a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3x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ph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 w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2400" spc="-66" dirty="0">
                <a:solidFill>
                  <a:srgbClr val="231F20"/>
                </a:solidFill>
                <a:latin typeface="Arial"/>
                <a:cs typeface="Arial"/>
              </a:rPr>
              <a:t>x</a:t>
            </a:r>
            <a:r>
              <a:rPr sz="2400" spc="-11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0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z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na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po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ho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ul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d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2400" spc="54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0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54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en-US" sz="2400" spc="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720" marR="133052">
              <a:spcBef>
                <a:spcPts val="892"/>
              </a:spcBef>
            </a:pPr>
            <a:r>
              <a:rPr lang="en-AU" sz="2400" dirty="0" smtClean="0">
                <a:latin typeface="Arial" charset="0"/>
              </a:rPr>
              <a:t>• For line art, text, illustration or cartoons, 225 dpi is a good resolution.</a:t>
            </a:r>
          </a:p>
          <a:p>
            <a:pPr marL="27720" marR="133052">
              <a:spcBef>
                <a:spcPts val="892"/>
              </a:spcBef>
            </a:pPr>
            <a:r>
              <a:rPr lang="en-AU" sz="2400" dirty="0" smtClean="0">
                <a:latin typeface="Arial" charset="0"/>
              </a:rPr>
              <a:t>• </a:t>
            </a:r>
            <a:r>
              <a:rPr lang="en-AU" sz="2400" dirty="0" smtClean="0">
                <a:latin typeface="Arial" charset="0"/>
              </a:rPr>
              <a:t>Best </a:t>
            </a:r>
            <a:r>
              <a:rPr lang="en-AU" sz="2400" dirty="0">
                <a:latin typeface="Arial" charset="0"/>
              </a:rPr>
              <a:t>image files to insert are JPEG or </a:t>
            </a:r>
            <a:r>
              <a:rPr lang="en-AU" sz="2400" dirty="0" smtClean="0">
                <a:latin typeface="Arial" charset="0"/>
              </a:rPr>
              <a:t>TIFF</a:t>
            </a:r>
            <a:r>
              <a:rPr lang="en-AU" sz="2400" dirty="0" smtClean="0">
                <a:latin typeface="Arial" charset="0"/>
              </a:rPr>
              <a:t>. </a:t>
            </a:r>
            <a:r>
              <a:rPr lang="en-AU" sz="2400" dirty="0" smtClean="0">
                <a:latin typeface="Arial" charset="0"/>
              </a:rPr>
              <a:t>JPEGS </a:t>
            </a:r>
            <a:r>
              <a:rPr lang="en-AU" sz="2400" dirty="0" smtClean="0">
                <a:latin typeface="Arial" charset="0"/>
              </a:rPr>
              <a:t>are best because </a:t>
            </a:r>
            <a:r>
              <a:rPr lang="en-AU" sz="2400" dirty="0">
                <a:latin typeface="Arial" charset="0"/>
              </a:rPr>
              <a:t/>
            </a:r>
            <a:br>
              <a:rPr lang="en-AU" sz="2400" dirty="0">
                <a:latin typeface="Arial" charset="0"/>
              </a:rPr>
            </a:br>
            <a:r>
              <a:rPr lang="en-AU" sz="2400" dirty="0" smtClean="0">
                <a:latin typeface="Arial" charset="0"/>
              </a:rPr>
              <a:t>  </a:t>
            </a:r>
            <a:r>
              <a:rPr lang="en-AU" sz="2400" dirty="0" smtClean="0">
                <a:latin typeface="Arial" charset="0"/>
              </a:rPr>
              <a:t>the </a:t>
            </a:r>
            <a:r>
              <a:rPr lang="en-AU" sz="2400" dirty="0" smtClean="0">
                <a:latin typeface="Arial" charset="0"/>
              </a:rPr>
              <a:t>files are </a:t>
            </a:r>
            <a:r>
              <a:rPr lang="en-AU" sz="2400" dirty="0" smtClean="0">
                <a:latin typeface="Arial" charset="0"/>
              </a:rPr>
              <a:t>much smaller&gt;</a:t>
            </a:r>
            <a:br>
              <a:rPr lang="en-AU" sz="2400" dirty="0" smtClean="0">
                <a:latin typeface="Arial" charset="0"/>
              </a:rPr>
            </a:br>
            <a:r>
              <a:rPr lang="en-US" sz="2400" spc="10" dirty="0" smtClean="0">
                <a:solidFill>
                  <a:srgbClr val="231F20"/>
                </a:solidFill>
                <a:latin typeface="Arial"/>
                <a:cs typeface="Arial"/>
              </a:rPr>
              <a:t>• </a:t>
            </a:r>
            <a:r>
              <a:rPr lang="en-US" sz="2400" spc="10" dirty="0" smtClean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lang="en-US" sz="2400" b="1" spc="10" dirty="0" smtClean="0">
                <a:solidFill>
                  <a:srgbClr val="231F20"/>
                </a:solidFill>
                <a:latin typeface="Arial"/>
                <a:cs typeface="Arial"/>
              </a:rPr>
              <a:t> NOT </a:t>
            </a:r>
            <a:r>
              <a:rPr lang="en-US" sz="2400" spc="10" dirty="0" smtClean="0">
                <a:solidFill>
                  <a:srgbClr val="231F20"/>
                </a:solidFill>
                <a:latin typeface="Arial"/>
                <a:cs typeface="Arial"/>
              </a:rPr>
              <a:t>enlarge images once they are in </a:t>
            </a:r>
            <a:r>
              <a:rPr lang="en-US" sz="2400" spc="10" dirty="0" err="1" smtClean="0">
                <a:solidFill>
                  <a:srgbClr val="231F20"/>
                </a:solidFill>
                <a:latin typeface="Arial"/>
                <a:cs typeface="Arial"/>
              </a:rPr>
              <a:t>Powerpoint</a:t>
            </a:r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AU" sz="2400" dirty="0" smtClean="0">
                <a:latin typeface="Arial" charset="0"/>
              </a:rPr>
              <a:t>• </a:t>
            </a:r>
            <a:r>
              <a:rPr lang="en-AU" sz="2400" dirty="0" smtClean="0">
                <a:latin typeface="Arial" charset="0"/>
              </a:rPr>
              <a:t>Do </a:t>
            </a:r>
            <a:r>
              <a:rPr lang="en-AU" sz="2400" b="1" dirty="0">
                <a:latin typeface="Arial" charset="0"/>
              </a:rPr>
              <a:t>not </a:t>
            </a:r>
            <a:r>
              <a:rPr lang="en-AU" sz="2400" dirty="0">
                <a:latin typeface="Arial" charset="0"/>
              </a:rPr>
              <a:t>use images from the </a:t>
            </a:r>
            <a:r>
              <a:rPr lang="en-AU" sz="2400" dirty="0" smtClean="0">
                <a:latin typeface="Arial" charset="0"/>
              </a:rPr>
              <a:t>web</a:t>
            </a:r>
            <a:br>
              <a:rPr lang="en-AU" sz="2400" dirty="0" smtClean="0">
                <a:latin typeface="Arial" charset="0"/>
              </a:rPr>
            </a:br>
            <a:r>
              <a:rPr lang="en-US" sz="2400" spc="-142" dirty="0" smtClean="0">
                <a:solidFill>
                  <a:srgbClr val="231F20"/>
                </a:solidFill>
                <a:latin typeface="Arial"/>
                <a:cs typeface="Arial"/>
              </a:rPr>
              <a:t>• </a:t>
            </a:r>
            <a:r>
              <a:rPr sz="2400" spc="-142" dirty="0" smtClean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88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ar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e 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s 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2400" spc="-66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32" dirty="0">
                <a:solidFill>
                  <a:srgbClr val="231F20"/>
                </a:solidFill>
                <a:latin typeface="Arial"/>
                <a:cs typeface="Arial"/>
              </a:rPr>
              <a:t>w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ee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n 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bu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lang="en-US" sz="240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44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ow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44" dirty="0" smtClean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44" dirty="0" smtClean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32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2400" spc="-22" dirty="0" smtClean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-32" dirty="0" smtClean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2400" spc="10" dirty="0" smtClean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2400" spc="-32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400" spc="-44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2400" spc="2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 smtClean="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lang="en-US" sz="2400" spc="1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br>
              <a:rPr lang="en-US" sz="2400" spc="10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2400" dirty="0" smtClean="0"/>
              <a:t>• If </a:t>
            </a:r>
            <a:r>
              <a:rPr lang="en-US" sz="2400" dirty="0"/>
              <a:t>you are scanning images, be sure to save at 150 – 300 dpi </a:t>
            </a:r>
            <a:endParaRPr lang="en-AU" sz="2400" dirty="0" smtClean="0">
              <a:latin typeface="Arial" charset="0"/>
            </a:endParaRPr>
          </a:p>
        </p:txBody>
      </p:sp>
      <p:pic>
        <p:nvPicPr>
          <p:cNvPr id="35" name="Picture 34" descr="mj_Lfspn_Allnc_Rsrch_Day_021315_012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0" y="12799187"/>
            <a:ext cx="8316068" cy="5412613"/>
          </a:xfrm>
          <a:prstGeom prst="rect">
            <a:avLst/>
          </a:prstGeom>
          <a:ln w="3175" cmpd="sng">
            <a:solidFill>
              <a:srgbClr val="CCD7F2"/>
            </a:solidFill>
          </a:ln>
        </p:spPr>
      </p:pic>
      <p:sp>
        <p:nvSpPr>
          <p:cNvPr id="159" name="object 23"/>
          <p:cNvSpPr txBox="1"/>
          <p:nvPr/>
        </p:nvSpPr>
        <p:spPr>
          <a:xfrm>
            <a:off x="21874762" y="5867400"/>
            <a:ext cx="9062438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lang="en-US" b="1" spc="-54" dirty="0" smtClean="0">
                <a:solidFill>
                  <a:srgbClr val="005936"/>
                </a:solidFill>
                <a:latin typeface="Arial"/>
                <a:cs typeface="Arial"/>
              </a:rPr>
              <a:t>OUTCOMED MEASURES</a:t>
            </a:r>
            <a:endParaRPr dirty="0" smtClean="0">
              <a:solidFill>
                <a:srgbClr val="005936"/>
              </a:solidFill>
              <a:latin typeface="Arial"/>
              <a:cs typeface="Arial"/>
            </a:endParaRPr>
          </a:p>
        </p:txBody>
      </p:sp>
      <p:sp>
        <p:nvSpPr>
          <p:cNvPr id="160" name="object 23"/>
          <p:cNvSpPr txBox="1"/>
          <p:nvPr/>
        </p:nvSpPr>
        <p:spPr>
          <a:xfrm>
            <a:off x="33533362" y="5867400"/>
            <a:ext cx="9062438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7720"/>
            <a:r>
              <a:rPr lang="en-US" b="1" spc="-54" dirty="0" smtClean="0">
                <a:solidFill>
                  <a:srgbClr val="005936"/>
                </a:solidFill>
                <a:latin typeface="Arial"/>
                <a:cs typeface="Arial"/>
              </a:rPr>
              <a:t>RESULTS</a:t>
            </a:r>
            <a:endParaRPr dirty="0" smtClean="0">
              <a:solidFill>
                <a:srgbClr val="005936"/>
              </a:solidFill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7975600" y="19913600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1" name="object 4"/>
          <p:cNvSpPr txBox="1"/>
          <p:nvPr/>
        </p:nvSpPr>
        <p:spPr>
          <a:xfrm>
            <a:off x="11506200" y="23451741"/>
            <a:ext cx="87630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spcBef>
                <a:spcPts val="892"/>
              </a:spcBef>
            </a:pP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• You should have on </a:t>
            </a:r>
            <a:r>
              <a:rPr lang="en-US" sz="2400" dirty="0" err="1" smtClean="0">
                <a:solidFill>
                  <a:srgbClr val="231F20"/>
                </a:solidFill>
                <a:latin typeface="Arial"/>
                <a:cs typeface="Arial"/>
              </a:rPr>
              <a:t>dominent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 color</a:t>
            </a:r>
            <a:b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• 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Establish Your main color according to your branding</a:t>
            </a: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• 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mit additiona</a:t>
            </a:r>
            <a:r>
              <a:rPr lang="en-US" sz="240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 colors and take a </a:t>
            </a:r>
            <a:r>
              <a:rPr lang="en-US" sz="2400" dirty="0" err="1" smtClean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 from photos and</a:t>
            </a:r>
            <a:b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231F20"/>
                </a:solidFill>
                <a:latin typeface="Arial"/>
                <a:cs typeface="Arial"/>
              </a:rPr>
              <a:t>  graphics you have selected.</a:t>
            </a:r>
            <a:endParaRPr lang="en-US" sz="24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62" name="object 4"/>
          <p:cNvSpPr txBox="1"/>
          <p:nvPr/>
        </p:nvSpPr>
        <p:spPr>
          <a:xfrm>
            <a:off x="18973800" y="8839200"/>
            <a:ext cx="1524000" cy="233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20" marR="13860">
              <a:lnSpc>
                <a:spcPct val="80000"/>
              </a:lnSpc>
              <a:spcBef>
                <a:spcPts val="892"/>
              </a:spcBef>
            </a:pPr>
            <a:r>
              <a:rPr lang="en-AU" sz="1800" i="1" dirty="0" smtClean="0"/>
              <a:t>This image helped determine using orange</a:t>
            </a:r>
            <a:br>
              <a:rPr lang="en-AU" sz="1800" i="1" dirty="0" smtClean="0"/>
            </a:br>
            <a:r>
              <a:rPr lang="en-AU" sz="1800" i="1" dirty="0" smtClean="0"/>
              <a:t>as an accent </a:t>
            </a:r>
            <a:r>
              <a:rPr lang="en-AU" sz="1800" i="1" dirty="0" err="1" smtClean="0"/>
              <a:t>color</a:t>
            </a:r>
            <a:r>
              <a:rPr lang="en-AU" sz="1800" i="1" dirty="0"/>
              <a:t> </a:t>
            </a:r>
            <a:r>
              <a:rPr lang="en-AU" sz="1800" i="1" dirty="0" smtClean="0"/>
              <a:t>in charts.</a:t>
            </a:r>
          </a:p>
          <a:p>
            <a:pPr marL="27720" marR="13860">
              <a:lnSpc>
                <a:spcPct val="80000"/>
              </a:lnSpc>
              <a:spcBef>
                <a:spcPts val="892"/>
              </a:spcBef>
            </a:pPr>
            <a:r>
              <a:rPr lang="en-AU" sz="1800" i="1" dirty="0" smtClean="0"/>
              <a:t>And also the pale gold witch supports the WSU brand.</a:t>
            </a:r>
          </a:p>
        </p:txBody>
      </p:sp>
      <p:sp>
        <p:nvSpPr>
          <p:cNvPr id="163" name="object 2"/>
          <p:cNvSpPr txBox="1">
            <a:spLocks/>
          </p:cNvSpPr>
          <p:nvPr/>
        </p:nvSpPr>
        <p:spPr>
          <a:xfrm>
            <a:off x="762000" y="1219200"/>
            <a:ext cx="34823400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defRPr sz="13400" b="1">
                <a:solidFill>
                  <a:srgbClr val="414042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720"/>
            <a:r>
              <a:rPr lang="en-US" sz="4400" b="0" dirty="0" smtClean="0">
                <a:solidFill>
                  <a:srgbClr val="144D48"/>
                </a:solidFill>
              </a:rPr>
              <a:t>WAYNE STATE UNIVERSITY, INSTITUTE OF GERONTOLOGY  | DEPARTMENT OF </a:t>
            </a:r>
            <a:r>
              <a:rPr lang="is-IS" sz="4400" b="0" dirty="0" smtClean="0">
                <a:solidFill>
                  <a:srgbClr val="144D48"/>
                </a:solidFill>
              </a:rPr>
              <a:t>…....</a:t>
            </a:r>
            <a:r>
              <a:rPr lang="en-US" sz="4400" b="0" dirty="0" smtClean="0">
                <a:solidFill>
                  <a:srgbClr val="144D48"/>
                </a:solidFill>
              </a:rPr>
              <a:t> </a:t>
            </a:r>
            <a:endParaRPr lang="en-US" sz="4400" b="0" dirty="0">
              <a:solidFill>
                <a:srgbClr val="144D4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838</Words>
  <Application>Microsoft Macintosh PowerPoint</Application>
  <PresentationFormat>Custom</PresentationFormat>
  <Paragraphs>108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Research Title Should be Concise, With Size of 72-100pts  Presenter name, Associates and Collaborators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Research Study Presenter name, Associates and Collaborators</dc:title>
  <cp:lastModifiedBy>Catherine Blasio</cp:lastModifiedBy>
  <cp:revision>126</cp:revision>
  <cp:lastPrinted>2016-10-05T20:51:15Z</cp:lastPrinted>
  <dcterms:created xsi:type="dcterms:W3CDTF">2013-07-30T10:24:34Z</dcterms:created>
  <dcterms:modified xsi:type="dcterms:W3CDTF">2016-10-10T18:06:31Z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2013-07-30T00:00:00Z</vt:filetime>
  </property>
  <property fmtid="{D5CDD505-2E9C-101B-9397-08002B2CF9AE}" pid="3" name="LastSaved">
    <vt:filetime>2013-07-30T00:00:00Z</vt:filetime>
  </property>
</Properties>
</file>