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65" r:id="rId3"/>
    <p:sldId id="360" r:id="rId4"/>
    <p:sldId id="359" r:id="rId5"/>
    <p:sldId id="343" r:id="rId6"/>
    <p:sldId id="358" r:id="rId7"/>
    <p:sldId id="383" r:id="rId8"/>
    <p:sldId id="372" r:id="rId9"/>
    <p:sldId id="381" r:id="rId10"/>
    <p:sldId id="402" r:id="rId11"/>
    <p:sldId id="408" r:id="rId12"/>
    <p:sldId id="368" r:id="rId13"/>
    <p:sldId id="348" r:id="rId14"/>
    <p:sldId id="366" r:id="rId15"/>
    <p:sldId id="370" r:id="rId16"/>
    <p:sldId id="357" r:id="rId17"/>
    <p:sldId id="403" r:id="rId18"/>
    <p:sldId id="361" r:id="rId19"/>
    <p:sldId id="367" r:id="rId20"/>
    <p:sldId id="392" r:id="rId21"/>
    <p:sldId id="364" r:id="rId22"/>
    <p:sldId id="399" r:id="rId23"/>
    <p:sldId id="404" r:id="rId24"/>
    <p:sldId id="363" r:id="rId25"/>
    <p:sldId id="347" r:id="rId26"/>
    <p:sldId id="379" r:id="rId27"/>
    <p:sldId id="353" r:id="rId28"/>
    <p:sldId id="376" r:id="rId29"/>
    <p:sldId id="405" r:id="rId30"/>
    <p:sldId id="395" r:id="rId31"/>
    <p:sldId id="345" r:id="rId32"/>
    <p:sldId id="406" r:id="rId33"/>
    <p:sldId id="373" r:id="rId34"/>
    <p:sldId id="390" r:id="rId35"/>
    <p:sldId id="407" r:id="rId36"/>
    <p:sldId id="385" r:id="rId37"/>
    <p:sldId id="388" r:id="rId38"/>
    <p:sldId id="369" r:id="rId39"/>
    <p:sldId id="374" r:id="rId40"/>
    <p:sldId id="356" r:id="rId41"/>
    <p:sldId id="355" r:id="rId42"/>
    <p:sldId id="387" r:id="rId43"/>
    <p:sldId id="354" r:id="rId44"/>
    <p:sldId id="394" r:id="rId45"/>
    <p:sldId id="384" r:id="rId46"/>
    <p:sldId id="391" r:id="rId47"/>
    <p:sldId id="397" r:id="rId48"/>
    <p:sldId id="377" r:id="rId49"/>
    <p:sldId id="396" r:id="rId50"/>
    <p:sldId id="398" r:id="rId51"/>
    <p:sldId id="393" r:id="rId52"/>
    <p:sldId id="350" r:id="rId53"/>
    <p:sldId id="349" r:id="rId54"/>
    <p:sldId id="342" r:id="rId55"/>
    <p:sldId id="256" r:id="rId56"/>
    <p:sldId id="400" r:id="rId57"/>
    <p:sldId id="40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C6F7-4308-4BB4-A1FC-CAA96612F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14F987-6F61-4D83-86E9-40BE96EE9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D7502-A7C8-40FF-B2EF-140B5F1F4453}"/>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5" name="Footer Placeholder 4">
            <a:extLst>
              <a:ext uri="{FF2B5EF4-FFF2-40B4-BE49-F238E27FC236}">
                <a16:creationId xmlns:a16="http://schemas.microsoft.com/office/drawing/2014/main" id="{03235DBF-75E0-482F-AD49-2D8019434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143B0-91EB-4FD5-ACA4-BE0E0AEB27EE}"/>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83199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D5A-44E7-4942-8A7F-E1E6BE3306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B42CC-AE73-4A53-9BBD-BD3AF9AFB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DCF7A-F53B-4B39-9D99-1A5CB23E16C2}"/>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5" name="Footer Placeholder 4">
            <a:extLst>
              <a:ext uri="{FF2B5EF4-FFF2-40B4-BE49-F238E27FC236}">
                <a16:creationId xmlns:a16="http://schemas.microsoft.com/office/drawing/2014/main" id="{BB2044B1-04A8-4384-8045-C185174F0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25BAD-1099-46B3-8303-59F93C7520C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604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D9BB5-EA33-47B3-BD23-61D45B0D8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C3F73-3F65-4FB6-BCC7-8F79942FE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50F2B-97E9-420C-8264-89C0B5E20207}"/>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5" name="Footer Placeholder 4">
            <a:extLst>
              <a:ext uri="{FF2B5EF4-FFF2-40B4-BE49-F238E27FC236}">
                <a16:creationId xmlns:a16="http://schemas.microsoft.com/office/drawing/2014/main" id="{CADE0DB5-FEA0-4A12-BA35-F41F1B2C3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BF82-8729-42E1-85CF-56F113B3F31C}"/>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1107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6E62-F29D-4E16-87FA-C7D6BA37B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F481C-8B6B-4DD3-BA73-ACAE8A503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C765C-A021-4B62-A93B-A7CF6B0223AE}"/>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5" name="Footer Placeholder 4">
            <a:extLst>
              <a:ext uri="{FF2B5EF4-FFF2-40B4-BE49-F238E27FC236}">
                <a16:creationId xmlns:a16="http://schemas.microsoft.com/office/drawing/2014/main" id="{C453CF78-CE96-4210-AC1D-FE989EACE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D0320-DB1C-469A-A085-5F8E7C16901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93344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F817-0D6E-4352-B34E-3C2B5F8F8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10998-FE68-4E6A-A082-61D151876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27C79-E0A3-4FB0-901C-F6892FA49B10}"/>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5" name="Footer Placeholder 4">
            <a:extLst>
              <a:ext uri="{FF2B5EF4-FFF2-40B4-BE49-F238E27FC236}">
                <a16:creationId xmlns:a16="http://schemas.microsoft.com/office/drawing/2014/main" id="{0C4ECA95-F75F-40CC-B590-60645F3FE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04D6C-C012-4BC9-BB0B-702E76DDD440}"/>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99231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74B-B3EC-4FEA-990F-68E329729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D5B73-5934-45AD-B937-5653735FB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F8C492-D61E-43C6-83A4-0D8ED7AFB4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693E71-5DDF-4246-B716-48D62D97A165}"/>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6" name="Footer Placeholder 5">
            <a:extLst>
              <a:ext uri="{FF2B5EF4-FFF2-40B4-BE49-F238E27FC236}">
                <a16:creationId xmlns:a16="http://schemas.microsoft.com/office/drawing/2014/main" id="{6A24317C-BE95-4A5B-BF9A-F734C8DC3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115D-9357-45D0-B25F-7E87EAD26DE5}"/>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367215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856F-8BE0-4401-99E9-21F01428B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A3F44-3DA1-4E01-8159-99B8973F3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CC532-A933-49FB-B59E-94FCDF1523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4544DD-2E04-4F34-A3DB-D11DB5FAB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E40BB-1A0A-48B3-8DBE-B8E51E128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46B99-23BC-4AE6-BD7B-3CCF28CDAF52}"/>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8" name="Footer Placeholder 7">
            <a:extLst>
              <a:ext uri="{FF2B5EF4-FFF2-40B4-BE49-F238E27FC236}">
                <a16:creationId xmlns:a16="http://schemas.microsoft.com/office/drawing/2014/main" id="{4E02A01E-B244-491A-81C8-B368E6670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EB619-0E88-4BED-AC7B-134B95C0EBD3}"/>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833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9A25-6387-4148-9F20-A9591EA4DD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7815B-07FF-45B0-998C-C952E126555E}"/>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4" name="Footer Placeholder 3">
            <a:extLst>
              <a:ext uri="{FF2B5EF4-FFF2-40B4-BE49-F238E27FC236}">
                <a16:creationId xmlns:a16="http://schemas.microsoft.com/office/drawing/2014/main" id="{E64CAC44-EB7F-4AC6-92D8-60FFAD79BB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FB2BA2-E77C-41C9-BACB-91D4AEB499DB}"/>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79801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BB269-7B77-4592-BF20-42F392210F3E}"/>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3" name="Footer Placeholder 2">
            <a:extLst>
              <a:ext uri="{FF2B5EF4-FFF2-40B4-BE49-F238E27FC236}">
                <a16:creationId xmlns:a16="http://schemas.microsoft.com/office/drawing/2014/main" id="{7EF78F46-5760-4CAE-AE20-4B1504D868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8791F7-1575-441B-986C-5E8FF65743E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255015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39B4-1844-464A-AA38-955D75907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8D0FD-EF09-47AF-BC04-7E76A4123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7BBE3-DCF6-411B-BA01-D6353BFD6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1014F-30C1-4BA3-BE61-F6B92B702C15}"/>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6" name="Footer Placeholder 5">
            <a:extLst>
              <a:ext uri="{FF2B5EF4-FFF2-40B4-BE49-F238E27FC236}">
                <a16:creationId xmlns:a16="http://schemas.microsoft.com/office/drawing/2014/main" id="{F117A4F5-61CA-4FF9-A1D6-BCEDB0055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1A391-30E6-4985-BEB3-CF714A79EB84}"/>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407282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6170-EF45-4DC7-8D51-1D405FE5C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CB47C-F2EA-4CF1-B8EC-42F2B749A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BBB56-2B61-40B5-A398-31CEF9069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899DB-94C6-4008-BAD4-8AF2ADEE8F0C}"/>
              </a:ext>
            </a:extLst>
          </p:cNvPr>
          <p:cNvSpPr>
            <a:spLocks noGrp="1"/>
          </p:cNvSpPr>
          <p:nvPr>
            <p:ph type="dt" sz="half" idx="10"/>
          </p:nvPr>
        </p:nvSpPr>
        <p:spPr/>
        <p:txBody>
          <a:bodyPr/>
          <a:lstStyle/>
          <a:p>
            <a:fld id="{EAA03FD5-FBA7-4367-9AF4-771ACFF7A585}" type="datetimeFigureOut">
              <a:rPr lang="en-US" smtClean="0"/>
              <a:t>2/24/2025</a:t>
            </a:fld>
            <a:endParaRPr lang="en-US"/>
          </a:p>
        </p:txBody>
      </p:sp>
      <p:sp>
        <p:nvSpPr>
          <p:cNvPr id="6" name="Footer Placeholder 5">
            <a:extLst>
              <a:ext uri="{FF2B5EF4-FFF2-40B4-BE49-F238E27FC236}">
                <a16:creationId xmlns:a16="http://schemas.microsoft.com/office/drawing/2014/main" id="{1C5AE2F0-0FC8-4A69-B70A-229D7C702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79D3A-5A21-4D44-9F65-FB04DE11EF7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54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B9C16-247D-48D4-B6D2-E8706AEFB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E4336-822D-424A-B5B9-F4759F1AD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67CA-FF18-4360-9B0C-3CCEC204E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03FD5-FBA7-4367-9AF4-771ACFF7A585}" type="datetimeFigureOut">
              <a:rPr lang="en-US" smtClean="0"/>
              <a:t>2/24/2025</a:t>
            </a:fld>
            <a:endParaRPr lang="en-US"/>
          </a:p>
        </p:txBody>
      </p:sp>
      <p:sp>
        <p:nvSpPr>
          <p:cNvPr id="5" name="Footer Placeholder 4">
            <a:extLst>
              <a:ext uri="{FF2B5EF4-FFF2-40B4-BE49-F238E27FC236}">
                <a16:creationId xmlns:a16="http://schemas.microsoft.com/office/drawing/2014/main" id="{2D9E373C-5CF2-4B76-94F9-67201914C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725397-066F-4319-A747-FCBF80436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A6669-F5BB-49B1-B71D-BA93DCDE2966}" type="slidenum">
              <a:rPr lang="en-US" smtClean="0"/>
              <a:t>‹#›</a:t>
            </a:fld>
            <a:endParaRPr lang="en-US"/>
          </a:p>
        </p:txBody>
      </p:sp>
    </p:spTree>
    <p:extLst>
      <p:ext uri="{BB962C8B-B14F-4D97-AF65-F5344CB8AC3E}">
        <p14:creationId xmlns:p14="http://schemas.microsoft.com/office/powerpoint/2010/main" val="3468054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s://www.ncbi.nlm.nih.gov/core/lw/2.0/html/tileshop_pmc/tileshop_pmc_inline.html?title=Click%20on%20image%20to%20zoom&amp;p=PMC3&amp;id=3390098_jgc-09-01-049-g003.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ncbi.nlm.nih.gov/pmc/articles/PMC3390098/#b28" TargetMode="External"/><Relationship Id="rId5" Type="http://schemas.openxmlformats.org/officeDocument/2006/relationships/hyperlink" Target="https://www.ncbi.nlm.nih.gov/pmc/articles/PMC3390098/#b27" TargetMode="External"/><Relationship Id="rId4" Type="http://schemas.openxmlformats.org/officeDocument/2006/relationships/hyperlink" Target="https://www.ncbi.nlm.nih.gov/pmc/articles/PMC3390098/figure/jgc-09-01-049-g003/"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Dana.Rizzo@singhmail.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vascualarweb.org/vascularhealth/Pages/abdominal-aortic-aneurysm.aspx"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nhlbi.nih.gov/" TargetMode="External"/><Relationship Id="rId4" Type="http://schemas.openxmlformats.org/officeDocument/2006/relationships/hyperlink" Target="http://www.nim.nih.gov/medicineplus/healthtopics.html"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93789"/>
            <a:ext cx="1720169" cy="1325563"/>
          </a:xfrm>
          <a:prstGeom prst="rect">
            <a:avLst/>
          </a:prstGeom>
        </p:spPr>
      </p:pic>
      <p:sp>
        <p:nvSpPr>
          <p:cNvPr id="9" name="Title 8">
            <a:extLst>
              <a:ext uri="{FF2B5EF4-FFF2-40B4-BE49-F238E27FC236}">
                <a16:creationId xmlns:a16="http://schemas.microsoft.com/office/drawing/2014/main" id="{98C43923-D492-2FE8-56A9-9BB7B150E788}"/>
              </a:ext>
            </a:extLst>
          </p:cNvPr>
          <p:cNvSpPr>
            <a:spLocks noGrp="1"/>
          </p:cNvSpPr>
          <p:nvPr>
            <p:ph type="title"/>
          </p:nvPr>
        </p:nvSpPr>
        <p:spPr/>
        <p:txBody>
          <a:bodyPr>
            <a:normAutofit/>
          </a:bodyPr>
          <a:lstStyle/>
          <a:p>
            <a:pPr algn="ctr"/>
            <a:r>
              <a:rPr lang="en-US" sz="3200" b="1" dirty="0"/>
              <a:t>Abdominal Aortic Aneurysm(AAA) 2025</a:t>
            </a:r>
          </a:p>
        </p:txBody>
      </p:sp>
      <p:sp>
        <p:nvSpPr>
          <p:cNvPr id="10" name="Content Placeholder 9">
            <a:extLst>
              <a:ext uri="{FF2B5EF4-FFF2-40B4-BE49-F238E27FC236}">
                <a16:creationId xmlns:a16="http://schemas.microsoft.com/office/drawing/2014/main" id="{2F4CBD49-FA28-8ACD-70E2-EA4D6B201E8F}"/>
              </a:ext>
            </a:extLst>
          </p:cNvPr>
          <p:cNvSpPr>
            <a:spLocks noGrp="1"/>
          </p:cNvSpPr>
          <p:nvPr>
            <p:ph idx="1"/>
          </p:nvPr>
        </p:nvSpPr>
        <p:spPr>
          <a:xfrm>
            <a:off x="838200" y="2049964"/>
            <a:ext cx="10515600" cy="1192000"/>
          </a:xfrm>
        </p:spPr>
        <p:txBody>
          <a:bodyPr>
            <a:normAutofit/>
          </a:bodyPr>
          <a:lstStyle/>
          <a:p>
            <a:pPr algn="ctr"/>
            <a:r>
              <a:rPr lang="en-US" sz="2400" b="1" dirty="0"/>
              <a:t>Written by Dana Rizzo RN, BSN, ACM-RN</a:t>
            </a:r>
          </a:p>
          <a:p>
            <a:pPr algn="ctr"/>
            <a:r>
              <a:rPr lang="en-US" sz="2400" b="1" dirty="0"/>
              <a:t>Dana.Rizzo@singhmail.com</a:t>
            </a:r>
          </a:p>
        </p:txBody>
      </p:sp>
      <p:pic>
        <p:nvPicPr>
          <p:cNvPr id="16" name="Picture 15">
            <a:extLst>
              <a:ext uri="{FF2B5EF4-FFF2-40B4-BE49-F238E27FC236}">
                <a16:creationId xmlns:a16="http://schemas.microsoft.com/office/drawing/2014/main" id="{98B6D42F-DA23-6629-D970-42EF24C36BD4}"/>
              </a:ext>
            </a:extLst>
          </p:cNvPr>
          <p:cNvPicPr>
            <a:picLocks noChangeAspect="1"/>
          </p:cNvPicPr>
          <p:nvPr/>
        </p:nvPicPr>
        <p:blipFill>
          <a:blip r:embed="rId3"/>
          <a:stretch>
            <a:fillRect/>
          </a:stretch>
        </p:blipFill>
        <p:spPr>
          <a:xfrm>
            <a:off x="2668385" y="3325307"/>
            <a:ext cx="6010102" cy="3438802"/>
          </a:xfrm>
          <a:prstGeom prst="rect">
            <a:avLst/>
          </a:prstGeom>
        </p:spPr>
      </p:pic>
    </p:spTree>
    <p:extLst>
      <p:ext uri="{BB962C8B-B14F-4D97-AF65-F5344CB8AC3E}">
        <p14:creationId xmlns:p14="http://schemas.microsoft.com/office/powerpoint/2010/main" val="103901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EF73D-8FE2-A9DD-8DC2-580B6E69FC4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1F20A20-0D92-C44D-9392-0C70CC615916}"/>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CCD9FB-947F-3C3F-87CC-017D5F73239B}"/>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AF78598-D8A4-4C75-4661-748418162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9A8B6E9C-2C56-0993-8FCF-352E7F135D46}"/>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Aorta: Anatomy and Function">
            <a:extLst>
              <a:ext uri="{FF2B5EF4-FFF2-40B4-BE49-F238E27FC236}">
                <a16:creationId xmlns:a16="http://schemas.microsoft.com/office/drawing/2014/main" id="{8304E414-8F0B-0BEC-0C99-3F6E08A355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1645" y="1308006"/>
            <a:ext cx="4139738" cy="43348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282993B-399D-6D6E-802B-D37375799886}"/>
              </a:ext>
            </a:extLst>
          </p:cNvPr>
          <p:cNvPicPr>
            <a:picLocks noChangeAspect="1"/>
          </p:cNvPicPr>
          <p:nvPr/>
        </p:nvPicPr>
        <p:blipFill>
          <a:blip r:embed="rId4"/>
          <a:stretch>
            <a:fillRect/>
          </a:stretch>
        </p:blipFill>
        <p:spPr>
          <a:xfrm>
            <a:off x="5173287" y="1471353"/>
            <a:ext cx="5430925" cy="4219214"/>
          </a:xfrm>
          <a:prstGeom prst="rect">
            <a:avLst/>
          </a:prstGeom>
        </p:spPr>
      </p:pic>
    </p:spTree>
    <p:extLst>
      <p:ext uri="{BB962C8B-B14F-4D97-AF65-F5344CB8AC3E}">
        <p14:creationId xmlns:p14="http://schemas.microsoft.com/office/powerpoint/2010/main" val="21444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CD89F-4BAD-B17C-05DD-EA7918C604D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A718A6C-1BB0-E14F-CA39-C3B6D1BCDD7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601051-0575-31CF-A461-FDA284C11685}"/>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F39F6AB-3520-43E1-0B75-B8EA8196D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C63B7DF7-373E-2EE2-E634-9B18CB310A41}"/>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Aorta: Anatomy and Function">
            <a:extLst>
              <a:ext uri="{FF2B5EF4-FFF2-40B4-BE49-F238E27FC236}">
                <a16:creationId xmlns:a16="http://schemas.microsoft.com/office/drawing/2014/main" id="{918E0013-6C46-A2B5-CFAE-D06EF1E84B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1645" y="1308006"/>
            <a:ext cx="4139738" cy="43348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AC396B-1304-7B23-0F70-0BF8DCBDEB01}"/>
              </a:ext>
            </a:extLst>
          </p:cNvPr>
          <p:cNvPicPr>
            <a:picLocks noChangeAspect="1"/>
          </p:cNvPicPr>
          <p:nvPr/>
        </p:nvPicPr>
        <p:blipFill>
          <a:blip r:embed="rId4"/>
          <a:stretch>
            <a:fillRect/>
          </a:stretch>
        </p:blipFill>
        <p:spPr>
          <a:xfrm>
            <a:off x="5478086" y="1710085"/>
            <a:ext cx="6032269" cy="3839862"/>
          </a:xfrm>
          <a:prstGeom prst="rect">
            <a:avLst/>
          </a:prstGeom>
        </p:spPr>
      </p:pic>
    </p:spTree>
    <p:extLst>
      <p:ext uri="{BB962C8B-B14F-4D97-AF65-F5344CB8AC3E}">
        <p14:creationId xmlns:p14="http://schemas.microsoft.com/office/powerpoint/2010/main" val="47428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Anatomy Framed Print featuring the photograph Illustration Of Aorta And Branches by Science Source">
            <a:extLst>
              <a:ext uri="{FF2B5EF4-FFF2-40B4-BE49-F238E27FC236}">
                <a16:creationId xmlns:a16="http://schemas.microsoft.com/office/drawing/2014/main" id="{5D853C22-AFBB-9A6D-7FFB-1D0F7CC1DD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623370"/>
            <a:ext cx="9285316" cy="623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8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365125"/>
            <a:ext cx="10515600" cy="767117"/>
          </a:xfrm>
        </p:spPr>
        <p:txBody>
          <a:bodyPr>
            <a:normAutofit/>
          </a:bodyPr>
          <a:lstStyle/>
          <a:p>
            <a:pPr algn="ctr"/>
            <a:r>
              <a:rPr lang="en-US" sz="3200" b="1" dirty="0"/>
              <a:t>Abdominal Aortic Aneurysm</a:t>
            </a:r>
          </a:p>
        </p:txBody>
      </p:sp>
      <p:pic>
        <p:nvPicPr>
          <p:cNvPr id="1026" name="Picture 2" descr="Abdominal aortic aneurysm Stock Photos, Royalty Free ...">
            <a:extLst>
              <a:ext uri="{FF2B5EF4-FFF2-40B4-BE49-F238E27FC236}">
                <a16:creationId xmlns:a16="http://schemas.microsoft.com/office/drawing/2014/main" id="{C0F60032-450A-3105-F9F6-02F5C4144E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1500" y="1629295"/>
            <a:ext cx="10785369" cy="392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7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0" y="186825"/>
            <a:ext cx="12191980" cy="932867"/>
          </a:xfrm>
        </p:spPr>
        <p:txBody>
          <a:bodyPr>
            <a:normAutofit/>
          </a:bodyPr>
          <a:lstStyle/>
          <a:p>
            <a:pPr algn="ctr"/>
            <a:r>
              <a:rPr lang="en-US" sz="2800" b="1" dirty="0"/>
              <a:t>Etiology for AAA</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23" y="872083"/>
            <a:ext cx="12192023" cy="5892026"/>
          </a:xfrm>
        </p:spPr>
        <p:txBody>
          <a:bodyPr/>
          <a:lstStyle/>
          <a:p>
            <a:r>
              <a:rPr lang="en-US" sz="2400" b="1" dirty="0"/>
              <a:t>Risk Factors for AAA include:</a:t>
            </a:r>
          </a:p>
          <a:p>
            <a:r>
              <a:rPr lang="en-US" sz="2400" b="1" dirty="0"/>
              <a:t>Family History: can be as high as an 18% risk  for males in the family.</a:t>
            </a:r>
          </a:p>
          <a:p>
            <a:r>
              <a:rPr lang="en-US" sz="2400" b="1" dirty="0"/>
              <a:t>Atherosclerosis: (most common)</a:t>
            </a:r>
          </a:p>
          <a:p>
            <a:r>
              <a:rPr lang="en-US" sz="2400" b="1" dirty="0"/>
              <a:t>Smoking : Risk is directly related to years smoked and decreases in the years following smoking cessation.</a:t>
            </a:r>
          </a:p>
          <a:p>
            <a:r>
              <a:rPr lang="en-US" sz="2400" b="1" dirty="0"/>
              <a:t>Advanced Age: (over 60 years old, Peaks in the 70- and 80-year range) 1 person  in 1000 develops AAA between 60-65 . This number rises with age.</a:t>
            </a:r>
          </a:p>
          <a:p>
            <a:r>
              <a:rPr lang="en-US" sz="2400" b="1" dirty="0"/>
              <a:t>Male Gender: 4-5 times more likely than women.</a:t>
            </a:r>
          </a:p>
          <a:p>
            <a:r>
              <a:rPr lang="en-US" sz="2400" b="1" dirty="0"/>
              <a:t>White Race: Develop AAA more commonly than people of other ethnicities.</a:t>
            </a:r>
          </a:p>
          <a:p>
            <a:r>
              <a:rPr lang="en-US" sz="2400" b="1" dirty="0"/>
              <a:t>Hypertension:  related to Atherosclerosis.</a:t>
            </a:r>
          </a:p>
          <a:p>
            <a:r>
              <a:rPr lang="en-US" sz="2400" b="1" dirty="0"/>
              <a:t>Hypercholesterolemia: Leads to CAD and PVD, leading to AAA.</a:t>
            </a:r>
          </a:p>
          <a:p>
            <a:r>
              <a:rPr lang="en-US" sz="2400" b="1" dirty="0"/>
              <a:t>Prior history of Acute Aortic Dissection (AAD)</a:t>
            </a:r>
          </a:p>
          <a:p>
            <a:endParaRPr lang="en-US" sz="2400" b="1" dirty="0"/>
          </a:p>
          <a:p>
            <a:endParaRPr lang="en-US" dirty="0"/>
          </a:p>
        </p:txBody>
      </p:sp>
    </p:spTree>
    <p:extLst>
      <p:ext uri="{BB962C8B-B14F-4D97-AF65-F5344CB8AC3E}">
        <p14:creationId xmlns:p14="http://schemas.microsoft.com/office/powerpoint/2010/main" val="203882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0" y="141581"/>
            <a:ext cx="12191980" cy="944597"/>
          </a:xfrm>
        </p:spPr>
        <p:txBody>
          <a:bodyPr>
            <a:normAutofit/>
          </a:bodyPr>
          <a:lstStyle/>
          <a:p>
            <a:pPr algn="ctr"/>
            <a:r>
              <a:rPr lang="en-US" sz="2800" b="1" dirty="0"/>
              <a:t>Other Etiologies/Causes of Aortic Abdominal Aneurysm</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101600" y="967459"/>
            <a:ext cx="12090380" cy="5209504"/>
          </a:xfrm>
        </p:spPr>
        <p:txBody>
          <a:bodyPr>
            <a:normAutofit/>
          </a:bodyPr>
          <a:lstStyle/>
          <a:p>
            <a:r>
              <a:rPr lang="en-US" sz="2400" b="1" dirty="0"/>
              <a:t>Cystic Medical Necrosis :  (CMN) disorder of large arteries, accumulation of cyst like lesions in the aorta.</a:t>
            </a:r>
          </a:p>
          <a:p>
            <a:r>
              <a:rPr lang="en-US" sz="2400" b="1" dirty="0"/>
              <a:t>Syphilis: (causes vasculitis)</a:t>
            </a:r>
          </a:p>
          <a:p>
            <a:r>
              <a:rPr lang="en-US" sz="2400" b="1" dirty="0"/>
              <a:t>Cocaine use: (causes vasculitis)</a:t>
            </a:r>
          </a:p>
          <a:p>
            <a:r>
              <a:rPr lang="en-US" sz="2400" b="1" dirty="0"/>
              <a:t>HIV: (causes vasculitis)</a:t>
            </a:r>
          </a:p>
          <a:p>
            <a:r>
              <a:rPr lang="en-US" sz="2400" b="1" dirty="0"/>
              <a:t>Connective tissue diseases: (Ehlers-</a:t>
            </a:r>
            <a:r>
              <a:rPr lang="en-US" sz="2400" b="1" dirty="0" err="1"/>
              <a:t>Danols</a:t>
            </a:r>
            <a:r>
              <a:rPr lang="en-US" sz="2400" b="1" dirty="0"/>
              <a:t>, Marfan, </a:t>
            </a:r>
            <a:r>
              <a:rPr lang="en-US" sz="2400" b="1" dirty="0" err="1"/>
              <a:t>Loeys</a:t>
            </a:r>
            <a:r>
              <a:rPr lang="en-US" sz="2400" b="1" dirty="0"/>
              <a:t>-Dietz Syndromes)</a:t>
            </a:r>
          </a:p>
          <a:p>
            <a:r>
              <a:rPr lang="en-US" sz="2400" b="1" dirty="0"/>
              <a:t>Diabetes : increased risk of atherosclerosis</a:t>
            </a:r>
          </a:p>
          <a:p>
            <a:r>
              <a:rPr lang="en-US" sz="2400" b="1" dirty="0"/>
              <a:t>An abrupt, transient, severe increase of blood pressure: ( </a:t>
            </a:r>
            <a:r>
              <a:rPr lang="en-US" sz="2400" b="1" dirty="0" err="1"/>
              <a:t>ie</a:t>
            </a:r>
            <a:r>
              <a:rPr lang="en-US" sz="2400" b="1" dirty="0"/>
              <a:t>. Strenuous weight lifting, use of cocaine, ecstasy, energy drinks,  stimulates the sympathomimetic nervous system).</a:t>
            </a:r>
          </a:p>
        </p:txBody>
      </p:sp>
    </p:spTree>
    <p:extLst>
      <p:ext uri="{BB962C8B-B14F-4D97-AF65-F5344CB8AC3E}">
        <p14:creationId xmlns:p14="http://schemas.microsoft.com/office/powerpoint/2010/main" val="13569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0" y="365125"/>
            <a:ext cx="12191980" cy="1325563"/>
          </a:xfrm>
        </p:spPr>
        <p:txBody>
          <a:bodyPr>
            <a:normAutofit/>
          </a:bodyPr>
          <a:lstStyle/>
          <a:p>
            <a:pPr algn="ctr"/>
            <a:r>
              <a:rPr lang="en-US" sz="3200" b="1" dirty="0"/>
              <a:t>Classification of Aortic Aneurysm: Based on location </a:t>
            </a:r>
          </a:p>
        </p:txBody>
      </p:sp>
      <p:pic>
        <p:nvPicPr>
          <p:cNvPr id="10242" name="Picture 2" descr="PPT - Aortic Aneurysm PowerPoint Presentation, free download - ID:3412550">
            <a:extLst>
              <a:ext uri="{FF2B5EF4-FFF2-40B4-BE49-F238E27FC236}">
                <a16:creationId xmlns:a16="http://schemas.microsoft.com/office/drawing/2014/main" id="{E2260E8D-F67F-810D-DA8D-5369A1EBB5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9705" y="1455822"/>
            <a:ext cx="8855242" cy="540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95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BD91B-7744-62D6-C219-0E2CD6E33B4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9D5CD43-3F32-F015-B13F-6C8872FE283D}"/>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460990-A579-120C-C9DC-227B4A469B7A}"/>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C2DEC98-3EB4-88AC-F4C9-2A9A1BEDE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2AB6F3D0-7380-3F82-E126-59C49BAB0570}"/>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E8ADC57F-FC37-F489-6287-ED7B774154DC}"/>
              </a:ext>
            </a:extLst>
          </p:cNvPr>
          <p:cNvSpPr>
            <a:spLocks noGrp="1"/>
          </p:cNvSpPr>
          <p:nvPr>
            <p:ph type="title"/>
          </p:nvPr>
        </p:nvSpPr>
        <p:spPr>
          <a:xfrm>
            <a:off x="3585410" y="365125"/>
            <a:ext cx="7768389" cy="1325563"/>
          </a:xfrm>
        </p:spPr>
        <p:txBody>
          <a:bodyPr/>
          <a:lstStyle/>
          <a:p>
            <a:r>
              <a:rPr lang="en-US" dirty="0"/>
              <a:t>Types of Aneurysm</a:t>
            </a:r>
          </a:p>
        </p:txBody>
      </p:sp>
      <p:pic>
        <p:nvPicPr>
          <p:cNvPr id="9218" name="Picture 2" descr="Aneurysm Images – Browse 4,177 Stock Photos, Vectors, and Video | Adobe  Stock">
            <a:extLst>
              <a:ext uri="{FF2B5EF4-FFF2-40B4-BE49-F238E27FC236}">
                <a16:creationId xmlns:a16="http://schemas.microsoft.com/office/drawing/2014/main" id="{47A943C8-AA14-FCFB-65A5-FCFE2218B0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0832" y="1978429"/>
            <a:ext cx="7862313" cy="478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763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p:txBody>
          <a:bodyPr/>
          <a:lstStyle/>
          <a:p>
            <a:r>
              <a:rPr lang="en-US" dirty="0"/>
              <a:t>Types of Aneurysm</a:t>
            </a:r>
          </a:p>
        </p:txBody>
      </p:sp>
      <p:pic>
        <p:nvPicPr>
          <p:cNvPr id="12290" name="Picture 2" descr="Types of aneurysm Types of aneurysm. Vector illustration Aneurysm stock vector">
            <a:extLst>
              <a:ext uri="{FF2B5EF4-FFF2-40B4-BE49-F238E27FC236}">
                <a16:creationId xmlns:a16="http://schemas.microsoft.com/office/drawing/2014/main" id="{DA63A621-4E07-7FF3-7982-91BF1FBBE3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713" y="1599248"/>
            <a:ext cx="9204158" cy="49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4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0" y="365125"/>
            <a:ext cx="12191980" cy="1325563"/>
          </a:xfrm>
        </p:spPr>
        <p:txBody>
          <a:bodyPr>
            <a:normAutofit/>
          </a:bodyPr>
          <a:lstStyle/>
          <a:p>
            <a:r>
              <a:rPr lang="en-US" sz="2400" b="1" dirty="0"/>
              <a:t>Abdominal Aortic Aneurysms may be detected incidentally or at time of rupture.  An arterial aneurysm is defined as a permanent localized dilatation of the artery (vessel) by at least 150% compared to a relatively normal adjacent diameter of that artery.</a:t>
            </a:r>
          </a:p>
        </p:txBody>
      </p:sp>
      <p:pic>
        <p:nvPicPr>
          <p:cNvPr id="2050" name="Picture 2" descr="Thoracic aortic aneurysm and abdominal aortic aneurysm illustration">
            <a:extLst>
              <a:ext uri="{FF2B5EF4-FFF2-40B4-BE49-F238E27FC236}">
                <a16:creationId xmlns:a16="http://schemas.microsoft.com/office/drawing/2014/main" id="{6A00621F-07CB-6AC4-856B-56FD56103B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961804"/>
            <a:ext cx="11102669" cy="39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12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101600" y="365125"/>
            <a:ext cx="12293600" cy="1325563"/>
          </a:xfrm>
        </p:spPr>
        <p:txBody>
          <a:bodyPr>
            <a:normAutofit/>
          </a:bodyPr>
          <a:lstStyle/>
          <a:p>
            <a:pPr algn="ctr"/>
            <a:r>
              <a:rPr lang="en-US" sz="2800" b="1" dirty="0"/>
              <a:t>Objectives:  Upon completion of this presentation the learner will be able to:</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23" y="1825625"/>
            <a:ext cx="12192023" cy="4351338"/>
          </a:xfrm>
        </p:spPr>
        <p:txBody>
          <a:bodyPr>
            <a:normAutofit/>
          </a:bodyPr>
          <a:lstStyle/>
          <a:p>
            <a:r>
              <a:rPr lang="en-US" sz="2400" b="1" dirty="0"/>
              <a:t>Describe the Histopathology of Abdominal Aortic Aneurysms (AAA).</a:t>
            </a:r>
          </a:p>
          <a:p>
            <a:r>
              <a:rPr lang="en-US" sz="2400" b="1" dirty="0"/>
              <a:t>Identify the location for most of the Abdominal Aortic Aneurysms (AAA) relative to the origin of the renal arteries.</a:t>
            </a:r>
          </a:p>
          <a:p>
            <a:r>
              <a:rPr lang="en-US" sz="2400" b="1" dirty="0"/>
              <a:t>List lifestyle changes patients diagnosed with AAA can take to lessen the risk of rupture.</a:t>
            </a:r>
          </a:p>
          <a:p>
            <a:r>
              <a:rPr lang="en-US" sz="2400" b="1" dirty="0"/>
              <a:t>Discuss Acute Aortic Dissection (AAD) and what pathology occurs.</a:t>
            </a:r>
          </a:p>
          <a:p>
            <a:r>
              <a:rPr lang="en-US" sz="2400" b="1" dirty="0"/>
              <a:t>Describe the difference between an Open Surgical Repair for AAA and the EVAR procedure.</a:t>
            </a:r>
          </a:p>
          <a:p>
            <a:r>
              <a:rPr lang="en-US" sz="2400" b="1" dirty="0"/>
              <a:t>Summarize how interdisciplinary team management can improve the diagnosis, management, and outcomes for patients with AAA.</a:t>
            </a:r>
          </a:p>
          <a:p>
            <a:endParaRPr lang="en-US" sz="2400" b="1" dirty="0"/>
          </a:p>
        </p:txBody>
      </p:sp>
    </p:spTree>
    <p:extLst>
      <p:ext uri="{BB962C8B-B14F-4D97-AF65-F5344CB8AC3E}">
        <p14:creationId xmlns:p14="http://schemas.microsoft.com/office/powerpoint/2010/main" val="408846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365125"/>
            <a:ext cx="10515600" cy="752475"/>
          </a:xfrm>
        </p:spPr>
        <p:txBody>
          <a:bodyPr>
            <a:normAutofit/>
          </a:bodyPr>
          <a:lstStyle/>
          <a:p>
            <a:r>
              <a:rPr lang="en-US" sz="3200" b="1" dirty="0"/>
              <a:t>Infrarenal Aneurysm</a:t>
            </a:r>
          </a:p>
        </p:txBody>
      </p:sp>
      <p:pic>
        <p:nvPicPr>
          <p:cNvPr id="3074" name="Picture 2" descr="Free abdominal aortic aneurysm screenings Aug. 22 | Newsroom ...">
            <a:extLst>
              <a:ext uri="{FF2B5EF4-FFF2-40B4-BE49-F238E27FC236}">
                <a16:creationId xmlns:a16="http://schemas.microsoft.com/office/drawing/2014/main" id="{E96A453B-4655-2389-87D5-ADC22224A8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713" y="1485900"/>
            <a:ext cx="9144849" cy="527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357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23" y="365125"/>
            <a:ext cx="12192003" cy="625677"/>
          </a:xfrm>
        </p:spPr>
        <p:txBody>
          <a:bodyPr>
            <a:normAutofit/>
          </a:bodyPr>
          <a:lstStyle/>
          <a:p>
            <a:r>
              <a:rPr lang="en-US" sz="2400" b="1" dirty="0"/>
              <a:t>What is Acute Aortic Dissection (AAD)?</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23" y="990802"/>
            <a:ext cx="12192023" cy="5867198"/>
          </a:xfrm>
        </p:spPr>
        <p:txBody>
          <a:bodyPr>
            <a:normAutofit lnSpcReduction="10000"/>
          </a:bodyPr>
          <a:lstStyle/>
          <a:p>
            <a:r>
              <a:rPr lang="en-US" sz="2000" b="1" dirty="0"/>
              <a:t>Acute Aortic Dissection (AAD) is uncommon, but when it does occur it is catastrophic.</a:t>
            </a:r>
          </a:p>
          <a:p>
            <a:r>
              <a:rPr lang="en-US" sz="2000" b="1" dirty="0"/>
              <a:t>AAD is due to the separation of layers of the aortic wall.  A tear in the intimal layer results in the progression of the dissection (either proximal or retrograde) chiefly due to the entry of blood between the intima layer and the media layer of the aortic wall.  Occurs more in women (Mayo 2023)</a:t>
            </a:r>
          </a:p>
          <a:p>
            <a:r>
              <a:rPr lang="en-US" sz="2000" b="1" dirty="0"/>
              <a:t>AAD is associated with a high mortality rate .  The majority of the patients die before reaching the hospital.</a:t>
            </a:r>
          </a:p>
          <a:p>
            <a:r>
              <a:rPr lang="en-US" sz="2000" b="1" dirty="0"/>
              <a:t>Patients with a chronic aortic dissection(more than two weeks) have a slightly better prognosis . </a:t>
            </a:r>
          </a:p>
          <a:p>
            <a:endParaRPr lang="en-US" sz="2000" b="1" u="sng" dirty="0"/>
          </a:p>
          <a:p>
            <a:r>
              <a:rPr lang="en-US" sz="2000" b="1" u="sng" dirty="0"/>
              <a:t>Symptoms of AAD:</a:t>
            </a:r>
          </a:p>
          <a:p>
            <a:r>
              <a:rPr lang="en-US" sz="2000" b="1" dirty="0"/>
              <a:t>Abrupt onset of severe “tearing” chest pain.  Physicians correctly suspect the diagnosis in as few as 15% to 43% of cases of verified AAD. If left untreated, mortality approaches 50% in the first 48 hours of onset.</a:t>
            </a:r>
          </a:p>
          <a:p>
            <a:endParaRPr lang="en-US" sz="2000" b="1" u="sng" dirty="0"/>
          </a:p>
          <a:p>
            <a:r>
              <a:rPr lang="en-US" sz="2000" b="1" u="sng" dirty="0"/>
              <a:t>Two Classification Systems are used for AAD:</a:t>
            </a:r>
          </a:p>
          <a:p>
            <a:r>
              <a:rPr lang="en-US" sz="2000" b="1" dirty="0"/>
              <a:t>1.  The Stanford System:  Type A (Involves ascending Aorta, dissection proximal to brachiocephalic artery)or Type B ( aortic dissection originating distal to the left subclavian artery involving only the descending aorta).</a:t>
            </a:r>
          </a:p>
          <a:p>
            <a:r>
              <a:rPr lang="en-US" sz="2000" b="1" dirty="0"/>
              <a:t>2.  The </a:t>
            </a:r>
            <a:r>
              <a:rPr lang="en-US" sz="2000" b="1" dirty="0" err="1"/>
              <a:t>DeBakey</a:t>
            </a:r>
            <a:r>
              <a:rPr lang="en-US" sz="2000" b="1" dirty="0"/>
              <a:t> Classification is based on the site of origin of the dissection.</a:t>
            </a:r>
          </a:p>
          <a:p>
            <a:r>
              <a:rPr lang="en-US" sz="2000" b="1" dirty="0"/>
              <a:t>(National Library of Medicine , NIH, NCBI Jan. 2023)</a:t>
            </a:r>
          </a:p>
          <a:p>
            <a:endParaRPr lang="en-US" sz="2000" b="1" dirty="0"/>
          </a:p>
          <a:p>
            <a:endParaRPr lang="en-US" dirty="0"/>
          </a:p>
          <a:p>
            <a:endParaRPr lang="en-US" dirty="0"/>
          </a:p>
        </p:txBody>
      </p:sp>
    </p:spTree>
    <p:extLst>
      <p:ext uri="{BB962C8B-B14F-4D97-AF65-F5344CB8AC3E}">
        <p14:creationId xmlns:p14="http://schemas.microsoft.com/office/powerpoint/2010/main" val="51639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304DD-6EF4-8C38-F2E0-61E99F686CD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9B29D60-4CF8-C4B9-DC51-2564DFB9CC1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DCF9BC-D409-179A-4A53-BF73B218D9B9}"/>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75F8BE1-5D33-A7FB-5933-87CF36E1B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6358DF87-210E-510D-806C-2EF7D3984C0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6303867D-B3F7-8221-D753-E69A98F73055}"/>
              </a:ext>
            </a:extLst>
          </p:cNvPr>
          <p:cNvSpPr>
            <a:spLocks noGrp="1"/>
          </p:cNvSpPr>
          <p:nvPr>
            <p:ph type="title"/>
          </p:nvPr>
        </p:nvSpPr>
        <p:spPr>
          <a:xfrm>
            <a:off x="838200" y="365125"/>
            <a:ext cx="10515600" cy="768741"/>
          </a:xfrm>
        </p:spPr>
        <p:txBody>
          <a:bodyPr>
            <a:normAutofit/>
          </a:bodyPr>
          <a:lstStyle/>
          <a:p>
            <a:pPr algn="ctr"/>
            <a:r>
              <a:rPr lang="en-US" sz="2800" b="1" dirty="0"/>
              <a:t>Aortic Anatomy Review</a:t>
            </a:r>
          </a:p>
        </p:txBody>
      </p:sp>
      <p:pic>
        <p:nvPicPr>
          <p:cNvPr id="5" name="Picture 4">
            <a:extLst>
              <a:ext uri="{FF2B5EF4-FFF2-40B4-BE49-F238E27FC236}">
                <a16:creationId xmlns:a16="http://schemas.microsoft.com/office/drawing/2014/main" id="{1262CD9F-F8E2-6B77-D38D-B3B71EC4C4FB}"/>
              </a:ext>
            </a:extLst>
          </p:cNvPr>
          <p:cNvPicPr>
            <a:picLocks noChangeAspect="1"/>
          </p:cNvPicPr>
          <p:nvPr/>
        </p:nvPicPr>
        <p:blipFill>
          <a:blip r:embed="rId3"/>
          <a:stretch>
            <a:fillRect/>
          </a:stretch>
        </p:blipFill>
        <p:spPr>
          <a:xfrm>
            <a:off x="0" y="1055183"/>
            <a:ext cx="11222182" cy="5598317"/>
          </a:xfrm>
          <a:prstGeom prst="rect">
            <a:avLst/>
          </a:prstGeom>
        </p:spPr>
      </p:pic>
    </p:spTree>
    <p:extLst>
      <p:ext uri="{BB962C8B-B14F-4D97-AF65-F5344CB8AC3E}">
        <p14:creationId xmlns:p14="http://schemas.microsoft.com/office/powerpoint/2010/main" val="1264934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6C844-0EB7-DC40-0307-4E7979DDC12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7AAAAF2-B86D-4D7A-B4B7-6F70565AA959}"/>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BCC320-49B0-C997-471D-8B349DC4C4D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FEEE7CE-99FF-F840-2F41-3A6428468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F8B380B5-80C1-4E23-4250-5C96F64A2076}"/>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324A5389-0864-A2B5-36D4-4281A9867C87}"/>
              </a:ext>
            </a:extLst>
          </p:cNvPr>
          <p:cNvSpPr>
            <a:spLocks noGrp="1"/>
          </p:cNvSpPr>
          <p:nvPr>
            <p:ph type="title"/>
          </p:nvPr>
        </p:nvSpPr>
        <p:spPr>
          <a:xfrm>
            <a:off x="838200" y="365125"/>
            <a:ext cx="10515600" cy="768741"/>
          </a:xfrm>
        </p:spPr>
        <p:txBody>
          <a:bodyPr>
            <a:normAutofit/>
          </a:bodyPr>
          <a:lstStyle/>
          <a:p>
            <a:pPr algn="ctr"/>
            <a:r>
              <a:rPr lang="en-US" sz="2800" b="1" dirty="0"/>
              <a:t>Aortic Anatomy Review</a:t>
            </a:r>
          </a:p>
        </p:txBody>
      </p:sp>
      <p:pic>
        <p:nvPicPr>
          <p:cNvPr id="2050" name="Picture 2" descr="Layers of the aortic wall | Download Scientific Diagram">
            <a:extLst>
              <a:ext uri="{FF2B5EF4-FFF2-40B4-BE49-F238E27FC236}">
                <a16:creationId xmlns:a16="http://schemas.microsoft.com/office/drawing/2014/main" id="{45F1672B-5DCE-4359-7CDD-2328FC4D82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98725" y="1825625"/>
            <a:ext cx="599454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22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0" y="234513"/>
            <a:ext cx="11353800" cy="568447"/>
          </a:xfrm>
        </p:spPr>
        <p:txBody>
          <a:bodyPr>
            <a:normAutofit/>
          </a:bodyPr>
          <a:lstStyle/>
          <a:p>
            <a:pPr algn="ctr"/>
            <a:r>
              <a:rPr lang="en-US" sz="2800" b="1" dirty="0"/>
              <a:t>History and Physical continued</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0" y="802960"/>
            <a:ext cx="12191980" cy="6127876"/>
          </a:xfrm>
        </p:spPr>
        <p:txBody>
          <a:bodyPr/>
          <a:lstStyle/>
          <a:p>
            <a:r>
              <a:rPr lang="en-US" sz="2400" b="1" dirty="0"/>
              <a:t>Doctors should look for other associated aneurysms.</a:t>
            </a:r>
          </a:p>
          <a:p>
            <a:r>
              <a:rPr lang="en-US" sz="2400" b="1" dirty="0"/>
              <a:t>Iliac Artery Aneurysm (Most common associated to the AAA).</a:t>
            </a:r>
          </a:p>
          <a:p>
            <a:r>
              <a:rPr lang="en-US" sz="2400" b="1" dirty="0"/>
              <a:t>Peripheral Aneurysms are also associated with approximately 5% of patients, of which popliteal artery aneurysms are also common.</a:t>
            </a:r>
          </a:p>
          <a:p>
            <a:endParaRPr lang="en-US" dirty="0"/>
          </a:p>
        </p:txBody>
      </p:sp>
      <p:pic>
        <p:nvPicPr>
          <p:cNvPr id="6146" name="Picture 2" descr="Popliteal Arterial Aneurysm Endovascular Repair">
            <a:extLst>
              <a:ext uri="{FF2B5EF4-FFF2-40B4-BE49-F238E27FC236}">
                <a16:creationId xmlns:a16="http://schemas.microsoft.com/office/drawing/2014/main" id="{E2B8B149-EB5C-650F-701B-2ECA4A6E3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2476500"/>
            <a:ext cx="5270500" cy="31663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liac Artery Aneurysm | Cooper University Health Care">
            <a:extLst>
              <a:ext uri="{FF2B5EF4-FFF2-40B4-BE49-F238E27FC236}">
                <a16:creationId xmlns:a16="http://schemas.microsoft.com/office/drawing/2014/main" id="{01886A4C-3240-87A5-82BC-C64C42D6A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2476500"/>
            <a:ext cx="6315813" cy="428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42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p:txBody>
          <a:bodyPr>
            <a:normAutofit fontScale="90000"/>
          </a:bodyPr>
          <a:lstStyle/>
          <a:p>
            <a:r>
              <a:rPr lang="en-US" sz="3100" b="1" i="0" dirty="0">
                <a:solidFill>
                  <a:srgbClr val="000000"/>
                </a:solidFill>
                <a:effectLst/>
                <a:latin typeface="Roboto Condensed" panose="02000000000000000000" pitchFamily="2" charset="0"/>
              </a:rPr>
              <a:t>Abdominal aortic infrarenal iliac artery aneurysm (Infrarenal-below the kidneys) </a:t>
            </a:r>
            <a:br>
              <a:rPr lang="en-US" b="0" i="0" dirty="0">
                <a:solidFill>
                  <a:srgbClr val="000000"/>
                </a:solidFill>
                <a:effectLst/>
                <a:latin typeface="Roboto Condensed" panose="02000000000000000000" pitchFamily="2" charset="0"/>
              </a:rPr>
            </a:br>
            <a:endParaRPr lang="en-US" dirty="0"/>
          </a:p>
        </p:txBody>
      </p:sp>
      <p:pic>
        <p:nvPicPr>
          <p:cNvPr id="11266" name="Picture 2" descr="Abdominal aortic infrarenal iliac artery aneurysm aneurysmata. Abdominal aortic infrarenal iliac artery aneurysm. Diameter of aneurysmata are indicated stock photography">
            <a:extLst>
              <a:ext uri="{FF2B5EF4-FFF2-40B4-BE49-F238E27FC236}">
                <a16:creationId xmlns:a16="http://schemas.microsoft.com/office/drawing/2014/main" id="{C0ADEB83-268D-56B4-4762-D96611034B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0800" y="1196622"/>
            <a:ext cx="8421511" cy="498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011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234513"/>
            <a:ext cx="10515600" cy="803977"/>
          </a:xfrm>
        </p:spPr>
        <p:txBody>
          <a:bodyPr>
            <a:normAutofit/>
          </a:bodyPr>
          <a:lstStyle/>
          <a:p>
            <a:pPr algn="ctr"/>
            <a:r>
              <a:rPr lang="en-US" sz="3200" b="1" dirty="0"/>
              <a:t>Acute Aortic Dissection  (AAD) Aneurysms</a:t>
            </a:r>
          </a:p>
        </p:txBody>
      </p:sp>
      <p:pic>
        <p:nvPicPr>
          <p:cNvPr id="1026" name="Picture 2" descr="Aortic dissection: MedlinePlus Medical Encyclopedia">
            <a:extLst>
              <a:ext uri="{FF2B5EF4-FFF2-40B4-BE49-F238E27FC236}">
                <a16:creationId xmlns:a16="http://schemas.microsoft.com/office/drawing/2014/main" id="{E6E7309C-7CC2-0E14-F76D-667E24E067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872083"/>
            <a:ext cx="5651500" cy="42595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ortic dissection and aortic aneurysm">
            <a:extLst>
              <a:ext uri="{FF2B5EF4-FFF2-40B4-BE49-F238E27FC236}">
                <a16:creationId xmlns:a16="http://schemas.microsoft.com/office/drawing/2014/main" id="{8ADE12BD-A9AA-97E3-0DEB-00625ED6C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1085850"/>
            <a:ext cx="6134100" cy="441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217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23" y="365126"/>
            <a:ext cx="11353823" cy="859792"/>
          </a:xfrm>
        </p:spPr>
        <p:txBody>
          <a:bodyPr>
            <a:normAutofit/>
          </a:bodyPr>
          <a:lstStyle/>
          <a:p>
            <a:pPr algn="ctr"/>
            <a:r>
              <a:rPr lang="en-US" sz="2400" b="1" dirty="0"/>
              <a:t>Acute Aortic Dissection (AAD)</a:t>
            </a:r>
          </a:p>
        </p:txBody>
      </p:sp>
      <p:pic>
        <p:nvPicPr>
          <p:cNvPr id="7172" name="Picture 4" descr="460+ Aortic Dissection Stock Photos, Pictures &amp; Royalty-Free Images -  iStock | Heart attack, Stent, Shortness of breath">
            <a:extLst>
              <a:ext uri="{FF2B5EF4-FFF2-40B4-BE49-F238E27FC236}">
                <a16:creationId xmlns:a16="http://schemas.microsoft.com/office/drawing/2014/main" id="{A929B360-FCCA-6C25-5A5D-EEE80BE08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41400"/>
            <a:ext cx="5943600" cy="544796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77C50E0F-9B93-9DAB-60EC-60CE8E40336E}"/>
              </a:ext>
            </a:extLst>
          </p:cNvPr>
          <p:cNvPicPr>
            <a:picLocks noGrp="1" noChangeAspect="1"/>
          </p:cNvPicPr>
          <p:nvPr>
            <p:ph idx="1"/>
          </p:nvPr>
        </p:nvPicPr>
        <p:blipFill>
          <a:blip r:embed="rId4"/>
          <a:stretch>
            <a:fillRect/>
          </a:stretch>
        </p:blipFill>
        <p:spPr>
          <a:xfrm>
            <a:off x="5827222" y="1196629"/>
            <a:ext cx="5345083" cy="4571552"/>
          </a:xfrm>
          <a:prstGeom prst="rect">
            <a:avLst/>
          </a:prstGeom>
        </p:spPr>
      </p:pic>
    </p:spTree>
    <p:extLst>
      <p:ext uri="{BB962C8B-B14F-4D97-AF65-F5344CB8AC3E}">
        <p14:creationId xmlns:p14="http://schemas.microsoft.com/office/powerpoint/2010/main" val="1115037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8900" y="365125"/>
            <a:ext cx="11264900" cy="864117"/>
          </a:xfrm>
        </p:spPr>
        <p:txBody>
          <a:bodyPr>
            <a:normAutofit/>
          </a:bodyPr>
          <a:lstStyle/>
          <a:p>
            <a:pPr algn="ctr"/>
            <a:r>
              <a:rPr lang="en-US" sz="2800" b="1" dirty="0"/>
              <a:t>Aneurysm enlargement</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0" y="1229242"/>
            <a:ext cx="11353800" cy="4947721"/>
          </a:xfrm>
        </p:spPr>
        <p:txBody>
          <a:bodyPr/>
          <a:lstStyle/>
          <a:p>
            <a:r>
              <a:rPr lang="en-US" sz="2400" b="1" dirty="0"/>
              <a:t>Aneurysm enlargement follows a pattern of progression with the stability of the size for some time and then a more rapid enlargement.</a:t>
            </a:r>
          </a:p>
          <a:p>
            <a:r>
              <a:rPr lang="en-US" sz="2400" b="1" dirty="0"/>
              <a:t>A Small AAA (3-5 cm in diameter) enlarges between 0.2 to 0.3 cm/year.</a:t>
            </a:r>
          </a:p>
          <a:p>
            <a:r>
              <a:rPr lang="en-US" sz="2400" b="1" dirty="0"/>
              <a:t>Aneurysms of greater than 5 cm in diameter grow 0.3 to 0.5 cm/year.</a:t>
            </a:r>
          </a:p>
          <a:p>
            <a:r>
              <a:rPr lang="en-US" sz="2400" b="1" dirty="0"/>
              <a:t>Law of Laplace:  The pressure on the aortic wall follows the Law of Laplace, wall stress is proportional to the radius of the aneurysm.</a:t>
            </a:r>
          </a:p>
          <a:p>
            <a:r>
              <a:rPr lang="en-US" sz="2400" b="1" dirty="0"/>
              <a:t>Accordingly, the larger  aneurysms are at higher risk of rupture, and the presence of hypertension also increases the risk. </a:t>
            </a:r>
          </a:p>
          <a:p>
            <a:endParaRPr lang="en-US" sz="2400" b="1" dirty="0"/>
          </a:p>
          <a:p>
            <a:endParaRPr lang="en-US" dirty="0"/>
          </a:p>
        </p:txBody>
      </p:sp>
    </p:spTree>
    <p:extLst>
      <p:ext uri="{BB962C8B-B14F-4D97-AF65-F5344CB8AC3E}">
        <p14:creationId xmlns:p14="http://schemas.microsoft.com/office/powerpoint/2010/main" val="1715153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DF54-F639-5EE0-0316-8B2D0B102CB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4C4A476-737E-D610-F365-9AF2494EC508}"/>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C51B07-E990-BCB0-CA8C-F01251638EF5}"/>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3371878-6D08-7491-946C-FDF612A35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CEEC1839-CEB8-7AA2-6760-B125F457D546}"/>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C2E7CE46-89E0-E98A-129A-17FAD987564E}"/>
              </a:ext>
            </a:extLst>
          </p:cNvPr>
          <p:cNvSpPr>
            <a:spLocks noGrp="1"/>
          </p:cNvSpPr>
          <p:nvPr>
            <p:ph type="title"/>
          </p:nvPr>
        </p:nvSpPr>
        <p:spPr>
          <a:xfrm>
            <a:off x="88900" y="365125"/>
            <a:ext cx="11264900" cy="864117"/>
          </a:xfrm>
        </p:spPr>
        <p:txBody>
          <a:bodyPr>
            <a:normAutofit/>
          </a:bodyPr>
          <a:lstStyle/>
          <a:p>
            <a:pPr algn="ctr"/>
            <a:r>
              <a:rPr lang="en-US" sz="2800" b="1" dirty="0"/>
              <a:t>Aneurysm enlargement:  Law of Laplace</a:t>
            </a:r>
          </a:p>
        </p:txBody>
      </p:sp>
      <p:pic>
        <p:nvPicPr>
          <p:cNvPr id="7" name="Picture 6">
            <a:extLst>
              <a:ext uri="{FF2B5EF4-FFF2-40B4-BE49-F238E27FC236}">
                <a16:creationId xmlns:a16="http://schemas.microsoft.com/office/drawing/2014/main" id="{00CA1E0A-3B25-FF90-1E6D-B91C26E3BD23}"/>
              </a:ext>
            </a:extLst>
          </p:cNvPr>
          <p:cNvPicPr>
            <a:picLocks noChangeAspect="1"/>
          </p:cNvPicPr>
          <p:nvPr/>
        </p:nvPicPr>
        <p:blipFill>
          <a:blip r:embed="rId3"/>
          <a:stretch>
            <a:fillRect/>
          </a:stretch>
        </p:blipFill>
        <p:spPr>
          <a:xfrm>
            <a:off x="8204662" y="1634023"/>
            <a:ext cx="3149138" cy="3586369"/>
          </a:xfrm>
          <a:prstGeom prst="rect">
            <a:avLst/>
          </a:prstGeom>
        </p:spPr>
      </p:pic>
      <p:pic>
        <p:nvPicPr>
          <p:cNvPr id="8" name="Picture 7">
            <a:extLst>
              <a:ext uri="{FF2B5EF4-FFF2-40B4-BE49-F238E27FC236}">
                <a16:creationId xmlns:a16="http://schemas.microsoft.com/office/drawing/2014/main" id="{29EBF14E-CF3E-95BA-24D8-E063A6080663}"/>
              </a:ext>
            </a:extLst>
          </p:cNvPr>
          <p:cNvPicPr>
            <a:picLocks noChangeAspect="1"/>
          </p:cNvPicPr>
          <p:nvPr/>
        </p:nvPicPr>
        <p:blipFill>
          <a:blip r:embed="rId4"/>
          <a:stretch>
            <a:fillRect/>
          </a:stretch>
        </p:blipFill>
        <p:spPr>
          <a:xfrm>
            <a:off x="263237" y="1462136"/>
            <a:ext cx="2945476" cy="3816446"/>
          </a:xfrm>
          <a:prstGeom prst="rect">
            <a:avLst/>
          </a:prstGeom>
        </p:spPr>
      </p:pic>
      <p:sp>
        <p:nvSpPr>
          <p:cNvPr id="10" name="TextBox 9">
            <a:extLst>
              <a:ext uri="{FF2B5EF4-FFF2-40B4-BE49-F238E27FC236}">
                <a16:creationId xmlns:a16="http://schemas.microsoft.com/office/drawing/2014/main" id="{BBEBA362-C928-F873-7532-6EBC140A263D}"/>
              </a:ext>
            </a:extLst>
          </p:cNvPr>
          <p:cNvSpPr txBox="1"/>
          <p:nvPr/>
        </p:nvSpPr>
        <p:spPr>
          <a:xfrm>
            <a:off x="3275215" y="2690336"/>
            <a:ext cx="4763192" cy="3046988"/>
          </a:xfrm>
          <a:prstGeom prst="rect">
            <a:avLst/>
          </a:prstGeom>
          <a:noFill/>
        </p:spPr>
        <p:txBody>
          <a:bodyPr wrap="square">
            <a:spAutoFit/>
          </a:bodyPr>
          <a:lstStyle/>
          <a:p>
            <a:r>
              <a:rPr lang="en-US" sz="2400" b="1" dirty="0"/>
              <a:t>How it works:</a:t>
            </a:r>
          </a:p>
          <a:p>
            <a:r>
              <a:rPr lang="en-US" sz="2400" b="1" dirty="0"/>
              <a:t>Laplace's law for the gauge pressure inside a cylindrical membrane is given by ΔP = γ/r, where γ is the surface tension and r the radius of the cylinder. Note the inverse relation between pressure and radius.</a:t>
            </a:r>
          </a:p>
        </p:txBody>
      </p:sp>
    </p:spTree>
    <p:extLst>
      <p:ext uri="{BB962C8B-B14F-4D97-AF65-F5344CB8AC3E}">
        <p14:creationId xmlns:p14="http://schemas.microsoft.com/office/powerpoint/2010/main" val="409338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186825"/>
            <a:ext cx="10515600" cy="667705"/>
          </a:xfrm>
        </p:spPr>
        <p:txBody>
          <a:bodyPr>
            <a:normAutofit/>
          </a:bodyPr>
          <a:lstStyle/>
          <a:p>
            <a:pPr algn="ctr"/>
            <a:r>
              <a:rPr lang="en-US" sz="3200" b="1" dirty="0"/>
              <a:t>Abdominal Aortic Aneurysm (AAA) Defined</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0" y="854530"/>
            <a:ext cx="12192000" cy="6133580"/>
          </a:xfrm>
        </p:spPr>
        <p:txBody>
          <a:bodyPr/>
          <a:lstStyle/>
          <a:p>
            <a:r>
              <a:rPr lang="en-US" sz="2000" b="1" dirty="0"/>
              <a:t>Abdominal Aortic Aneurysm(AAA)  is an abnormal focal dilation of the abdominal aorta, it is a life-threatening condition that requires monitoring and treatment depending on its size and/or symptomatology.</a:t>
            </a:r>
          </a:p>
          <a:p>
            <a:r>
              <a:rPr lang="en-US" sz="2000" b="1" dirty="0"/>
              <a:t>An aortic aneurysm occurs when the walls of the main blood vessel(aorta) that carries blood away from the heart bulge or dilate. Aneurysms can occur in any area of the aorta, but the abdomen is the most common site.</a:t>
            </a:r>
          </a:p>
          <a:p>
            <a:r>
              <a:rPr lang="en-US" sz="2000" b="1" dirty="0"/>
              <a:t>According to JAMA an abdominal  aortic aneurysm is defined as” aortic enlargement with a diameter of 3.0 cm or larger.”</a:t>
            </a:r>
          </a:p>
          <a:p>
            <a:r>
              <a:rPr lang="en-US" sz="2000" b="1" dirty="0"/>
              <a:t>The normal size of the abdominal aorta is 1.5 cm to 2 cm in diameter.</a:t>
            </a:r>
          </a:p>
          <a:p>
            <a:r>
              <a:rPr lang="en-US" sz="2000" b="1" dirty="0"/>
              <a:t>The prevalence of AAA has declined over the past 2 decades among screened men 65 years or older in various European countries.</a:t>
            </a:r>
          </a:p>
          <a:p>
            <a:r>
              <a:rPr lang="en-US" sz="2000" b="1" dirty="0"/>
              <a:t>The US Preventive Services Task Force(USPSTF) has been meeting to determine the criteria needed for the screening of people in the Unites States.</a:t>
            </a:r>
          </a:p>
          <a:p>
            <a:r>
              <a:rPr lang="en-US" sz="2000" b="1" dirty="0"/>
              <a:t>Most AAAs are asymptomatic until they rupture.</a:t>
            </a:r>
          </a:p>
          <a:p>
            <a:r>
              <a:rPr lang="en-US" sz="2000" b="1" dirty="0"/>
              <a:t>The risk of rupture varies depending on aneurysm size, and the associated risk for death is as high as 81 % if they do rupture. (USPSTF 2019).</a:t>
            </a:r>
          </a:p>
          <a:p>
            <a:r>
              <a:rPr lang="en-US" sz="2000" b="1" dirty="0"/>
              <a:t>An abdominal aneurysm normally grows slowly about 1 to 2 mm per year.</a:t>
            </a:r>
          </a:p>
          <a:p>
            <a:endParaRPr lang="en-US" sz="2000" b="1" dirty="0"/>
          </a:p>
          <a:p>
            <a:endParaRPr lang="en-US" dirty="0"/>
          </a:p>
        </p:txBody>
      </p:sp>
    </p:spTree>
    <p:extLst>
      <p:ext uri="{BB962C8B-B14F-4D97-AF65-F5344CB8AC3E}">
        <p14:creationId xmlns:p14="http://schemas.microsoft.com/office/powerpoint/2010/main" val="2942360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0" y="186825"/>
            <a:ext cx="11353800" cy="660905"/>
          </a:xfrm>
        </p:spPr>
        <p:txBody>
          <a:bodyPr>
            <a:normAutofit/>
          </a:bodyPr>
          <a:lstStyle/>
          <a:p>
            <a:pPr algn="ctr"/>
            <a:r>
              <a:rPr lang="en-US" sz="2800" b="1" dirty="0"/>
              <a:t>Aneurysm Size, strongest predictor of the risk for rupture</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0" y="981849"/>
            <a:ext cx="12191980" cy="5195114"/>
          </a:xfrm>
        </p:spPr>
        <p:txBody>
          <a:bodyPr>
            <a:normAutofit/>
          </a:bodyPr>
          <a:lstStyle/>
          <a:p>
            <a:r>
              <a:rPr lang="en-US" sz="2400" b="1" dirty="0"/>
              <a:t>A statement from the Joint Council of the American Association for Vascular Surgery and Society for Vascular Surgery estimated the annual rupture risk according to the AAA diameter to be the following:  Follows Law </a:t>
            </a:r>
            <a:r>
              <a:rPr lang="en-US" sz="2400" b="1"/>
              <a:t>of Laplace.</a:t>
            </a:r>
            <a:endParaRPr lang="en-US" sz="2400" b="1" dirty="0"/>
          </a:p>
          <a:p>
            <a:endParaRPr lang="en-US" sz="2400" b="1" dirty="0"/>
          </a:p>
          <a:p>
            <a:r>
              <a:rPr lang="en-US" sz="2400" b="1" dirty="0"/>
              <a:t>Less than 4.0 cm in diameter – 0% risk of rupture</a:t>
            </a:r>
          </a:p>
          <a:p>
            <a:r>
              <a:rPr lang="en-US" sz="2400" b="1" dirty="0"/>
              <a:t>4.0 cm to 4.9 cm in diameter – 0.5% to 5% risk of rupture</a:t>
            </a:r>
          </a:p>
          <a:p>
            <a:r>
              <a:rPr lang="en-US" sz="2400" b="1" dirty="0"/>
              <a:t>5.0 cm to 5.9 cm in diameter- 3% to 15 % risk of rupture</a:t>
            </a:r>
          </a:p>
          <a:p>
            <a:r>
              <a:rPr lang="en-US" sz="2400" b="1" dirty="0"/>
              <a:t>6.0 cm to 6.9 cm in diameter – 10% to 20% risk of rupture</a:t>
            </a:r>
          </a:p>
          <a:p>
            <a:r>
              <a:rPr lang="en-US" sz="2400" b="1" dirty="0"/>
              <a:t>7.0 cm to 7.9 cm in diameter- 20% to 40 % risk of rupture</a:t>
            </a:r>
          </a:p>
          <a:p>
            <a:r>
              <a:rPr lang="en-US" sz="2400" b="1" dirty="0"/>
              <a:t>8.0 cm in diameter or greater – 30% to 50% risk of rupture</a:t>
            </a:r>
          </a:p>
          <a:p>
            <a:endParaRPr lang="en-US" sz="2000" b="1" dirty="0"/>
          </a:p>
        </p:txBody>
      </p:sp>
    </p:spTree>
    <p:extLst>
      <p:ext uri="{BB962C8B-B14F-4D97-AF65-F5344CB8AC3E}">
        <p14:creationId xmlns:p14="http://schemas.microsoft.com/office/powerpoint/2010/main" val="336671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4" name="Picture 2" descr="734 Abdominal Aortic Aneurysm Images, Stock Photos, 3D ...">
            <a:extLst>
              <a:ext uri="{FF2B5EF4-FFF2-40B4-BE49-F238E27FC236}">
                <a16:creationId xmlns:a16="http://schemas.microsoft.com/office/drawing/2014/main" id="{C7828552-BB33-DC2E-8724-E0B1F7697F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900" y="919771"/>
            <a:ext cx="9664700" cy="523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812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86EED-4102-D5C1-49A9-03ABE0E427E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243C334-1302-9475-513A-ED4AD35E230B}"/>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DC657D-1675-6058-7E87-F89BBD47466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16CB82E-5D59-1992-B331-F2735AC1C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05B341A7-B00E-C48B-E02F-B7BD3C7F3C89}"/>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305A39F8-5261-8989-A5DD-82F3D51519DC}"/>
              </a:ext>
            </a:extLst>
          </p:cNvPr>
          <p:cNvSpPr>
            <a:spLocks noGrp="1"/>
          </p:cNvSpPr>
          <p:nvPr>
            <p:ph type="title"/>
          </p:nvPr>
        </p:nvSpPr>
        <p:spPr>
          <a:xfrm>
            <a:off x="0" y="365125"/>
            <a:ext cx="12191980" cy="721053"/>
          </a:xfrm>
        </p:spPr>
        <p:txBody>
          <a:bodyPr>
            <a:normAutofit/>
          </a:bodyPr>
          <a:lstStyle/>
          <a:p>
            <a:pPr algn="ctr"/>
            <a:r>
              <a:rPr lang="en-US" sz="2800" b="1" dirty="0"/>
              <a:t>Pathophysiology of AAA</a:t>
            </a:r>
          </a:p>
        </p:txBody>
      </p:sp>
      <p:sp>
        <p:nvSpPr>
          <p:cNvPr id="4" name="Content Placeholder 3">
            <a:extLst>
              <a:ext uri="{FF2B5EF4-FFF2-40B4-BE49-F238E27FC236}">
                <a16:creationId xmlns:a16="http://schemas.microsoft.com/office/drawing/2014/main" id="{9BFF0333-5EE0-7108-AE92-50EE048B9545}"/>
              </a:ext>
            </a:extLst>
          </p:cNvPr>
          <p:cNvSpPr>
            <a:spLocks noGrp="1"/>
          </p:cNvSpPr>
          <p:nvPr>
            <p:ph idx="1"/>
          </p:nvPr>
        </p:nvSpPr>
        <p:spPr>
          <a:xfrm>
            <a:off x="0" y="977900"/>
            <a:ext cx="12191980" cy="5199063"/>
          </a:xfrm>
        </p:spPr>
        <p:txBody>
          <a:bodyPr>
            <a:normAutofit/>
          </a:bodyPr>
          <a:lstStyle/>
          <a:p>
            <a:r>
              <a:rPr lang="en-US" sz="2400" b="1" dirty="0"/>
              <a:t>AAA tend to occur when there is a failure of the structural proteins of the aorta.   What causes these proteins to fail is unknown, but it results in the gradual weakening of the aortic wall.  The decrease in structural proteins of the aortic wall, such as elastin and collagen, has been identified in several studies.</a:t>
            </a:r>
          </a:p>
          <a:p>
            <a:r>
              <a:rPr lang="en-US" sz="2400" b="1" dirty="0"/>
              <a:t>The composition of the aortic wall is made of collagen and elastin lamellar units.</a:t>
            </a:r>
          </a:p>
          <a:p>
            <a:r>
              <a:rPr lang="en-US" sz="2400" b="1" dirty="0"/>
              <a:t>The number of lamellar units is lower in the infrarenal aorta than in the thoracic aorta.</a:t>
            </a:r>
          </a:p>
          <a:p>
            <a:r>
              <a:rPr lang="en-US" sz="2400" b="1" dirty="0"/>
              <a:t>This is felt to contribute to the higher incidence of aneurysmal formation in the infrarenal aorta. Infrarenal  means just below the kidneys.</a:t>
            </a:r>
          </a:p>
          <a:p>
            <a:r>
              <a:rPr lang="en-US" sz="2400" b="1" dirty="0"/>
              <a:t>A chronic inflammatory process in the wall of the aorta has been identified, but is of unclear etiology.</a:t>
            </a:r>
          </a:p>
          <a:p>
            <a:endParaRPr lang="en-US" sz="2400" b="1" dirty="0"/>
          </a:p>
          <a:p>
            <a:r>
              <a:rPr lang="en-US" sz="2400" b="1" dirty="0"/>
              <a:t>(Parry DJ, Al-</a:t>
            </a:r>
            <a:r>
              <a:rPr lang="en-US" sz="2400" b="1" dirty="0" err="1"/>
              <a:t>Barjas</a:t>
            </a:r>
            <a:r>
              <a:rPr lang="en-US" sz="2400" b="1" dirty="0"/>
              <a:t> HS, Chappell L, Rashid ST, Ariens RA, Scott DJ, Markers of Inflammation in men with small AAA. J </a:t>
            </a:r>
            <a:r>
              <a:rPr lang="en-US" sz="2400" b="1" dirty="0" err="1"/>
              <a:t>Vasc</a:t>
            </a:r>
            <a:r>
              <a:rPr lang="en-US" sz="2400" b="1" dirty="0"/>
              <a:t> Surg. 2010)</a:t>
            </a:r>
          </a:p>
        </p:txBody>
      </p:sp>
    </p:spTree>
    <p:extLst>
      <p:ext uri="{BB962C8B-B14F-4D97-AF65-F5344CB8AC3E}">
        <p14:creationId xmlns:p14="http://schemas.microsoft.com/office/powerpoint/2010/main" val="1207247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0" y="365125"/>
            <a:ext cx="11353800" cy="816429"/>
          </a:xfrm>
        </p:spPr>
        <p:txBody>
          <a:bodyPr>
            <a:normAutofit/>
          </a:bodyPr>
          <a:lstStyle/>
          <a:p>
            <a:pPr algn="ctr"/>
            <a:r>
              <a:rPr lang="en-US" sz="2800" b="1" dirty="0"/>
              <a:t>Histopathology of AAA</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0" y="952500"/>
            <a:ext cx="12191980" cy="5224463"/>
          </a:xfrm>
        </p:spPr>
        <p:txBody>
          <a:bodyPr>
            <a:normAutofit/>
          </a:bodyPr>
          <a:lstStyle/>
          <a:p>
            <a:endParaRPr lang="en-US" sz="2400" b="1" dirty="0"/>
          </a:p>
          <a:p>
            <a:r>
              <a:rPr lang="en-US" sz="2400" b="1" dirty="0"/>
              <a:t>Histopathology refers to the study and diagnosis of diseases of the tissues.</a:t>
            </a:r>
          </a:p>
          <a:p>
            <a:r>
              <a:rPr lang="en-US" sz="2400" b="1" dirty="0"/>
              <a:t>Autopsy studies show a marked degeneration of the media of the aorta.</a:t>
            </a:r>
          </a:p>
          <a:p>
            <a:r>
              <a:rPr lang="en-US" sz="2400" b="1" dirty="0"/>
              <a:t>Resected AAA usually show a marked increase of chronic inflammation with an infiltrate of neutrophils, macrophages, and lymphocytes.</a:t>
            </a:r>
          </a:p>
          <a:p>
            <a:r>
              <a:rPr lang="en-US" sz="2400" b="1" dirty="0"/>
              <a:t>The media wall of the aorta is often thin, and there is evidence of degeneration of the connective tissue.</a:t>
            </a:r>
          </a:p>
        </p:txBody>
      </p:sp>
    </p:spTree>
    <p:extLst>
      <p:ext uri="{BB962C8B-B14F-4D97-AF65-F5344CB8AC3E}">
        <p14:creationId xmlns:p14="http://schemas.microsoft.com/office/powerpoint/2010/main" val="1148521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365125"/>
            <a:ext cx="10515600" cy="768741"/>
          </a:xfrm>
        </p:spPr>
        <p:txBody>
          <a:bodyPr>
            <a:normAutofit/>
          </a:bodyPr>
          <a:lstStyle/>
          <a:p>
            <a:pPr algn="ctr"/>
            <a:r>
              <a:rPr lang="en-US" sz="2800" b="1" dirty="0"/>
              <a:t>Aortic Anatomy Review</a:t>
            </a:r>
          </a:p>
        </p:txBody>
      </p:sp>
      <p:pic>
        <p:nvPicPr>
          <p:cNvPr id="2050" name="Picture 2" descr="Layers of the aortic wall | Download Scientific Diagram">
            <a:extLst>
              <a:ext uri="{FF2B5EF4-FFF2-40B4-BE49-F238E27FC236}">
                <a16:creationId xmlns:a16="http://schemas.microsoft.com/office/drawing/2014/main" id="{9C685B9F-92F0-2A1C-859E-EB91734C54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98725" y="1825625"/>
            <a:ext cx="599454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523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67858-6ABC-ECB0-07B3-30F059CE01F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28E2149-EBC6-8A58-AA48-DE1B251D32E4}"/>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D6A1C3-301C-25F4-FACA-5DABC2B550A9}"/>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52BC422-9533-C84D-83C0-E3FB94F73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ED335217-1F32-4D11-934B-66AC7CB87D87}"/>
              </a:ext>
            </a:extLst>
          </p:cNvPr>
          <p:cNvSpPr/>
          <p:nvPr/>
        </p:nvSpPr>
        <p:spPr>
          <a:xfrm>
            <a:off x="308713" y="368632"/>
            <a:ext cx="6096000" cy="369332"/>
          </a:xfrm>
          <a:prstGeom prst="rect">
            <a:avLst/>
          </a:prstGeom>
        </p:spPr>
        <p:txBody>
          <a:bodyPr>
            <a:spAutoFit/>
          </a:bodyPr>
          <a:lstStyle/>
          <a:p>
            <a:endParaRPr lang="en-US" dirty="0"/>
          </a:p>
        </p:txBody>
      </p:sp>
      <p:sp>
        <p:nvSpPr>
          <p:cNvPr id="5" name="Title 4">
            <a:extLst>
              <a:ext uri="{FF2B5EF4-FFF2-40B4-BE49-F238E27FC236}">
                <a16:creationId xmlns:a16="http://schemas.microsoft.com/office/drawing/2014/main" id="{0BAB567E-45F3-ABA4-9FDF-7C5BA2E462EE}"/>
              </a:ext>
            </a:extLst>
          </p:cNvPr>
          <p:cNvSpPr>
            <a:spLocks noGrp="1"/>
          </p:cNvSpPr>
          <p:nvPr>
            <p:ph type="title"/>
          </p:nvPr>
        </p:nvSpPr>
        <p:spPr>
          <a:xfrm>
            <a:off x="0" y="365125"/>
            <a:ext cx="11353800" cy="940335"/>
          </a:xfrm>
        </p:spPr>
        <p:txBody>
          <a:bodyPr>
            <a:normAutofit/>
          </a:bodyPr>
          <a:lstStyle/>
          <a:p>
            <a:pPr algn="ctr"/>
            <a:r>
              <a:rPr lang="en-US" sz="3200" b="1" dirty="0"/>
              <a:t>Collagen and Elastin Lamellar Units</a:t>
            </a:r>
          </a:p>
        </p:txBody>
      </p:sp>
      <p:pic>
        <p:nvPicPr>
          <p:cNvPr id="2" name="Picture 1">
            <a:extLst>
              <a:ext uri="{FF2B5EF4-FFF2-40B4-BE49-F238E27FC236}">
                <a16:creationId xmlns:a16="http://schemas.microsoft.com/office/drawing/2014/main" id="{17E8B498-9C8B-1D96-55B5-990C43A754C5}"/>
              </a:ext>
            </a:extLst>
          </p:cNvPr>
          <p:cNvPicPr>
            <a:picLocks noChangeAspect="1"/>
          </p:cNvPicPr>
          <p:nvPr/>
        </p:nvPicPr>
        <p:blipFill>
          <a:blip r:embed="rId3"/>
          <a:stretch>
            <a:fillRect/>
          </a:stretch>
        </p:blipFill>
        <p:spPr>
          <a:xfrm>
            <a:off x="645682" y="1587730"/>
            <a:ext cx="9046958" cy="5083395"/>
          </a:xfrm>
          <a:prstGeom prst="rect">
            <a:avLst/>
          </a:prstGeom>
        </p:spPr>
      </p:pic>
    </p:spTree>
    <p:extLst>
      <p:ext uri="{BB962C8B-B14F-4D97-AF65-F5344CB8AC3E}">
        <p14:creationId xmlns:p14="http://schemas.microsoft.com/office/powerpoint/2010/main" val="1262540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279757"/>
            <a:ext cx="10515600" cy="653567"/>
          </a:xfrm>
        </p:spPr>
        <p:txBody>
          <a:bodyPr>
            <a:normAutofit/>
          </a:bodyPr>
          <a:lstStyle/>
          <a:p>
            <a:pPr algn="ctr"/>
            <a:r>
              <a:rPr lang="en-US" sz="3200" b="1" dirty="0"/>
              <a:t>Evaluation of AAA</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0" y="826839"/>
            <a:ext cx="12191980" cy="6031160"/>
          </a:xfrm>
        </p:spPr>
        <p:txBody>
          <a:bodyPr/>
          <a:lstStyle/>
          <a:p>
            <a:r>
              <a:rPr lang="en-US" sz="2000" b="1" dirty="0"/>
              <a:t>Diagnosis of AAA is usually made with ultrasound (US) , often used for screening.</a:t>
            </a:r>
          </a:p>
          <a:p>
            <a:r>
              <a:rPr lang="en-US" sz="2000" b="1" dirty="0"/>
              <a:t>Ultrasound is less accurate for finding aneurysms above the renal arteries, because of the overlying air-containing lungs and viscera.</a:t>
            </a:r>
          </a:p>
          <a:p>
            <a:r>
              <a:rPr lang="en-US" sz="2000" b="1" dirty="0"/>
              <a:t>CT scan is still needed to determine exact size, location, and involvement of other vessels and the imaging of asymptomatic patients.</a:t>
            </a:r>
          </a:p>
          <a:p>
            <a:r>
              <a:rPr lang="en-US" sz="2000" b="1" dirty="0"/>
              <a:t>CTA  (computerized tomography angiography)requires use of ionizing radiation and IV contrast.</a:t>
            </a:r>
          </a:p>
          <a:p>
            <a:r>
              <a:rPr lang="en-US" sz="2000" b="1" dirty="0"/>
              <a:t>Magnetic resonance angiography can be used to delineate the anatomy and does NOT require ionizing radiation.</a:t>
            </a:r>
          </a:p>
          <a:p>
            <a:r>
              <a:rPr lang="en-US" sz="2000" b="1" dirty="0"/>
              <a:t>Most of these Aneurysms are located below the  origin of the renal arteries (Infrarenal).</a:t>
            </a:r>
          </a:p>
          <a:p>
            <a:r>
              <a:rPr lang="en-US" sz="2000" b="1" dirty="0"/>
              <a:t>They may be classified as saccular (localized) or fusiform(circumferential).</a:t>
            </a:r>
          </a:p>
          <a:p>
            <a:r>
              <a:rPr lang="en-US" sz="2000" b="1" dirty="0"/>
              <a:t>More than 90% of AAA are fusiform.</a:t>
            </a:r>
          </a:p>
          <a:p>
            <a:r>
              <a:rPr lang="en-US" sz="2000" b="1" dirty="0"/>
              <a:t>Inflammatory Abdominal Aneurysms are characterized by intense inflammation, a thickened peel, and adhesions to adjacent structures. CT scans can find these better than angiography.</a:t>
            </a:r>
          </a:p>
          <a:p>
            <a:r>
              <a:rPr lang="en-US" sz="2000" b="1" dirty="0"/>
              <a:t>MRA can be used for patients allergic to contrast media.  </a:t>
            </a:r>
          </a:p>
          <a:p>
            <a:r>
              <a:rPr lang="en-US" sz="2000" b="1" dirty="0"/>
              <a:t>An echocardiogram is recommended as many patients have associated heart disease.</a:t>
            </a:r>
          </a:p>
          <a:p>
            <a:r>
              <a:rPr lang="en-US" sz="2000" b="1" dirty="0"/>
              <a:t>(NCBI Bookshelf, AAA, 2023)</a:t>
            </a:r>
          </a:p>
          <a:p>
            <a:endParaRPr lang="en-US" sz="2000" b="1" dirty="0"/>
          </a:p>
          <a:p>
            <a:endParaRPr lang="en-US" dirty="0"/>
          </a:p>
        </p:txBody>
      </p:sp>
    </p:spTree>
    <p:extLst>
      <p:ext uri="{BB962C8B-B14F-4D97-AF65-F5344CB8AC3E}">
        <p14:creationId xmlns:p14="http://schemas.microsoft.com/office/powerpoint/2010/main" val="1642393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234513"/>
            <a:ext cx="10515600" cy="660913"/>
          </a:xfrm>
        </p:spPr>
        <p:txBody>
          <a:bodyPr>
            <a:normAutofit/>
          </a:bodyPr>
          <a:lstStyle/>
          <a:p>
            <a:pPr algn="ctr"/>
            <a:r>
              <a:rPr lang="en-US" sz="3200" b="1" dirty="0"/>
              <a:t>Evaluation of AAA continued:</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88900" y="872083"/>
            <a:ext cx="12103080" cy="5304880"/>
          </a:xfrm>
        </p:spPr>
        <p:txBody>
          <a:bodyPr/>
          <a:lstStyle/>
          <a:p>
            <a:r>
              <a:rPr lang="en-US" sz="2400" b="1" dirty="0"/>
              <a:t>Routine lab work</a:t>
            </a:r>
          </a:p>
          <a:p>
            <a:r>
              <a:rPr lang="en-US" sz="2400" b="1" dirty="0"/>
              <a:t>Type and Cross match for blood, if surgery is indicated</a:t>
            </a:r>
          </a:p>
          <a:p>
            <a:r>
              <a:rPr lang="en-US" sz="2400" b="1" dirty="0"/>
              <a:t>Comorbidities like COPD, Diabetes, Heart Disease, require that patients  be cleared for surgery by their specialists.</a:t>
            </a:r>
          </a:p>
          <a:p>
            <a:endParaRPr lang="en-US" dirty="0"/>
          </a:p>
        </p:txBody>
      </p:sp>
    </p:spTree>
    <p:extLst>
      <p:ext uri="{BB962C8B-B14F-4D97-AF65-F5344CB8AC3E}">
        <p14:creationId xmlns:p14="http://schemas.microsoft.com/office/powerpoint/2010/main" val="3151198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114300" y="1"/>
            <a:ext cx="12077680" cy="737963"/>
          </a:xfrm>
        </p:spPr>
        <p:txBody>
          <a:bodyPr>
            <a:normAutofit/>
          </a:bodyPr>
          <a:lstStyle/>
          <a:p>
            <a:pPr algn="ctr"/>
            <a:r>
              <a:rPr lang="en-US" sz="3200" b="1" dirty="0"/>
              <a:t>History and Physical</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114300" y="783208"/>
            <a:ext cx="12077680" cy="6074792"/>
          </a:xfrm>
        </p:spPr>
        <p:txBody>
          <a:bodyPr>
            <a:normAutofit/>
          </a:bodyPr>
          <a:lstStyle/>
          <a:p>
            <a:r>
              <a:rPr lang="en-US" sz="2000" b="1" dirty="0"/>
              <a:t>Most AAA are found incidentally during an examination for another medical issue.</a:t>
            </a:r>
          </a:p>
          <a:p>
            <a:r>
              <a:rPr lang="en-US" sz="2000" b="1" dirty="0"/>
              <a:t>Most patients are asymptomatic.</a:t>
            </a:r>
          </a:p>
          <a:p>
            <a:r>
              <a:rPr lang="en-US" sz="2000" b="1" dirty="0"/>
              <a:t>Palpation of the abdomen usually reveals a non-tender, pulsatile abdominal mass.  Enlarging aneurysms can cause symptoms of abdominal, flank, or back pain.</a:t>
            </a:r>
          </a:p>
          <a:p>
            <a:r>
              <a:rPr lang="en-US" sz="2000" b="1" dirty="0"/>
              <a:t>Compression of adjacent viscera (organs) can cause gastrointestinal (GI) or renal manifestations.</a:t>
            </a:r>
          </a:p>
          <a:p>
            <a:r>
              <a:rPr lang="en-US" sz="2000" b="1" dirty="0"/>
              <a:t>Rupture of an AAA is life threatening.</a:t>
            </a:r>
          </a:p>
          <a:p>
            <a:r>
              <a:rPr lang="en-US" sz="2000" b="1" dirty="0"/>
              <a:t>Many patients present in shock, often with diffuse abdominal pain and distention of abdomen.</a:t>
            </a:r>
          </a:p>
          <a:p>
            <a:r>
              <a:rPr lang="en-US" sz="2000" b="1" dirty="0"/>
              <a:t>On physical exam the patient may have tenderness over the aneurysm or demonstrate signs of embolization.</a:t>
            </a:r>
          </a:p>
          <a:p>
            <a:r>
              <a:rPr lang="en-US" sz="2000" b="1" dirty="0"/>
              <a:t>They may present with a GI bleed due to the aneurysm bleeding into adjacent viscera or vessels.  </a:t>
            </a:r>
          </a:p>
          <a:p>
            <a:r>
              <a:rPr lang="en-US" sz="2000" b="1" dirty="0"/>
              <a:t>They may present in Heart Failure due to the aorta </a:t>
            </a:r>
            <a:r>
              <a:rPr lang="en-US" sz="2000" b="1" dirty="0" err="1"/>
              <a:t>caval</a:t>
            </a:r>
            <a:r>
              <a:rPr lang="en-US" sz="2000" b="1" dirty="0"/>
              <a:t> fistula (bursting heart syndrome) where the</a:t>
            </a:r>
          </a:p>
          <a:p>
            <a:r>
              <a:rPr lang="en-US" sz="2000" b="1" dirty="0"/>
              <a:t>  AAA erodes into the inferior vena cava .</a:t>
            </a:r>
          </a:p>
          <a:p>
            <a:endParaRPr lang="en-US" sz="2000" b="1" dirty="0"/>
          </a:p>
          <a:p>
            <a:endParaRPr lang="en-US" sz="2400" b="1" dirty="0"/>
          </a:p>
        </p:txBody>
      </p:sp>
    </p:spTree>
    <p:extLst>
      <p:ext uri="{BB962C8B-B14F-4D97-AF65-F5344CB8AC3E}">
        <p14:creationId xmlns:p14="http://schemas.microsoft.com/office/powerpoint/2010/main" val="4076227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6" name="Picture 5">
            <a:extLst>
              <a:ext uri="{FF2B5EF4-FFF2-40B4-BE49-F238E27FC236}">
                <a16:creationId xmlns:a16="http://schemas.microsoft.com/office/drawing/2014/main" id="{761CA092-3DB5-B86B-BF64-63E9FEF1DE5B}"/>
              </a:ext>
            </a:extLst>
          </p:cNvPr>
          <p:cNvPicPr>
            <a:picLocks noChangeAspect="1"/>
          </p:cNvPicPr>
          <p:nvPr/>
        </p:nvPicPr>
        <p:blipFill>
          <a:blip r:embed="rId3"/>
          <a:stretch>
            <a:fillRect/>
          </a:stretch>
        </p:blipFill>
        <p:spPr>
          <a:xfrm>
            <a:off x="241070" y="848468"/>
            <a:ext cx="4705003" cy="5095131"/>
          </a:xfrm>
          <a:prstGeom prst="rect">
            <a:avLst/>
          </a:prstGeom>
        </p:spPr>
      </p:pic>
      <p:sp>
        <p:nvSpPr>
          <p:cNvPr id="8" name="TextBox 7">
            <a:extLst>
              <a:ext uri="{FF2B5EF4-FFF2-40B4-BE49-F238E27FC236}">
                <a16:creationId xmlns:a16="http://schemas.microsoft.com/office/drawing/2014/main" id="{2D278B54-C254-C5F8-C882-32A3A2353C66}"/>
              </a:ext>
            </a:extLst>
          </p:cNvPr>
          <p:cNvSpPr txBox="1"/>
          <p:nvPr/>
        </p:nvSpPr>
        <p:spPr>
          <a:xfrm>
            <a:off x="5949141" y="3244334"/>
            <a:ext cx="6096000" cy="461665"/>
          </a:xfrm>
          <a:prstGeom prst="rect">
            <a:avLst/>
          </a:prstGeom>
          <a:noFill/>
        </p:spPr>
        <p:txBody>
          <a:bodyPr wrap="square">
            <a:spAutoFit/>
          </a:bodyPr>
          <a:lstStyle/>
          <a:p>
            <a:r>
              <a:rPr lang="en-US" sz="2400" b="1" dirty="0"/>
              <a:t>Large aortic aneurysm and aorto-</a:t>
            </a:r>
            <a:r>
              <a:rPr lang="en-US" sz="2400" b="1" dirty="0" err="1"/>
              <a:t>caval</a:t>
            </a:r>
            <a:r>
              <a:rPr lang="en-US" sz="2400" b="1" dirty="0"/>
              <a:t> fistula.</a:t>
            </a:r>
          </a:p>
        </p:txBody>
      </p:sp>
    </p:spTree>
    <p:extLst>
      <p:ext uri="{BB962C8B-B14F-4D97-AF65-F5344CB8AC3E}">
        <p14:creationId xmlns:p14="http://schemas.microsoft.com/office/powerpoint/2010/main" val="3295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0" y="368632"/>
            <a:ext cx="12191977" cy="1325563"/>
          </a:xfrm>
        </p:spPr>
        <p:txBody>
          <a:bodyPr>
            <a:normAutofit/>
          </a:bodyPr>
          <a:lstStyle/>
          <a:p>
            <a:r>
              <a:rPr lang="en-US" sz="4000" b="1" dirty="0"/>
              <a:t>The US Preventive Services Task Force  (USPSTF) Study</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1" y="1394350"/>
            <a:ext cx="12191977" cy="5463649"/>
          </a:xfrm>
        </p:spPr>
        <p:txBody>
          <a:bodyPr/>
          <a:lstStyle/>
          <a:p>
            <a:r>
              <a:rPr lang="en-US" sz="2000" b="1" dirty="0"/>
              <a:t>Objective:  The USPSTF must update their 2014 recommendation and commissioned a review of the effectiveness of a 1-time and repeated screening for AAA, the associated harms of screening, and the benefits and harms of available treatments for small AAAs (3.0-5.4 cm in diameter)identified through screening.</a:t>
            </a:r>
          </a:p>
          <a:p>
            <a:r>
              <a:rPr lang="en-US" sz="2000" b="1" dirty="0"/>
              <a:t>The recommendation applies to asymptomatic adults 50 years or older. However, most of the studies focused on men aged 65-75 years.</a:t>
            </a:r>
          </a:p>
          <a:p>
            <a:r>
              <a:rPr lang="en-US" sz="2000" b="1" dirty="0"/>
              <a:t>The evidence assessment, based on review of the evidence, the USPSTF concludes with moderate certainty,  that screening for men 65-75 years who have </a:t>
            </a:r>
            <a:r>
              <a:rPr lang="en-US" sz="2000" b="1" u="sng" dirty="0"/>
              <a:t>“ever” smoked (100 cigarettes or more</a:t>
            </a:r>
            <a:r>
              <a:rPr lang="en-US" sz="2000" b="1" dirty="0"/>
              <a:t>) is of moderate net benefits.</a:t>
            </a:r>
          </a:p>
          <a:p>
            <a:r>
              <a:rPr lang="en-US" sz="2000" b="1" dirty="0"/>
              <a:t>The USPSTF concludes with moderate certainty that screening for AAA in men aged 65-75 years who </a:t>
            </a:r>
            <a:r>
              <a:rPr lang="en-US" sz="2000" b="1" u="sng" dirty="0"/>
              <a:t>have never smoked</a:t>
            </a:r>
            <a:r>
              <a:rPr lang="en-US" sz="2000" b="1" dirty="0"/>
              <a:t> is of small net benefit.</a:t>
            </a:r>
          </a:p>
          <a:p>
            <a:r>
              <a:rPr lang="en-US" sz="2000" b="1" dirty="0"/>
              <a:t>The USPSTF concludes that the evidence is  insufficient to determine the net benefit of screening women ages 65-75 years who have “</a:t>
            </a:r>
            <a:r>
              <a:rPr lang="en-US" sz="2000" b="1" u="sng" dirty="0"/>
              <a:t>ever” smoked (100 cigarettes or more</a:t>
            </a:r>
            <a:r>
              <a:rPr lang="en-US" sz="2000" b="1" dirty="0"/>
              <a:t>) or have a family history of AAA.</a:t>
            </a:r>
          </a:p>
          <a:p>
            <a:r>
              <a:rPr lang="en-US" sz="2000" b="1" dirty="0"/>
              <a:t>The USPSTF concludes with moderate certainty  that the harms of screening for AAA in women aged 65-75 years who </a:t>
            </a:r>
            <a:r>
              <a:rPr lang="en-US" sz="2000" b="1" u="sng" dirty="0"/>
              <a:t>have never smoked </a:t>
            </a:r>
            <a:r>
              <a:rPr lang="en-US" sz="2000" b="1" dirty="0"/>
              <a:t>and have no family history of AAA outweigh the benefits.</a:t>
            </a:r>
          </a:p>
          <a:p>
            <a:endParaRPr lang="en-US" sz="2000" b="1" dirty="0"/>
          </a:p>
        </p:txBody>
      </p:sp>
    </p:spTree>
    <p:extLst>
      <p:ext uri="{BB962C8B-B14F-4D97-AF65-F5344CB8AC3E}">
        <p14:creationId xmlns:p14="http://schemas.microsoft.com/office/powerpoint/2010/main" val="8639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1266" name="Picture 2" descr="Abdominal aneurysm 3d medical vector illustration isolated on white background Abdominal aneurysm 3d medical vector illustration isolated on white background eps 10 with description aneurysm stock illustrations">
            <a:extLst>
              <a:ext uri="{FF2B5EF4-FFF2-40B4-BE49-F238E27FC236}">
                <a16:creationId xmlns:a16="http://schemas.microsoft.com/office/drawing/2014/main" id="{060BB9B5-FEC8-4BFD-5413-C3B6D92126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2688" y="695389"/>
            <a:ext cx="9979954" cy="494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837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3314" name="Picture 2">
            <a:extLst>
              <a:ext uri="{FF2B5EF4-FFF2-40B4-BE49-F238E27FC236}">
                <a16:creationId xmlns:a16="http://schemas.microsoft.com/office/drawing/2014/main" id="{9B3FE49C-3115-695D-7318-076FE4B58B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942" y="490653"/>
            <a:ext cx="11288683" cy="21519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53FFBA-4E60-5BAE-DA38-2C694A2F7438}"/>
              </a:ext>
            </a:extLst>
          </p:cNvPr>
          <p:cNvSpPr txBox="1"/>
          <p:nvPr/>
        </p:nvSpPr>
        <p:spPr>
          <a:xfrm>
            <a:off x="99754" y="2690336"/>
            <a:ext cx="11920450" cy="1569660"/>
          </a:xfrm>
          <a:prstGeom prst="rect">
            <a:avLst/>
          </a:prstGeom>
          <a:noFill/>
        </p:spPr>
        <p:txBody>
          <a:bodyPr wrap="square">
            <a:spAutoFit/>
          </a:bodyPr>
          <a:lstStyle/>
          <a:p>
            <a:r>
              <a:rPr lang="en-US" sz="2400" b="1" i="0" dirty="0">
                <a:solidFill>
                  <a:srgbClr val="333333"/>
                </a:solidFill>
                <a:effectLst/>
                <a:latin typeface="Cambria" panose="02040503050406030204" pitchFamily="18" charset="0"/>
              </a:rPr>
              <a:t>Plain film of a lumbar spine in a patient with lower back pain (A) demonstrates a large calcified aortic aneurysm (arrow). Follow up CTA and 3D images (B,C,D) demonstrate a large partially thrombosed infrarenal aortic aneurysm (arrow). CTA, computed tomography angiography</a:t>
            </a:r>
            <a:r>
              <a:rPr lang="en-US" sz="2000" b="1" i="0" dirty="0">
                <a:solidFill>
                  <a:srgbClr val="333333"/>
                </a:solidFill>
                <a:effectLst/>
                <a:latin typeface="Cambria" panose="02040503050406030204" pitchFamily="18" charset="0"/>
              </a:rPr>
              <a:t>.</a:t>
            </a:r>
            <a:endParaRPr lang="en-US" sz="2000" b="1" dirty="0"/>
          </a:p>
        </p:txBody>
      </p:sp>
    </p:spTree>
    <p:extLst>
      <p:ext uri="{BB962C8B-B14F-4D97-AF65-F5344CB8AC3E}">
        <p14:creationId xmlns:p14="http://schemas.microsoft.com/office/powerpoint/2010/main" val="1515828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1079500" y="365125"/>
            <a:ext cx="10274300" cy="568199"/>
          </a:xfrm>
        </p:spPr>
        <p:txBody>
          <a:bodyPr>
            <a:normAutofit/>
          </a:bodyPr>
          <a:lstStyle/>
          <a:p>
            <a:pPr algn="ctr"/>
            <a:r>
              <a:rPr lang="en-US" sz="3200" b="1" dirty="0"/>
              <a:t>Treatment and Management</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23" y="838200"/>
            <a:ext cx="12192023" cy="5925909"/>
          </a:xfrm>
        </p:spPr>
        <p:txBody>
          <a:bodyPr>
            <a:normAutofit/>
          </a:bodyPr>
          <a:lstStyle/>
          <a:p>
            <a:r>
              <a:rPr lang="en-US" sz="2400" b="1" dirty="0"/>
              <a:t>Treatment is recommended when the diameter of the aneurysm reaches 5 to 5.5 cm, has demonstrated as rapidly enlarging for greater than  0.5 cm over 6 months, or becomes symptomatic. (Law of Laplace).</a:t>
            </a:r>
          </a:p>
          <a:p>
            <a:r>
              <a:rPr lang="en-US" sz="2400" b="1" dirty="0"/>
              <a:t>Open surgical repair via transabdominal or retroperitoneal approach  has been the gold standard.</a:t>
            </a:r>
          </a:p>
          <a:p>
            <a:r>
              <a:rPr lang="en-US" sz="2400" b="1" dirty="0"/>
              <a:t>Endovascular repair from a femoral artery approach is now applied for most repairs, especially in older and higher risk patients.</a:t>
            </a:r>
          </a:p>
          <a:p>
            <a:r>
              <a:rPr lang="en-US" sz="2400" b="1" dirty="0"/>
              <a:t>Endovascular therapy is recommended in patients who are not candidates for open surgery.</a:t>
            </a:r>
          </a:p>
          <a:p>
            <a:r>
              <a:rPr lang="en-US" sz="2400" b="1" dirty="0"/>
              <a:t>This includes patients who have severe heart disease and other comorbidities that preclude open repair. </a:t>
            </a:r>
          </a:p>
          <a:p>
            <a:r>
              <a:rPr lang="en-US" sz="2400" b="1" dirty="0"/>
              <a:t>A ruptured AAA warrants emergency repair. Endovascular approach is used if suited.</a:t>
            </a:r>
          </a:p>
          <a:p>
            <a:r>
              <a:rPr lang="en-US" sz="2400" b="1" dirty="0"/>
              <a:t>Mortality rates remain high, but depends on patient’s age, presence of renal failure and status of Cardiopulmonary system.</a:t>
            </a:r>
          </a:p>
          <a:p>
            <a:r>
              <a:rPr lang="en-US" sz="2000" b="1" dirty="0"/>
              <a:t>( Outcome of Currently Available Endographs for the Treatment of Infrarenal AAA 2018)</a:t>
            </a:r>
          </a:p>
          <a:p>
            <a:endParaRPr lang="en-US" sz="2000" b="1" dirty="0"/>
          </a:p>
          <a:p>
            <a:endParaRPr lang="en-US" sz="2400" b="1" dirty="0"/>
          </a:p>
        </p:txBody>
      </p:sp>
    </p:spTree>
    <p:extLst>
      <p:ext uri="{BB962C8B-B14F-4D97-AF65-F5344CB8AC3E}">
        <p14:creationId xmlns:p14="http://schemas.microsoft.com/office/powerpoint/2010/main" val="2705228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365125"/>
            <a:ext cx="10515600" cy="577989"/>
          </a:xfrm>
        </p:spPr>
        <p:txBody>
          <a:bodyPr>
            <a:normAutofit/>
          </a:bodyPr>
          <a:lstStyle/>
          <a:p>
            <a:pPr algn="ctr"/>
            <a:r>
              <a:rPr lang="en-US" sz="3200" b="1" dirty="0"/>
              <a:t>Open surgical correction of AAA</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114300" y="943114"/>
            <a:ext cx="11925300" cy="6124310"/>
          </a:xfrm>
        </p:spPr>
        <p:txBody>
          <a:bodyPr>
            <a:normAutofit/>
          </a:bodyPr>
          <a:lstStyle/>
          <a:p>
            <a:r>
              <a:rPr lang="en-US" sz="2000" b="1" dirty="0"/>
              <a:t>Open surgical correction of AAA involves opening the aortic aneurysm, sewing a graft into the aneurysmal section , and then closing the aneurysm with a graft. The aneurysm is NOT removed, rather the aneurysmal segment is “grafted” replacing it with a prothesis made of synthetic material( graft) that is sutured into place. This will allow blood  to flow normally, and the artery wall is used to cover the graft.</a:t>
            </a:r>
          </a:p>
          <a:p>
            <a:r>
              <a:rPr lang="en-US" sz="2000" b="1" dirty="0"/>
              <a:t>Planned or elective surgery reduces the risk of rupture of large AAA, and graft failure in uncommon</a:t>
            </a:r>
            <a:r>
              <a:rPr lang="en-US" sz="2000" dirty="0"/>
              <a:t>.</a:t>
            </a:r>
          </a:p>
          <a:p>
            <a:r>
              <a:rPr lang="en-US" sz="2000" b="1" dirty="0"/>
              <a:t>Takes 2-4 hours for surgery</a:t>
            </a:r>
          </a:p>
          <a:p>
            <a:r>
              <a:rPr lang="en-US" sz="2000" b="1" dirty="0"/>
              <a:t>Post-op patients are taken to intensive care unit for monitoring.</a:t>
            </a:r>
          </a:p>
          <a:p>
            <a:r>
              <a:rPr lang="en-US" sz="2000" b="1" dirty="0"/>
              <a:t>Catheters in place are;</a:t>
            </a:r>
          </a:p>
          <a:p>
            <a:r>
              <a:rPr lang="en-US" sz="2000" b="1" dirty="0"/>
              <a:t>Urinary catheter to drain urine</a:t>
            </a:r>
          </a:p>
          <a:p>
            <a:r>
              <a:rPr lang="en-US" sz="2000" b="1" dirty="0"/>
              <a:t>Arterial catheter to monitor </a:t>
            </a:r>
            <a:r>
              <a:rPr lang="en-US" sz="2000" b="1" dirty="0" err="1"/>
              <a:t>b/p</a:t>
            </a:r>
            <a:endParaRPr lang="en-US" sz="2000" b="1" dirty="0"/>
          </a:p>
          <a:p>
            <a:r>
              <a:rPr lang="en-US" sz="2000" b="1" dirty="0"/>
              <a:t>Central venous catheter to monitor pressures in the heart</a:t>
            </a:r>
          </a:p>
          <a:p>
            <a:r>
              <a:rPr lang="en-US" sz="2000" b="1" dirty="0"/>
              <a:t>Epidural catheter for pain management</a:t>
            </a:r>
          </a:p>
          <a:p>
            <a:r>
              <a:rPr lang="en-US" sz="2000" b="1" dirty="0"/>
              <a:t>Nasogastric tube (NG) to keep the stomach empty</a:t>
            </a:r>
          </a:p>
          <a:p>
            <a:r>
              <a:rPr lang="en-US" sz="2000" b="1" dirty="0"/>
              <a:t>Discharged home after 4-7 days and can return to normal ADL in about 4 weeks.</a:t>
            </a:r>
          </a:p>
          <a:p>
            <a:r>
              <a:rPr lang="en-US" sz="2000" b="1" dirty="0"/>
              <a:t>(Ronald, Dalman MD, Matthew Mell MD, Patient Education: AAA Beyond the Basics, 2023)</a:t>
            </a:r>
          </a:p>
        </p:txBody>
      </p:sp>
    </p:spTree>
    <p:extLst>
      <p:ext uri="{BB962C8B-B14F-4D97-AF65-F5344CB8AC3E}">
        <p14:creationId xmlns:p14="http://schemas.microsoft.com/office/powerpoint/2010/main" val="4014346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6146" name="Picture 2">
            <a:extLst>
              <a:ext uri="{FF2B5EF4-FFF2-40B4-BE49-F238E27FC236}">
                <a16:creationId xmlns:a16="http://schemas.microsoft.com/office/drawing/2014/main" id="{1A648D9E-10F1-C32A-2305-67ABF9831C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700" y="3613666"/>
            <a:ext cx="9423400" cy="30574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18CB6C-16B1-690E-73B4-C71694457204}"/>
              </a:ext>
            </a:extLst>
          </p:cNvPr>
          <p:cNvSpPr txBox="1"/>
          <p:nvPr/>
        </p:nvSpPr>
        <p:spPr>
          <a:xfrm>
            <a:off x="169013" y="267691"/>
            <a:ext cx="11574574" cy="2010807"/>
          </a:xfrm>
          <a:prstGeom prst="rect">
            <a:avLst/>
          </a:prstGeom>
          <a:noFill/>
        </p:spPr>
        <p:txBody>
          <a:bodyPr wrap="square">
            <a:spAutoFit/>
          </a:bodyPr>
          <a:lstStyle/>
          <a:p>
            <a:pPr>
              <a:spcBef>
                <a:spcPts val="2000"/>
              </a:spcBef>
              <a:spcAft>
                <a:spcPts val="2000"/>
              </a:spcAft>
            </a:pPr>
            <a:r>
              <a:rPr lang="en-US" b="1" dirty="0">
                <a:effectLst/>
              </a:rPr>
              <a:t>Pre-operative measurements include: the diameter and length of the aneurysm, the center line of the aneurysm with respect to any curvature of the aorta, the diameter of the aneurysm neck, the neck length (distance from the lowest level of the renal arteries to the proximal segment of the aneurysm), and the diameter and length of the common iliac arteries (</a:t>
            </a:r>
            <a:r>
              <a:rPr lang="en-US" b="1" u="sng" dirty="0">
                <a:solidFill>
                  <a:srgbClr val="376FAA"/>
                </a:solidFill>
                <a:effectLst/>
                <a:hlinkClick r:id="rId4"/>
              </a:rPr>
              <a:t>Figure 3</a:t>
            </a:r>
            <a:r>
              <a:rPr lang="en-US" b="1" dirty="0">
                <a:effectLst/>
              </a:rPr>
              <a:t>).</a:t>
            </a:r>
            <a:r>
              <a:rPr lang="en-US" b="1" u="sng" baseline="30000" dirty="0">
                <a:solidFill>
                  <a:srgbClr val="376FAA"/>
                </a:solidFill>
                <a:effectLst/>
                <a:hlinkClick r:id="rId5"/>
              </a:rPr>
              <a:t>[27]</a:t>
            </a:r>
            <a:r>
              <a:rPr lang="en-US" b="1" baseline="30000" dirty="0">
                <a:effectLst/>
              </a:rPr>
              <a:t>,</a:t>
            </a:r>
            <a:r>
              <a:rPr lang="en-US" b="1" u="sng" baseline="30000" dirty="0">
                <a:solidFill>
                  <a:srgbClr val="376FAA"/>
                </a:solidFill>
                <a:effectLst/>
                <a:hlinkClick r:id="rId6"/>
              </a:rPr>
              <a:t>[28]</a:t>
            </a:r>
            <a:endParaRPr lang="en-US" b="1" dirty="0">
              <a:effectLst/>
            </a:endParaRPr>
          </a:p>
          <a:p>
            <a:br>
              <a:rPr lang="en-US" b="0" i="0" u="none" strike="noStrike" dirty="0">
                <a:solidFill>
                  <a:srgbClr val="376FAA"/>
                </a:solidFill>
                <a:effectLst/>
                <a:latin typeface="Cambria" panose="02040503050406030204" pitchFamily="18" charset="0"/>
                <a:hlinkClick r:id="rId7"/>
              </a:rPr>
            </a:br>
            <a:endParaRPr lang="en-US" dirty="0"/>
          </a:p>
        </p:txBody>
      </p:sp>
      <p:sp>
        <p:nvSpPr>
          <p:cNvPr id="8" name="TextBox 7">
            <a:extLst>
              <a:ext uri="{FF2B5EF4-FFF2-40B4-BE49-F238E27FC236}">
                <a16:creationId xmlns:a16="http://schemas.microsoft.com/office/drawing/2014/main" id="{8E20704E-BADE-6FBE-2944-901BB563D0E9}"/>
              </a:ext>
            </a:extLst>
          </p:cNvPr>
          <p:cNvSpPr txBox="1"/>
          <p:nvPr/>
        </p:nvSpPr>
        <p:spPr>
          <a:xfrm>
            <a:off x="139700" y="2136339"/>
            <a:ext cx="11849100" cy="1477328"/>
          </a:xfrm>
          <a:prstGeom prst="rect">
            <a:avLst/>
          </a:prstGeom>
          <a:noFill/>
        </p:spPr>
        <p:txBody>
          <a:bodyPr wrap="square">
            <a:spAutoFit/>
          </a:bodyPr>
          <a:lstStyle/>
          <a:p>
            <a:r>
              <a:rPr lang="en-US" b="1" i="0" dirty="0">
                <a:solidFill>
                  <a:srgbClr val="333333"/>
                </a:solidFill>
                <a:effectLst/>
                <a:latin typeface="Cambria" panose="02040503050406030204" pitchFamily="18" charset="0"/>
              </a:rPr>
              <a:t>Diagram shows preoperative planning of endovascular aneurysm repair with detailed measurements of the relevant parameters and design of the stent-graft to be implanted in a patient with an infrarenal aortic aneurysm. (A). Viewing from the top to the bottom, scallop fenestration, large fenestration and small fenestrations are recommended for the celiac axis, superior mesenteric artery and bilateral renal arteries, respectively (B).</a:t>
            </a:r>
            <a:endParaRPr lang="en-US" b="1" dirty="0"/>
          </a:p>
        </p:txBody>
      </p:sp>
    </p:spTree>
    <p:extLst>
      <p:ext uri="{BB962C8B-B14F-4D97-AF65-F5344CB8AC3E}">
        <p14:creationId xmlns:p14="http://schemas.microsoft.com/office/powerpoint/2010/main" val="308135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6146" name="Picture 2">
            <a:extLst>
              <a:ext uri="{FF2B5EF4-FFF2-40B4-BE49-F238E27FC236}">
                <a16:creationId xmlns:a16="http://schemas.microsoft.com/office/drawing/2014/main" id="{F5C86D2B-471D-4DF7-0EC0-0714814F3D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977" y="3567289"/>
            <a:ext cx="9618133" cy="31038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AD9922-FA7E-589A-F631-261039C09C63}"/>
              </a:ext>
            </a:extLst>
          </p:cNvPr>
          <p:cNvSpPr txBox="1"/>
          <p:nvPr/>
        </p:nvSpPr>
        <p:spPr>
          <a:xfrm>
            <a:off x="101601" y="1329165"/>
            <a:ext cx="11909778" cy="1477328"/>
          </a:xfrm>
          <a:prstGeom prst="rect">
            <a:avLst/>
          </a:prstGeom>
          <a:noFill/>
        </p:spPr>
        <p:txBody>
          <a:bodyPr wrap="square">
            <a:spAutoFit/>
          </a:bodyPr>
          <a:lstStyle/>
          <a:p>
            <a:r>
              <a:rPr lang="en-US" b="1" i="0" dirty="0">
                <a:solidFill>
                  <a:srgbClr val="333333"/>
                </a:solidFill>
                <a:effectLst/>
                <a:latin typeface="Cambria" panose="02040503050406030204" pitchFamily="18" charset="0"/>
              </a:rPr>
              <a:t>3D volume rendering (A) in a patient treated with fenestrated stent-graft shows different colors, such as red and white, are coded to blood vessels and bones and stent wires, respectively. Coronal maximum-intensity projection (MIP) (B) shows that fenestrated renal stents are placed inside the renal arteries with successful exclusion of the aneurysm, while thin-slab MIP image (C) clearly demonstrates the intra-aortic fenestrated stents.</a:t>
            </a:r>
            <a:endParaRPr lang="en-US" dirty="0"/>
          </a:p>
        </p:txBody>
      </p:sp>
    </p:spTree>
    <p:extLst>
      <p:ext uri="{BB962C8B-B14F-4D97-AF65-F5344CB8AC3E}">
        <p14:creationId xmlns:p14="http://schemas.microsoft.com/office/powerpoint/2010/main" val="287432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2743200" y="365125"/>
            <a:ext cx="8610600" cy="1028247"/>
          </a:xfrm>
        </p:spPr>
        <p:txBody>
          <a:bodyPr>
            <a:normAutofit/>
          </a:bodyPr>
          <a:lstStyle/>
          <a:p>
            <a:r>
              <a:rPr lang="en-US" sz="3200" b="1" dirty="0"/>
              <a:t>Mayo Clinic Complicated AAA repair</a:t>
            </a:r>
          </a:p>
        </p:txBody>
      </p:sp>
      <p:pic>
        <p:nvPicPr>
          <p:cNvPr id="5122" name="Picture 2" descr="Endovascular repair of complex aortic aneurysms - Mayo Clinic">
            <a:extLst>
              <a:ext uri="{FF2B5EF4-FFF2-40B4-BE49-F238E27FC236}">
                <a16:creationId xmlns:a16="http://schemas.microsoft.com/office/drawing/2014/main" id="{5FD2EC3D-F7A1-4106-B876-439E037FCD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0400" y="1825625"/>
            <a:ext cx="90043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18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234513"/>
            <a:ext cx="10515600" cy="851665"/>
          </a:xfrm>
        </p:spPr>
        <p:txBody>
          <a:bodyPr>
            <a:normAutofit/>
          </a:bodyPr>
          <a:lstStyle/>
          <a:p>
            <a:pPr algn="ctr"/>
            <a:r>
              <a:rPr lang="en-US" sz="3200" b="1" dirty="0"/>
              <a:t>Endovascular Stent Graft  (EVAR) for AAA</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0" y="1086178"/>
            <a:ext cx="12052300" cy="5825733"/>
          </a:xfrm>
        </p:spPr>
        <p:txBody>
          <a:bodyPr>
            <a:normAutofit/>
          </a:bodyPr>
          <a:lstStyle/>
          <a:p>
            <a:r>
              <a:rPr lang="en-US" sz="2000" b="1" dirty="0"/>
              <a:t>A less invasive surgical procedure called Endovascular Aneurysm Repair (EVAR) has shown success in repairing AAA.</a:t>
            </a:r>
          </a:p>
          <a:p>
            <a:r>
              <a:rPr lang="en-US" sz="2000" b="1" dirty="0"/>
              <a:t> Usually, an incision is made in the groin to expose the femoral artery, placing a wire in the vessel over which a variety of specialized catheters are used to pass a folded stent-graft to the area of the AAA.</a:t>
            </a:r>
          </a:p>
          <a:p>
            <a:r>
              <a:rPr lang="en-US" sz="2000" b="1" dirty="0"/>
              <a:t>Under selected circumstances, the surgeon may instead be able to access the common femoral artery without making an incision (percutaneously).</a:t>
            </a:r>
          </a:p>
          <a:p>
            <a:r>
              <a:rPr lang="en-US" sz="2000" b="1" dirty="0"/>
              <a:t>Either way, once the femoral artery is accessed, dye is injected to guide the placement of a stent-graft device into the area of the aneurysm.  Once the device is correctly positioned, the stent-graft is unfolded and expanded with a balloon that pushes it up against the normal aortic wall.  This type of graft is sewn into place. Blood flows through the graft instead of the abnormally dilated aorta, which decreases the pulsations on the aortic wall.</a:t>
            </a:r>
          </a:p>
          <a:p>
            <a:r>
              <a:rPr lang="en-US" sz="2000" b="1" dirty="0"/>
              <a:t>80% of AAA can be repaired with an EVAR approach.</a:t>
            </a:r>
          </a:p>
          <a:p>
            <a:r>
              <a:rPr lang="en-US" sz="2000" b="1" dirty="0"/>
              <a:t>EVAR patients must be followed carefully because the Stent-grafts can slip out of place</a:t>
            </a:r>
          </a:p>
          <a:p>
            <a:r>
              <a:rPr lang="en-US" sz="2000" b="1" dirty="0"/>
              <a:t>Causing an endo-leak or kinking of the graft. Surgeon can correct this with another EVAR.</a:t>
            </a:r>
          </a:p>
          <a:p>
            <a:endParaRPr lang="en-US" sz="2000" b="1" dirty="0"/>
          </a:p>
          <a:p>
            <a:r>
              <a:rPr lang="en-US" sz="2000" b="1" dirty="0"/>
              <a:t>(Ronald Dalman MD, Matthew Mell MD, Patient education: AAA Beyond the Basics, 2023)</a:t>
            </a:r>
          </a:p>
          <a:p>
            <a:endParaRPr lang="en-US" sz="2400" b="1" dirty="0"/>
          </a:p>
        </p:txBody>
      </p:sp>
    </p:spTree>
    <p:extLst>
      <p:ext uri="{BB962C8B-B14F-4D97-AF65-F5344CB8AC3E}">
        <p14:creationId xmlns:p14="http://schemas.microsoft.com/office/powerpoint/2010/main" val="1554893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0242" name="Picture 2" descr="Endovascular stent graft royalty free stock photo">
            <a:extLst>
              <a:ext uri="{FF2B5EF4-FFF2-40B4-BE49-F238E27FC236}">
                <a16:creationId xmlns:a16="http://schemas.microsoft.com/office/drawing/2014/main" id="{DAA44888-DB24-1FBA-2148-1EE6491B92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6571" y="1825625"/>
            <a:ext cx="65188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47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365125"/>
            <a:ext cx="10515600" cy="768741"/>
          </a:xfrm>
        </p:spPr>
        <p:txBody>
          <a:bodyPr>
            <a:normAutofit/>
          </a:bodyPr>
          <a:lstStyle/>
          <a:p>
            <a:pPr algn="ctr"/>
            <a:r>
              <a:rPr lang="en-US" sz="2800" b="1" dirty="0"/>
              <a:t>EVAR Stent-Graft Devices</a:t>
            </a:r>
          </a:p>
        </p:txBody>
      </p:sp>
      <p:pic>
        <p:nvPicPr>
          <p:cNvPr id="7170" name="Picture 2" descr="Stents for endovascular surgery royalty free stock photography">
            <a:extLst>
              <a:ext uri="{FF2B5EF4-FFF2-40B4-BE49-F238E27FC236}">
                <a16:creationId xmlns:a16="http://schemas.microsoft.com/office/drawing/2014/main" id="{0C546595-7C40-4C94-0812-D8FC1BD80E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4693" y="1825625"/>
            <a:ext cx="60226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40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2781300" y="186825"/>
            <a:ext cx="10515600" cy="1325563"/>
          </a:xfrm>
        </p:spPr>
        <p:txBody>
          <a:bodyPr>
            <a:normAutofit/>
          </a:bodyPr>
          <a:lstStyle/>
          <a:p>
            <a:r>
              <a:rPr lang="en-US" sz="3200" b="1" dirty="0"/>
              <a:t>Cardiovascular Review</a:t>
            </a:r>
          </a:p>
        </p:txBody>
      </p:sp>
      <p:pic>
        <p:nvPicPr>
          <p:cNvPr id="1026" name="Picture 2" descr="Cardiovascular System Anatomy and Physiology: Study Guide ...">
            <a:extLst>
              <a:ext uri="{FF2B5EF4-FFF2-40B4-BE49-F238E27FC236}">
                <a16:creationId xmlns:a16="http://schemas.microsoft.com/office/drawing/2014/main" id="{2FF03B10-B4D2-45E2-A8D7-D88901A162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7700" y="1138687"/>
            <a:ext cx="9220200" cy="562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98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8194" name="Picture 2">
            <a:extLst>
              <a:ext uri="{FF2B5EF4-FFF2-40B4-BE49-F238E27FC236}">
                <a16:creationId xmlns:a16="http://schemas.microsoft.com/office/drawing/2014/main" id="{F166C2A8-EAEC-E922-3D3F-1C72B205BF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5300" y="647700"/>
            <a:ext cx="7645400" cy="602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145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23" y="234513"/>
            <a:ext cx="12192003" cy="955419"/>
          </a:xfrm>
        </p:spPr>
        <p:txBody>
          <a:bodyPr>
            <a:normAutofit/>
          </a:bodyPr>
          <a:lstStyle/>
          <a:p>
            <a:r>
              <a:rPr lang="en-US" sz="2400" b="1" dirty="0"/>
              <a:t>Management Options for Patients with an asymptomatic AAA include observation with follow-up, medical therapy, surgery and endovascular stenting.  Interdisciplinary Interventions:</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114300" y="1079500"/>
            <a:ext cx="11938000" cy="5684609"/>
          </a:xfrm>
        </p:spPr>
        <p:txBody>
          <a:bodyPr>
            <a:normAutofit/>
          </a:bodyPr>
          <a:lstStyle/>
          <a:p>
            <a:r>
              <a:rPr lang="en-US" sz="2000" b="1" dirty="0"/>
              <a:t>Medical therapy may be helpful in patients with small to medium sized aneurysms that are not surgically treated.</a:t>
            </a:r>
          </a:p>
          <a:p>
            <a:r>
              <a:rPr lang="en-US" sz="2000" b="1" dirty="0"/>
              <a:t>Cessation of smoking: Major risk factor for Aneurysms formation, growth, and rupture. Continued smoking increases the risk by 20-25%.  Offer Cessation interventions to all patients with a AAA.</a:t>
            </a:r>
          </a:p>
          <a:p>
            <a:r>
              <a:rPr lang="en-US" sz="2000" b="1" dirty="0"/>
              <a:t>Beta-blockers: Thes medications have significantly reduced the expansion rate of AAA with care taken  when monitored by serial USG examination. Preferred drug for patient with hypertension or angina with care taken in patients with atrioventricular blocks, bradycardia, COPD and PVD.</a:t>
            </a:r>
          </a:p>
          <a:p>
            <a:r>
              <a:rPr lang="en-US" sz="2000" b="1" dirty="0"/>
              <a:t>Antibiotic therapy: Based on evidence of chronic inflammation in AAA, inhibition of proteases and inflammation when using  antibiotics, and possible involvement of chlamydia pneumoniae in the pathogenesis of AAA. (inflammatory aneurysm 5%)</a:t>
            </a:r>
          </a:p>
          <a:p>
            <a:r>
              <a:rPr lang="en-US" sz="2000" b="1" dirty="0"/>
              <a:t>Research found a reduction in expansion rate of the aneurysms using antibiotic therapy. Still under research.</a:t>
            </a:r>
          </a:p>
          <a:p>
            <a:r>
              <a:rPr lang="en-US" sz="2000" b="1" dirty="0"/>
              <a:t>Risk factor reduction: Treat cardiovascular risk factors. Control b/p, dyslipidemia.  Use of long-term statins,</a:t>
            </a:r>
          </a:p>
          <a:p>
            <a:r>
              <a:rPr lang="en-US" sz="2000" b="1" dirty="0"/>
              <a:t>Beneficial in reducing mortality.</a:t>
            </a:r>
          </a:p>
          <a:p>
            <a:r>
              <a:rPr lang="en-US" sz="2000" b="1" dirty="0"/>
              <a:t>Surgery or waiting: the decision to perform elective surgery to prevent aneurysm rupture is tricky.</a:t>
            </a:r>
          </a:p>
          <a:p>
            <a:r>
              <a:rPr lang="en-US" sz="2000" b="1" dirty="0"/>
              <a:t>Doctors must identify appropriate patients who are at risk for rupture.</a:t>
            </a:r>
          </a:p>
          <a:p>
            <a:endParaRPr lang="en-US" sz="2000" b="1" dirty="0"/>
          </a:p>
          <a:p>
            <a:endParaRPr lang="en-US" sz="2000" b="1" dirty="0"/>
          </a:p>
        </p:txBody>
      </p:sp>
    </p:spTree>
    <p:extLst>
      <p:ext uri="{BB962C8B-B14F-4D97-AF65-F5344CB8AC3E}">
        <p14:creationId xmlns:p14="http://schemas.microsoft.com/office/powerpoint/2010/main" val="3334782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1536700" y="186825"/>
            <a:ext cx="9817100" cy="870385"/>
          </a:xfrm>
        </p:spPr>
        <p:txBody>
          <a:bodyPr>
            <a:normAutofit/>
          </a:bodyPr>
          <a:lstStyle/>
          <a:p>
            <a:r>
              <a:rPr lang="en-US" sz="2800" b="1" dirty="0"/>
              <a:t>Summary of todays talk on AAA</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101600" y="1057210"/>
            <a:ext cx="12090380" cy="5119753"/>
          </a:xfrm>
        </p:spPr>
        <p:txBody>
          <a:bodyPr>
            <a:normAutofit/>
          </a:bodyPr>
          <a:lstStyle/>
          <a:p>
            <a:r>
              <a:rPr lang="en-US" sz="2400" b="1" dirty="0"/>
              <a:t>Today we discussed the histopathology of AAA</a:t>
            </a:r>
          </a:p>
          <a:p>
            <a:r>
              <a:rPr lang="en-US" sz="2400" b="1" dirty="0"/>
              <a:t>We talked about the location of most AAA relative to the origin of the renal arteries and why they occur there.</a:t>
            </a:r>
          </a:p>
          <a:p>
            <a:r>
              <a:rPr lang="en-US" sz="2400" b="1" dirty="0"/>
              <a:t>Discussed actions patients can take to lower their risk of rupture of their AAA.</a:t>
            </a:r>
          </a:p>
          <a:p>
            <a:r>
              <a:rPr lang="en-US" sz="2400" b="1" dirty="0"/>
              <a:t>Discussed the Open Surgical Repair of the AAA,  and how it differs from the EVAR procedure.</a:t>
            </a:r>
          </a:p>
          <a:p>
            <a:r>
              <a:rPr lang="en-US" sz="2400" b="1" dirty="0"/>
              <a:t>Listed the Management focuses of the Interdisciplinary Team in educating patients about their management of their AAA.</a:t>
            </a:r>
          </a:p>
          <a:p>
            <a:endParaRPr lang="en-US" sz="2400" b="1" dirty="0"/>
          </a:p>
          <a:p>
            <a:r>
              <a:rPr lang="en-US" sz="2400" b="1" dirty="0"/>
              <a:t>Thank you for attending today!</a:t>
            </a:r>
          </a:p>
          <a:p>
            <a:r>
              <a:rPr lang="en-US" sz="2400" b="1" dirty="0">
                <a:hlinkClick r:id="rId3"/>
              </a:rPr>
              <a:t>Dana.Rizzo@singhmail.com</a:t>
            </a:r>
            <a:endParaRPr lang="en-US" sz="2400" b="1" dirty="0"/>
          </a:p>
          <a:p>
            <a:endParaRPr lang="en-US" sz="2400" b="1" dirty="0"/>
          </a:p>
        </p:txBody>
      </p:sp>
    </p:spTree>
    <p:extLst>
      <p:ext uri="{BB962C8B-B14F-4D97-AF65-F5344CB8AC3E}">
        <p14:creationId xmlns:p14="http://schemas.microsoft.com/office/powerpoint/2010/main" val="1497920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23" y="234513"/>
            <a:ext cx="12192023" cy="676517"/>
          </a:xfrm>
        </p:spPr>
        <p:txBody>
          <a:bodyPr>
            <a:normAutofit/>
          </a:bodyPr>
          <a:lstStyle/>
          <a:p>
            <a:pPr algn="ctr"/>
            <a:r>
              <a:rPr lang="en-US" sz="2800" b="1" dirty="0"/>
              <a:t>Resources for Patients and Healthcare Professionals</a:t>
            </a:r>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a:xfrm>
            <a:off x="-23" y="1045148"/>
            <a:ext cx="12192023" cy="5812851"/>
          </a:xfrm>
        </p:spPr>
        <p:txBody>
          <a:bodyPr/>
          <a:lstStyle/>
          <a:p>
            <a:r>
              <a:rPr lang="en-US" b="1" dirty="0"/>
              <a:t>Society for Vascular Surgery   </a:t>
            </a:r>
            <a:r>
              <a:rPr lang="en-US" b="1" dirty="0">
                <a:hlinkClick r:id="rId3"/>
              </a:rPr>
              <a:t>www.vascualarweb.org/vascularhealth/Pages/abdominal-aortic-aneurysm.aspx</a:t>
            </a:r>
            <a:r>
              <a:rPr lang="en-US" b="1" dirty="0"/>
              <a:t>)</a:t>
            </a:r>
          </a:p>
          <a:p>
            <a:r>
              <a:rPr lang="en-US" b="1" dirty="0"/>
              <a:t>Vascular Disease Foundation   (vasculardisease.org)</a:t>
            </a:r>
          </a:p>
          <a:p>
            <a:r>
              <a:rPr lang="en-US" b="1" dirty="0"/>
              <a:t>National Library of Medicine</a:t>
            </a:r>
          </a:p>
          <a:p>
            <a:r>
              <a:rPr lang="en-US" b="1" dirty="0"/>
              <a:t>(</a:t>
            </a:r>
            <a:r>
              <a:rPr lang="en-US" b="1" dirty="0">
                <a:hlinkClick r:id="rId4"/>
              </a:rPr>
              <a:t>www.nim.nih.gov/medicineplus/healthtopics.html</a:t>
            </a:r>
            <a:r>
              <a:rPr lang="en-US" b="1" dirty="0"/>
              <a:t>)</a:t>
            </a:r>
          </a:p>
          <a:p>
            <a:r>
              <a:rPr lang="en-US" b="1" dirty="0"/>
              <a:t>National Heart, Lung, and Blood Institute  (</a:t>
            </a:r>
            <a:r>
              <a:rPr lang="en-US" b="1" dirty="0">
                <a:hlinkClick r:id="rId5"/>
              </a:rPr>
              <a:t>www.nhlbi.nih.gov</a:t>
            </a:r>
            <a:r>
              <a:rPr lang="en-US" b="1" dirty="0"/>
              <a:t>)</a:t>
            </a:r>
          </a:p>
          <a:p>
            <a:r>
              <a:rPr lang="en-US" b="1" dirty="0"/>
              <a:t>American Heart Association (www.americanheart.org)</a:t>
            </a:r>
          </a:p>
          <a:p>
            <a:endParaRPr lang="en-US" dirty="0"/>
          </a:p>
        </p:txBody>
      </p:sp>
    </p:spTree>
    <p:extLst>
      <p:ext uri="{BB962C8B-B14F-4D97-AF65-F5344CB8AC3E}">
        <p14:creationId xmlns:p14="http://schemas.microsoft.com/office/powerpoint/2010/main" val="772028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21687F5-935D-FF99-27B5-44AB5EF9ACCB}"/>
              </a:ext>
            </a:extLst>
          </p:cNvPr>
          <p:cNvSpPr>
            <a:spLocks noGrp="1"/>
          </p:cNvSpPr>
          <p:nvPr>
            <p:ph type="title"/>
          </p:nvPr>
        </p:nvSpPr>
        <p:spPr>
          <a:xfrm>
            <a:off x="88900" y="234513"/>
            <a:ext cx="11264900" cy="503451"/>
          </a:xfrm>
        </p:spPr>
        <p:txBody>
          <a:bodyPr>
            <a:noAutofit/>
          </a:bodyPr>
          <a:lstStyle/>
          <a:p>
            <a:pPr algn="ctr"/>
            <a:r>
              <a:rPr lang="en-US" sz="2400" b="1" dirty="0"/>
              <a:t>Resources</a:t>
            </a:r>
          </a:p>
        </p:txBody>
      </p:sp>
      <p:sp>
        <p:nvSpPr>
          <p:cNvPr id="4" name="Content Placeholder 3">
            <a:extLst>
              <a:ext uri="{FF2B5EF4-FFF2-40B4-BE49-F238E27FC236}">
                <a16:creationId xmlns:a16="http://schemas.microsoft.com/office/drawing/2014/main" id="{9950BCBB-2EBF-C2B1-F371-E4568B69F113}"/>
              </a:ext>
            </a:extLst>
          </p:cNvPr>
          <p:cNvSpPr>
            <a:spLocks noGrp="1"/>
          </p:cNvSpPr>
          <p:nvPr>
            <p:ph idx="1"/>
          </p:nvPr>
        </p:nvSpPr>
        <p:spPr>
          <a:xfrm>
            <a:off x="0" y="737964"/>
            <a:ext cx="12191980" cy="6234336"/>
          </a:xfrm>
        </p:spPr>
        <p:txBody>
          <a:bodyPr>
            <a:normAutofit/>
          </a:bodyPr>
          <a:lstStyle/>
          <a:p>
            <a:endParaRPr lang="en-US" sz="2000" b="1" dirty="0"/>
          </a:p>
          <a:p>
            <a:r>
              <a:rPr lang="en-US" sz="1800" b="1" dirty="0"/>
              <a:t>1.  Schermerhorn, ML, </a:t>
            </a:r>
            <a:r>
              <a:rPr lang="en-US" sz="1800" b="1" dirty="0" err="1"/>
              <a:t>Bensley</a:t>
            </a:r>
            <a:r>
              <a:rPr lang="en-US" sz="1800" b="1" dirty="0"/>
              <a:t> RP, Giles, KA, et al.  Changes in abdominal aortic aneurysms rupture and short term mortality, 1995-2008: a retrospective observational study. Ann surg 2012; 256-651.</a:t>
            </a:r>
          </a:p>
          <a:p>
            <a:r>
              <a:rPr lang="en-US" sz="1800" b="1" dirty="0"/>
              <a:t>2.  </a:t>
            </a:r>
            <a:r>
              <a:rPr lang="en-US" sz="1800" b="1" dirty="0" err="1"/>
              <a:t>Lederle</a:t>
            </a:r>
            <a:r>
              <a:rPr lang="en-US" sz="1800" b="1" dirty="0"/>
              <a:t>, FA. The Rise and Fall of Abdominal aortic aneurysm.  Circulation 2011; 124: 1097.</a:t>
            </a:r>
          </a:p>
          <a:p>
            <a:r>
              <a:rPr lang="en-US" sz="1800" b="1" dirty="0"/>
              <a:t>3.  Baxter, BT, Matsumura J, </a:t>
            </a:r>
            <a:r>
              <a:rPr lang="en-US" sz="1800" b="1" dirty="0" err="1"/>
              <a:t>Curci</a:t>
            </a:r>
            <a:r>
              <a:rPr lang="en-US" sz="1800" b="1" dirty="0"/>
              <a:t> JA, et al.  Effect of Doxycycline on Aneurysm Growth among patients with small Infrarenal AAA:  A Randomized Clinical Trial.  JAMA 2020;  323-: 2029.</a:t>
            </a:r>
          </a:p>
          <a:p>
            <a:r>
              <a:rPr lang="en-US" sz="1800" b="1" dirty="0"/>
              <a:t>4.  Palma M. Shaw; John Loree; Ryan Gibbons, National Library of Medicine, NIH, Jan. 2023.</a:t>
            </a:r>
          </a:p>
          <a:p>
            <a:r>
              <a:rPr lang="en-US" sz="1800" b="1" dirty="0"/>
              <a:t>5.  David Levy, Amandeep Goyal, Yulia Grigorova, Fabiola Farci, Jacqueline Le,  Aortic Dissection, National Library of Medicine, NIH April 23, 2023.</a:t>
            </a:r>
          </a:p>
          <a:p>
            <a:r>
              <a:rPr lang="en-US" sz="1800" b="1" dirty="0"/>
              <a:t>6.  Ronald Dalman, MD, Matthew Mell MD, Patient Education: AAA Beyond the Basics. Up To Date, October 26, 2023.</a:t>
            </a:r>
          </a:p>
          <a:p>
            <a:r>
              <a:rPr lang="en-US" sz="1800" b="1" dirty="0"/>
              <a:t>7.  J. College, Pathogenesis and Management of Abdominal Aortic Aneurysms, NIH 2023.</a:t>
            </a:r>
          </a:p>
          <a:p>
            <a:r>
              <a:rPr lang="en-US" sz="1800" b="1" dirty="0"/>
              <a:t>8.  Understand your Abdominal Aortic Aneurysm Treatment Options. Cleveland Clinic 2024.</a:t>
            </a:r>
          </a:p>
          <a:p>
            <a:r>
              <a:rPr lang="en-US" sz="1800" b="1" dirty="0"/>
              <a:t>9.  PJ Bruhn, “Hypoxia Inducible Factor 1-Alpha in Pathogenesis of Abdominal aortic Aneurysm”, Science direct 2024.</a:t>
            </a:r>
          </a:p>
          <a:p>
            <a:r>
              <a:rPr lang="en-US" sz="1800" b="1" dirty="0"/>
              <a:t>10.  LM Weaver, “A Highly Selective mPGES-1 inhibitor to block Aortic Abdominal Aneurysm.  2024 WWWNature.com.</a:t>
            </a:r>
          </a:p>
          <a:p>
            <a:endParaRPr lang="en-US" sz="1800" b="1" dirty="0"/>
          </a:p>
          <a:p>
            <a:endParaRPr lang="en-US" sz="1800" b="1" dirty="0"/>
          </a:p>
          <a:p>
            <a:endParaRPr lang="en-US" sz="2000" b="1" dirty="0"/>
          </a:p>
        </p:txBody>
      </p:sp>
    </p:spTree>
    <p:extLst>
      <p:ext uri="{BB962C8B-B14F-4D97-AF65-F5344CB8AC3E}">
        <p14:creationId xmlns:p14="http://schemas.microsoft.com/office/powerpoint/2010/main" val="2815940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4512-53F3-4708-8A63-198560042B8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C9266C0-F43D-4C84-B4CB-54ECF8F47075}"/>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pic>
        <p:nvPicPr>
          <p:cNvPr id="1026" name="Picture 2" descr="Senior living in Ashburn, VA">
            <a:extLst>
              <a:ext uri="{FF2B5EF4-FFF2-40B4-BE49-F238E27FC236}">
                <a16:creationId xmlns:a16="http://schemas.microsoft.com/office/drawing/2014/main" id="{B5761632-468B-4238-A737-0DC4996D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41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spTree>
    <p:extLst>
      <p:ext uri="{BB962C8B-B14F-4D97-AF65-F5344CB8AC3E}">
        <p14:creationId xmlns:p14="http://schemas.microsoft.com/office/powerpoint/2010/main" val="3275255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spTree>
    <p:extLst>
      <p:ext uri="{BB962C8B-B14F-4D97-AF65-F5344CB8AC3E}">
        <p14:creationId xmlns:p14="http://schemas.microsoft.com/office/powerpoint/2010/main" val="208818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3149600" y="365125"/>
            <a:ext cx="8204200" cy="789807"/>
          </a:xfrm>
        </p:spPr>
        <p:txBody>
          <a:bodyPr>
            <a:normAutofit/>
          </a:bodyPr>
          <a:lstStyle/>
          <a:p>
            <a:r>
              <a:rPr lang="en-US" sz="3600" b="1" dirty="0"/>
              <a:t>Anatomy of the Aorta</a:t>
            </a:r>
          </a:p>
        </p:txBody>
      </p:sp>
      <p:pic>
        <p:nvPicPr>
          <p:cNvPr id="2050" name="Picture 2" descr="Circulatory Pathways | Anatomy and Physiology II">
            <a:extLst>
              <a:ext uri="{FF2B5EF4-FFF2-40B4-BE49-F238E27FC236}">
                <a16:creationId xmlns:a16="http://schemas.microsoft.com/office/drawing/2014/main" id="{3814A7F1-C624-1308-612A-3E4845382D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6000" y="1447800"/>
            <a:ext cx="8724900" cy="531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4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0006310-C11D-8ED9-B7B0-4066CB06493E}"/>
              </a:ext>
            </a:extLst>
          </p:cNvPr>
          <p:cNvSpPr>
            <a:spLocks noGrp="1"/>
          </p:cNvSpPr>
          <p:nvPr>
            <p:ph type="title"/>
          </p:nvPr>
        </p:nvSpPr>
        <p:spPr>
          <a:xfrm>
            <a:off x="838200" y="365125"/>
            <a:ext cx="10515600" cy="768741"/>
          </a:xfrm>
        </p:spPr>
        <p:txBody>
          <a:bodyPr>
            <a:normAutofit/>
          </a:bodyPr>
          <a:lstStyle/>
          <a:p>
            <a:pPr algn="ctr"/>
            <a:r>
              <a:rPr lang="en-US" sz="2800" b="1" dirty="0"/>
              <a:t>Aortic Anatomy Review</a:t>
            </a:r>
          </a:p>
        </p:txBody>
      </p:sp>
      <p:pic>
        <p:nvPicPr>
          <p:cNvPr id="2050" name="Picture 2" descr="Layers of the aortic wall | Download Scientific Diagram">
            <a:extLst>
              <a:ext uri="{FF2B5EF4-FFF2-40B4-BE49-F238E27FC236}">
                <a16:creationId xmlns:a16="http://schemas.microsoft.com/office/drawing/2014/main" id="{9C685B9F-92F0-2A1C-859E-EB91734C54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98725" y="1825625"/>
            <a:ext cx="599454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34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Content Placeholder 3">
            <a:extLst>
              <a:ext uri="{FF2B5EF4-FFF2-40B4-BE49-F238E27FC236}">
                <a16:creationId xmlns:a16="http://schemas.microsoft.com/office/drawing/2014/main" id="{10D84E37-19FD-C27D-824E-9B8402B2AB9D}"/>
              </a:ext>
            </a:extLst>
          </p:cNvPr>
          <p:cNvSpPr>
            <a:spLocks noGrp="1"/>
          </p:cNvSpPr>
          <p:nvPr>
            <p:ph idx="1"/>
          </p:nvPr>
        </p:nvSpPr>
        <p:spPr/>
        <p:txBody>
          <a:bodyPr/>
          <a:lstStyle/>
          <a:p>
            <a:endParaRPr lang="en-US" dirty="0"/>
          </a:p>
        </p:txBody>
      </p:sp>
      <p:pic>
        <p:nvPicPr>
          <p:cNvPr id="3074" name="Picture 2" descr="Human Heart Anatomy human body with heart and cardiovascular circulatory heart aorta stock pictures, royalty-free photos &amp; images">
            <a:extLst>
              <a:ext uri="{FF2B5EF4-FFF2-40B4-BE49-F238E27FC236}">
                <a16:creationId xmlns:a16="http://schemas.microsoft.com/office/drawing/2014/main" id="{19CDAA3D-815C-EB5D-892C-7909F1637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6322"/>
            <a:ext cx="10668000" cy="522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2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4100" name="Picture 4" descr="The Cardiovascular System">
            <a:extLst>
              <a:ext uri="{FF2B5EF4-FFF2-40B4-BE49-F238E27FC236}">
                <a16:creationId xmlns:a16="http://schemas.microsoft.com/office/drawing/2014/main" id="{8D1500D3-5AEA-B3D1-9BA0-FEFA863442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0900" y="275701"/>
            <a:ext cx="10706100" cy="536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6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7542</TotalTime>
  <Words>3701</Words>
  <Application>Microsoft Office PowerPoint</Application>
  <PresentationFormat>Widescreen</PresentationFormat>
  <Paragraphs>219</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Cambria</vt:lpstr>
      <vt:lpstr>Roboto Condensed</vt:lpstr>
      <vt:lpstr>Office Theme</vt:lpstr>
      <vt:lpstr>Abdominal Aortic Aneurysm(AAA) 2025</vt:lpstr>
      <vt:lpstr>Objectives:  Upon completion of this presentation the learner will be able to:</vt:lpstr>
      <vt:lpstr>Abdominal Aortic Aneurysm (AAA) Defined</vt:lpstr>
      <vt:lpstr>The US Preventive Services Task Force  (USPSTF) Study</vt:lpstr>
      <vt:lpstr>Cardiovascular Review</vt:lpstr>
      <vt:lpstr>Anatomy of the Aorta</vt:lpstr>
      <vt:lpstr>Aortic Anatomy Review</vt:lpstr>
      <vt:lpstr>PowerPoint Presentation</vt:lpstr>
      <vt:lpstr>PowerPoint Presentation</vt:lpstr>
      <vt:lpstr>PowerPoint Presentation</vt:lpstr>
      <vt:lpstr>PowerPoint Presentation</vt:lpstr>
      <vt:lpstr>PowerPoint Presentation</vt:lpstr>
      <vt:lpstr>Abdominal Aortic Aneurysm</vt:lpstr>
      <vt:lpstr>Etiology for AAA</vt:lpstr>
      <vt:lpstr>Other Etiologies/Causes of Aortic Abdominal Aneurysm</vt:lpstr>
      <vt:lpstr>Classification of Aortic Aneurysm: Based on location </vt:lpstr>
      <vt:lpstr>Types of Aneurysm</vt:lpstr>
      <vt:lpstr>Types of Aneurysm</vt:lpstr>
      <vt:lpstr>Abdominal Aortic Aneurysms may be detected incidentally or at time of rupture.  An arterial aneurysm is defined as a permanent localized dilatation of the artery (vessel) by at least 150% compared to a relatively normal adjacent diameter of that artery.</vt:lpstr>
      <vt:lpstr>Infrarenal Aneurysm</vt:lpstr>
      <vt:lpstr>What is Acute Aortic Dissection (AAD)?</vt:lpstr>
      <vt:lpstr>Aortic Anatomy Review</vt:lpstr>
      <vt:lpstr>Aortic Anatomy Review</vt:lpstr>
      <vt:lpstr>History and Physical continued</vt:lpstr>
      <vt:lpstr>Abdominal aortic infrarenal iliac artery aneurysm (Infrarenal-below the kidneys)  </vt:lpstr>
      <vt:lpstr>Acute Aortic Dissection  (AAD) Aneurysms</vt:lpstr>
      <vt:lpstr>Acute Aortic Dissection (AAD)</vt:lpstr>
      <vt:lpstr>Aneurysm enlargement</vt:lpstr>
      <vt:lpstr>Aneurysm enlargement:  Law of Laplace</vt:lpstr>
      <vt:lpstr>Aneurysm Size, strongest predictor of the risk for rupture</vt:lpstr>
      <vt:lpstr>PowerPoint Presentation</vt:lpstr>
      <vt:lpstr>Pathophysiology of AAA</vt:lpstr>
      <vt:lpstr>Histopathology of AAA</vt:lpstr>
      <vt:lpstr>Aortic Anatomy Review</vt:lpstr>
      <vt:lpstr>Collagen and Elastin Lamellar Units</vt:lpstr>
      <vt:lpstr>Evaluation of AAA</vt:lpstr>
      <vt:lpstr>Evaluation of AAA continued:</vt:lpstr>
      <vt:lpstr>History and Physical</vt:lpstr>
      <vt:lpstr>PowerPoint Presentation</vt:lpstr>
      <vt:lpstr>PowerPoint Presentation</vt:lpstr>
      <vt:lpstr>PowerPoint Presentation</vt:lpstr>
      <vt:lpstr>Treatment and Management</vt:lpstr>
      <vt:lpstr>Open surgical correction of AAA</vt:lpstr>
      <vt:lpstr>PowerPoint Presentation</vt:lpstr>
      <vt:lpstr>PowerPoint Presentation</vt:lpstr>
      <vt:lpstr>Mayo Clinic Complicated AAA repair</vt:lpstr>
      <vt:lpstr>Endovascular Stent Graft  (EVAR) for AAA</vt:lpstr>
      <vt:lpstr>PowerPoint Presentation</vt:lpstr>
      <vt:lpstr>EVAR Stent-Graft Devices</vt:lpstr>
      <vt:lpstr>PowerPoint Presentation</vt:lpstr>
      <vt:lpstr>Management Options for Patients with an asymptomatic AAA include observation with follow-up, medical therapy, surgery and endovascular stenting.  Interdisciplinary Interventions:</vt:lpstr>
      <vt:lpstr>Summary of todays talk on AAA</vt:lpstr>
      <vt:lpstr>Resources for Patients and Healthcare Professionals</vt:lpstr>
      <vt:lpstr>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Dana.Rizzo@singhmail.com</dc:creator>
  <cp:lastModifiedBy>Dana Rizzo</cp:lastModifiedBy>
  <cp:revision>83</cp:revision>
  <dcterms:created xsi:type="dcterms:W3CDTF">2020-08-24T19:52:36Z</dcterms:created>
  <dcterms:modified xsi:type="dcterms:W3CDTF">2025-02-24T21:00:53Z</dcterms:modified>
</cp:coreProperties>
</file>