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sldIdLst>
    <p:sldId id="662" r:id="rId2"/>
    <p:sldId id="306" r:id="rId3"/>
    <p:sldId id="744" r:id="rId4"/>
    <p:sldId id="745" r:id="rId5"/>
    <p:sldId id="710" r:id="rId6"/>
    <p:sldId id="733" r:id="rId7"/>
    <p:sldId id="746" r:id="rId8"/>
    <p:sldId id="749" r:id="rId9"/>
    <p:sldId id="734" r:id="rId10"/>
    <p:sldId id="741" r:id="rId11"/>
    <p:sldId id="742" r:id="rId12"/>
    <p:sldId id="743" r:id="rId13"/>
    <p:sldId id="747" r:id="rId14"/>
    <p:sldId id="748" r:id="rId15"/>
    <p:sldId id="727" r:id="rId16"/>
    <p:sldId id="728" r:id="rId17"/>
    <p:sldId id="735" r:id="rId18"/>
    <p:sldId id="732" r:id="rId19"/>
    <p:sldId id="736" r:id="rId20"/>
    <p:sldId id="715" r:id="rId21"/>
    <p:sldId id="738" r:id="rId22"/>
    <p:sldId id="750" r:id="rId23"/>
    <p:sldId id="699" r:id="rId24"/>
    <p:sldId id="72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/>
    <p:restoredTop sz="94663"/>
  </p:normalViewPr>
  <p:slideViewPr>
    <p:cSldViewPr snapToGrid="0" snapToObjects="1">
      <p:cViewPr varScale="1">
        <p:scale>
          <a:sx n="119" d="100"/>
          <a:sy n="119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3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0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1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2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930D-657F-4245-A2EA-2D87E0D6AEFF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A3DB19-7E39-2848-903D-47FD6D632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awrakhraizatpresents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aXUkdvWz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027A2-4922-E0D2-5C4E-613CAB5380EE}"/>
              </a:ext>
            </a:extLst>
          </p:cNvPr>
          <p:cNvSpPr txBox="1"/>
          <p:nvPr/>
        </p:nvSpPr>
        <p:spPr>
          <a:xfrm>
            <a:off x="1285513" y="514909"/>
            <a:ext cx="930469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>
                <a:solidFill>
                  <a:srgbClr val="7030A0"/>
                </a:solidFill>
                <a:ea typeface="+mj-ea"/>
                <a:cs typeface="+mj-cs"/>
              </a:rPr>
              <a:t>Building Cultural Fluency Within Diverse Communities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ea typeface="+mj-ea"/>
                <a:cs typeface="+mj-cs"/>
              </a:rPr>
              <a:t>By: </a:t>
            </a:r>
            <a:r>
              <a:rPr lang="en-US" sz="4000" b="1" dirty="0" err="1">
                <a:solidFill>
                  <a:srgbClr val="7030A0"/>
                </a:solidFill>
                <a:ea typeface="+mj-ea"/>
                <a:cs typeface="+mj-cs"/>
              </a:rPr>
              <a:t>Hawra</a:t>
            </a:r>
            <a:r>
              <a:rPr lang="en-US" sz="4000" b="1" dirty="0">
                <a:solidFill>
                  <a:srgbClr val="7030A0"/>
                </a:solidFill>
                <a:ea typeface="+mj-ea"/>
                <a:cs typeface="+mj-cs"/>
              </a:rPr>
              <a:t> Khraizat LMSW, MA </a:t>
            </a:r>
          </a:p>
          <a:p>
            <a:br>
              <a:rPr lang="en-US" sz="900" b="1" dirty="0"/>
            </a:br>
            <a:endParaRPr lang="en-US" sz="1200" dirty="0"/>
          </a:p>
        </p:txBody>
      </p:sp>
      <p:pic>
        <p:nvPicPr>
          <p:cNvPr id="3" name="Picture 2" descr="A group of people writing on a chalkboard&#10;&#10;Description automatically generated">
            <a:extLst>
              <a:ext uri="{FF2B5EF4-FFF2-40B4-BE49-F238E27FC236}">
                <a16:creationId xmlns:a16="http://schemas.microsoft.com/office/drawing/2014/main" id="{D24D518D-EA57-9846-7E79-D91751E8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67" y="2605156"/>
            <a:ext cx="6621230" cy="37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BA99-2099-E78E-DCC0-E903354A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Communication Styles: Direct vs. Indirect: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0BE2-437E-2796-B264-56ADA600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87" y="1295401"/>
            <a:ext cx="9448800" cy="5562599"/>
          </a:xfrm>
        </p:spPr>
        <p:txBody>
          <a:bodyPr>
            <a:normAutofit/>
          </a:bodyPr>
          <a:lstStyle/>
          <a:p>
            <a:r>
              <a:rPr lang="en-US" sz="2400" b="1" dirty="0"/>
              <a:t>Direct communication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Values clarity, assertiveness, and getting straight to the point.</a:t>
            </a:r>
            <a:br>
              <a:rPr lang="en-US" sz="2400" dirty="0"/>
            </a:br>
            <a:r>
              <a:rPr lang="en-US" sz="2400" dirty="0"/>
              <a:t>→ Example: A patient might openly question a doctor’s decision or diagnosis.</a:t>
            </a:r>
          </a:p>
          <a:p>
            <a:r>
              <a:rPr lang="en-US" sz="2400" b="1" dirty="0"/>
              <a:t>Indirect communication:</a:t>
            </a:r>
            <a:br>
              <a:rPr lang="en-US" sz="2400" dirty="0"/>
            </a:br>
            <a:r>
              <a:rPr lang="en-US" sz="2400" dirty="0"/>
              <a:t>Prioritizes harmony and respect; criticism or disagreement is often </a:t>
            </a:r>
            <a:r>
              <a:rPr lang="en-US" sz="2400" b="1" dirty="0"/>
              <a:t>implied</a:t>
            </a:r>
            <a:r>
              <a:rPr lang="en-US" sz="2400" dirty="0"/>
              <a:t> rather than stated.</a:t>
            </a:r>
            <a:br>
              <a:rPr lang="en-US" sz="2400" dirty="0"/>
            </a:br>
            <a:r>
              <a:rPr lang="en-US" sz="2400" dirty="0"/>
              <a:t>→ Example: A patient may nod or say “yes” out of politeness, even if they don’t understand or agree.</a:t>
            </a:r>
          </a:p>
          <a:p>
            <a:r>
              <a:rPr lang="en-US" sz="2400" b="1" dirty="0"/>
              <a:t>Impact</a:t>
            </a:r>
            <a:r>
              <a:rPr lang="en-US" sz="2400" dirty="0"/>
              <a:t>: Misunderstandings can occur when providers misread politeness as comprehension or consent.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6AFD-9264-C433-0826-A6F3CE1D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Approaches to Illness and Healing: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D4D6-7928-9FBE-F010-9E509532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447800"/>
            <a:ext cx="9263743" cy="57041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Western biomedical model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Views illness as a physical condition to be treated with science and technology.</a:t>
            </a:r>
            <a:br>
              <a:rPr lang="en-US" sz="2400" dirty="0"/>
            </a:br>
            <a:r>
              <a:rPr lang="en-US" sz="2400" dirty="0"/>
              <a:t>→ Example: Immediate reliance on medications, surgeries, or diagnostic testing.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Traditional or spiritual models:</a:t>
            </a:r>
            <a:br>
              <a:rPr lang="en-US" sz="2400" dirty="0"/>
            </a:br>
            <a:r>
              <a:rPr lang="en-US" sz="2400" dirty="0"/>
              <a:t>May attribute illness to </a:t>
            </a:r>
            <a:r>
              <a:rPr lang="en-US" sz="2400" b="1" dirty="0"/>
              <a:t>spiritual imbalance, fate, or ancestral causes</a:t>
            </a:r>
            <a:r>
              <a:rPr lang="en-US" sz="2400" dirty="0"/>
              <a:t>. Healing can include rituals, herbs, or prayer.</a:t>
            </a:r>
            <a:br>
              <a:rPr lang="en-US" sz="2400" dirty="0"/>
            </a:br>
            <a:r>
              <a:rPr lang="en-US" sz="2400" dirty="0"/>
              <a:t>→ Example: A patient might use traditional healers in conjunction with medical treatment—or instead of it.</a:t>
            </a:r>
          </a:p>
          <a:p>
            <a:r>
              <a:rPr lang="en-US" sz="2400" b="1" dirty="0"/>
              <a:t>Impact</a:t>
            </a:r>
            <a:r>
              <a:rPr lang="en-US" sz="2400" dirty="0"/>
              <a:t>: If not acknowledged, patients may withhold their full treatment practices, impacting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3439-29AD-AEE1-F3D9-9E5770F7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Decision-Making: Individual vs. Family-Centered: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BC01-558A-0133-E33E-517E58A6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1343"/>
            <a:ext cx="9764486" cy="4909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Individual autonomy</a:t>
            </a:r>
            <a:r>
              <a:rPr lang="en-US" sz="2400" dirty="0"/>
              <a:t> (common in U.S. and Western Europe):</a:t>
            </a:r>
            <a:br>
              <a:rPr lang="en-US" sz="2400" dirty="0"/>
            </a:br>
            <a:r>
              <a:rPr lang="en-US" sz="2400" dirty="0"/>
              <a:t>Emphasizes personal choice; the patient makes their own health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Family or collective decision-making</a:t>
            </a:r>
            <a:r>
              <a:rPr lang="en-US" sz="2400" dirty="0"/>
              <a:t> (common in Hispanic, Asian, and Middle Eastern cultures):</a:t>
            </a:r>
            <a:br>
              <a:rPr lang="en-US" sz="2400" dirty="0"/>
            </a:br>
            <a:r>
              <a:rPr lang="en-US" sz="2400" dirty="0"/>
              <a:t>Major decisions are made </a:t>
            </a:r>
            <a:r>
              <a:rPr lang="en-US" sz="2400" b="1" dirty="0"/>
              <a:t>in consultation with family elders</a:t>
            </a:r>
            <a:r>
              <a:rPr lang="en-US" sz="2400" dirty="0"/>
              <a:t> or group consensus.</a:t>
            </a:r>
            <a:br>
              <a:rPr lang="en-US" sz="2400" dirty="0"/>
            </a:br>
            <a:r>
              <a:rPr lang="en-US" sz="2400" dirty="0"/>
              <a:t>→ Example: A patient may defer entirely to their spouse, children, or elder relatives.</a:t>
            </a:r>
          </a:p>
          <a:p>
            <a:r>
              <a:rPr lang="en-US" sz="2400" b="1" dirty="0"/>
              <a:t>Impact</a:t>
            </a:r>
            <a:r>
              <a:rPr lang="en-US" sz="2400" dirty="0"/>
              <a:t>: Providers who press for immediate individual decisions may cause stress or appear disrespectful.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drawing a face with a marker&#10;&#10;Description automatically generated">
            <a:extLst>
              <a:ext uri="{FF2B5EF4-FFF2-40B4-BE49-F238E27FC236}">
                <a16:creationId xmlns:a16="http://schemas.microsoft.com/office/drawing/2014/main" id="{D61E30E5-2A79-89F7-4223-8BF4EF90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580" y="1131994"/>
            <a:ext cx="662871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1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92BE-2492-B60E-56C1-CA22859C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+mn-lt"/>
              </a:rPr>
              <a:t>Intention vs. Impact: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268C-FFF4-6D2B-C02B-4CF3C94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06" y="801915"/>
            <a:ext cx="9481458" cy="6302829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/>
              <a:t>1. Commenting on a Patient's English Fluency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Intent</a:t>
            </a:r>
            <a:r>
              <a:rPr lang="en-US" sz="1700" dirty="0"/>
              <a:t>: A provider says, </a:t>
            </a:r>
            <a:r>
              <a:rPr lang="en-US" sz="1700" i="1" dirty="0"/>
              <a:t>"Wow, your English is so good!"</a:t>
            </a:r>
            <a:r>
              <a:rPr lang="en-US" sz="1700" dirty="0"/>
              <a:t> to compliment a non-native speaker.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Impact</a:t>
            </a:r>
            <a:r>
              <a:rPr lang="en-US" sz="1700" dirty="0"/>
              <a:t>: The patient may feel singled out as “other” or unwelcome, reinforcing that they’re seen as an outsider despite their competence.</a:t>
            </a:r>
          </a:p>
          <a:p>
            <a:r>
              <a:rPr lang="en-US" sz="1700" b="1" dirty="0"/>
              <a:t>2. Assuming Cultural Beliefs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Intent</a:t>
            </a:r>
            <a:r>
              <a:rPr lang="en-US" sz="1700" dirty="0"/>
              <a:t>: A nurse says, </a:t>
            </a:r>
            <a:r>
              <a:rPr lang="en-US" sz="1700" i="1" dirty="0"/>
              <a:t>"I know your culture doesn’t believe in vaccines, right?"</a:t>
            </a:r>
            <a:r>
              <a:rPr lang="en-US" sz="1700" dirty="0"/>
              <a:t> in an effort to be culturally aware.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Impact</a:t>
            </a:r>
            <a:r>
              <a:rPr lang="en-US" sz="1700" dirty="0"/>
              <a:t>: The patient may feel stereotyped or misunderstood. This can shut down trust or lead to resistance, even if they were open to vaccination.</a:t>
            </a:r>
          </a:p>
          <a:p>
            <a:r>
              <a:rPr lang="en-US" sz="1700" b="1" dirty="0"/>
              <a:t>3. Overemphasizing Dietary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Intent</a:t>
            </a:r>
            <a:r>
              <a:rPr lang="en-US" sz="1700" dirty="0"/>
              <a:t>: A dietitian carefully avoids offering pork to a patient with a Muslim-sounding 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Impact</a:t>
            </a:r>
            <a:r>
              <a:rPr lang="en-US" sz="1700" dirty="0"/>
              <a:t>: </a:t>
            </a:r>
          </a:p>
          <a:p>
            <a:r>
              <a:rPr lang="en-US" sz="1700" b="1" dirty="0"/>
              <a:t>4. Using Simplified Language or Tone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Intent</a:t>
            </a:r>
            <a:r>
              <a:rPr lang="en-US" sz="1700" dirty="0"/>
              <a:t>: A doctor uses basic terms and slow speech with a patient from another country to be helpful.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Impact</a:t>
            </a:r>
            <a:r>
              <a:rPr lang="en-US" sz="1700" dirty="0"/>
              <a:t>: </a:t>
            </a:r>
          </a:p>
          <a:p>
            <a:r>
              <a:rPr lang="en-US" sz="1700" b="1" dirty="0"/>
              <a:t>5. Not Asking About Pronouns or Gender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Intent</a:t>
            </a:r>
            <a:r>
              <a:rPr lang="en-US" sz="1700" dirty="0"/>
              <a:t>: A clinician avoids the topic to "stay neutral" or "not offend."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Impact</a:t>
            </a:r>
            <a:r>
              <a:rPr lang="en-US" sz="1700" dirty="0"/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9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4723-4D92-83FC-1D98-4351F423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  <a:latin typeface="+mn-lt"/>
              </a:rPr>
              <a:t>Key Factors Contributing to Cultural Fluency: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CEF37-A519-40FC-0DE9-3846C870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11" y="1002535"/>
            <a:ext cx="8879594" cy="5684704"/>
          </a:xfrm>
        </p:spPr>
        <p:txBody>
          <a:bodyPr>
            <a:normAutofit/>
          </a:bodyPr>
          <a:lstStyle/>
          <a:p>
            <a:r>
              <a:rPr lang="en-US" b="1" dirty="0"/>
              <a:t>Cultural Health Literacy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Patients may know healthy behaviors but struggle to apply them due to cultural differences or language barriers.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Instructions that are not culturally relevant may lead to misunderstandings in following medical advice.</a:t>
            </a:r>
          </a:p>
          <a:p>
            <a:pPr marL="0" indent="0">
              <a:buNone/>
            </a:pPr>
            <a:r>
              <a:rPr lang="en-US" sz="1800" i="1" dirty="0">
                <a:highlight>
                  <a:srgbClr val="FFFF00"/>
                </a:highlight>
              </a:rPr>
              <a:t>  (Nearly 9 out of 10 adults in the U.S. have limited health literacy, CDC 2024). </a:t>
            </a:r>
            <a:endParaRPr lang="en-US" dirty="0"/>
          </a:p>
          <a:p>
            <a:r>
              <a:rPr lang="en-US" b="1" dirty="0"/>
              <a:t>Behavioral and Psychological Barriers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Psychological and cultural factors like fear or denial can prevent action despite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A patient may know exercise is vital for diabetes but feels culturally pressured or lacks motivation.</a:t>
            </a:r>
          </a:p>
          <a:p>
            <a:r>
              <a:rPr lang="en-US" b="1" dirty="0"/>
              <a:t>Cultural and Social Determinants of Health (SDOH)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Social, economic, and cultural factors affect the ability to act on health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Limited access to culturally appropriate food or healthcare in low-income areas can hinder healthy choices.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1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EAEF-C62F-612D-CCC7-214E64DF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  <a:latin typeface="+mn-lt"/>
              </a:rPr>
              <a:t>Key Factors Contributing to Cultural Fluency (Continued):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6A0D-08CD-AF59-4721-0715FC4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30" y="1191104"/>
            <a:ext cx="8963527" cy="5540202"/>
          </a:xfrm>
        </p:spPr>
        <p:txBody>
          <a:bodyPr>
            <a:normAutofit/>
          </a:bodyPr>
          <a:lstStyle/>
          <a:p>
            <a:r>
              <a:rPr lang="en-US" b="1" dirty="0"/>
              <a:t>Healthcare System Barriers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Fragmented healthcare systems create confusion, making it hard to follow advice.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Conflicting advice from multiple providers can leave patients uncertain about what to prioritize.</a:t>
            </a:r>
          </a:p>
          <a:p>
            <a:r>
              <a:rPr lang="en-US" b="1" dirty="0"/>
              <a:t>Complexity of Health Behaviors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Healthcare recommendations often require significant lifestyle changes, leading to overwhelm.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A patient with hypertension may struggle to manage multiple changes in medication, diet, and exercise.</a:t>
            </a:r>
          </a:p>
          <a:p>
            <a:r>
              <a:rPr lang="en-US" b="1" dirty="0"/>
              <a:t>Motivation and Intentionality (Intrinsic and Extrinsic)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Lack of motivation can prevent action despite knowing necessary behaviors.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Example:</a:t>
            </a:r>
            <a:r>
              <a:rPr lang="en-US" dirty="0"/>
              <a:t> A person with chronic pain may know exercise is beneficial but lacks the motivation due to pain or past failures.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C5AD-7239-9DFD-3352-25B5B3A2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Assessing Personal Biases and Stereotypes: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C124-50F3-CE22-A53C-DDEF9933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495313"/>
            <a:ext cx="8962428" cy="519150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Self-reflection is essential for cultural fluency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regularly journals about difficult patient interactions to identify emotional triggers and patterns in cross-cultural misunderstandings.</a:t>
            </a:r>
          </a:p>
          <a:p>
            <a:r>
              <a:rPr lang="en-US" sz="2400" b="1" dirty="0"/>
              <a:t>Identify personal biases and stereotypes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clinician notices they assume patients with limited English proficiency have low health literacy—and actively questions this assumption during each encounter.</a:t>
            </a:r>
          </a:p>
          <a:p>
            <a:r>
              <a:rPr lang="en-US" sz="2400" b="1" dirty="0"/>
              <a:t>Understand their impact on interactions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nurse realizes their discomfort with certain religious practices causes them to rush through those patients’ care, potentially compromising patient trust and safety.</a:t>
            </a:r>
          </a:p>
          <a:p>
            <a:r>
              <a:rPr lang="en-US" sz="2400" b="1" dirty="0"/>
              <a:t>Implement strategies to mitigate their effects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medical team uses structured checklists and shared decision-making tools to ensure equitable care regardless of the patient’s background or perceived education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poster with text on it&#10;&#10;Description automatically generated">
            <a:extLst>
              <a:ext uri="{FF2B5EF4-FFF2-40B4-BE49-F238E27FC236}">
                <a16:creationId xmlns:a16="http://schemas.microsoft.com/office/drawing/2014/main" id="{D46E07BB-EFA2-37B1-2226-F59379F8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9" y="508211"/>
            <a:ext cx="3893599" cy="58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7CB1-B27C-0472-2A6E-2F40435F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Effective Communication Strategies: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7ACD7-609D-E9E8-A949-6DF5CA85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0800"/>
            <a:ext cx="8907730" cy="553719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Active Listening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provider </a:t>
            </a:r>
            <a:r>
              <a:rPr lang="en-US" b="1" dirty="0">
                <a:solidFill>
                  <a:srgbClr val="FF0000"/>
                </a:solidFill>
              </a:rPr>
              <a:t>pauses </a:t>
            </a:r>
            <a:r>
              <a:rPr lang="en-US" dirty="0"/>
              <a:t>after a patient speaks, paraphrases what was said (“So you’re saying the medication makes you feel dizzy after lunch?”), and checks for confirmation, ensuring mutual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Empathy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When a patient expresses fear about a diagnosis, the provider responds, “I can imagine this feels overwhelming—let’s take it one step at a time together,” creating emotional safety before discussing next steps.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 of Plain Language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Instead of saying, “You need to monitor your glucose to avoid hypoglycemia,” a provider says, “Check your blood sugar often so it doesn’t get too low and make you feel shaky or weak.”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Non-Verbal Communication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provider notices a patient avoiding eye contact and sitting stiffly, signaling discomfort. They adjust their posture, soften their tone, and reduce physical distance to create a more relaxed space.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Cultural Adaptation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provider working with a Southeast Asian family avoids pressuring the patient to speak first, instead addressing the eldest family member present to align with cultural norms around respect and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3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5094-E285-A042-8C0F-EA0AE8D0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06" y="0"/>
            <a:ext cx="6035823" cy="1470883"/>
          </a:xfrm>
        </p:spPr>
        <p:txBody>
          <a:bodyPr anchor="ctr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7030A0"/>
                </a:solidFill>
                <a:latin typeface="+mn-lt"/>
              </a:rPr>
              <a:t>What is Cultural Fluency?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B19C-9C52-B348-A0BF-DB94BCC6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50" y="1559148"/>
            <a:ext cx="8901628" cy="5734279"/>
          </a:xfrm>
        </p:spPr>
        <p:txBody>
          <a:bodyPr>
            <a:normAutofit/>
          </a:bodyPr>
          <a:lstStyle/>
          <a:p>
            <a:r>
              <a:rPr lang="en-US" sz="2400" dirty="0"/>
              <a:t>Cultural fluency is the ability to effectively navigate and communicate across diverse cultural contexts. </a:t>
            </a:r>
          </a:p>
          <a:p>
            <a:r>
              <a:rPr lang="en-US" sz="2400" dirty="0"/>
              <a:t>Cultural fluency involves: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Recognizing and respecting cultural differences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Adapting communication styles to fit cultural norms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Building trust through cultural understanding</a:t>
            </a:r>
            <a:endParaRPr lang="en-US" sz="2400" dirty="0"/>
          </a:p>
          <a:p>
            <a:r>
              <a:rPr lang="en-US" sz="2400" dirty="0"/>
              <a:t>Similar to cultural competence, which involves gaining knowledge and awareness of other cultures, cultural fluency builds on that foundation by emphasizing ongoing learning and adaptability in real-world interactions.</a:t>
            </a:r>
          </a:p>
        </p:txBody>
      </p:sp>
    </p:spTree>
    <p:extLst>
      <p:ext uri="{BB962C8B-B14F-4D97-AF65-F5344CB8AC3E}">
        <p14:creationId xmlns:p14="http://schemas.microsoft.com/office/powerpoint/2010/main" val="55475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DE2A-FA33-1247-B687-7F4CB225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29" y="11017"/>
            <a:ext cx="8596668" cy="132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7030A0"/>
                </a:solidFill>
                <a:latin typeface="+mn-lt"/>
              </a:rPr>
              <a:t>What matters the most?</a:t>
            </a:r>
          </a:p>
        </p:txBody>
      </p:sp>
      <p:pic>
        <p:nvPicPr>
          <p:cNvPr id="5" name="Content Placeholder 4" descr="A group of medical personnel pushing a stretcher&#10;&#10;Description automatically generated">
            <a:extLst>
              <a:ext uri="{FF2B5EF4-FFF2-40B4-BE49-F238E27FC236}">
                <a16:creationId xmlns:a16="http://schemas.microsoft.com/office/drawing/2014/main" id="{00563780-B05A-EC4F-AC99-075ABD8A1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549" y="1220467"/>
            <a:ext cx="7877629" cy="5224400"/>
          </a:xfrm>
        </p:spPr>
      </p:pic>
    </p:spTree>
    <p:extLst>
      <p:ext uri="{BB962C8B-B14F-4D97-AF65-F5344CB8AC3E}">
        <p14:creationId xmlns:p14="http://schemas.microsoft.com/office/powerpoint/2010/main" val="3907534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6567-49E7-27A6-5B5B-FABD0A5D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97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Strategies to Enhance Cultural Fluency: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ED3E-72FE-79BF-D47B-2AF0A9C6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000"/>
            <a:ext cx="8804123" cy="582385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Practice active cultural humility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recognizes that they may not fully understand a patient’s cultural practices and asks, “Can you share more about your health beliefs so I can ensure we respect them during your treatment?”</a:t>
            </a:r>
          </a:p>
          <a:p>
            <a:r>
              <a:rPr lang="en-US" sz="2400" b="1" dirty="0"/>
              <a:t>Engage in ongoing education and exposure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participates in cultural competency training specific to treating diverse populations, learning about barriers to care and ways to foster trust with various cultural groups.</a:t>
            </a:r>
          </a:p>
          <a:p>
            <a:r>
              <a:rPr lang="en-US" sz="2400" b="1" dirty="0"/>
              <a:t>Adapt communication styles across cultural contexts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working with a patient from a culture that values family input in medical decisions asks, “Would you like to involve a family member in today’s treatment session?” before proceeding with care.</a:t>
            </a:r>
          </a:p>
        </p:txBody>
      </p:sp>
    </p:spTree>
    <p:extLst>
      <p:ext uri="{BB962C8B-B14F-4D97-AF65-F5344CB8AC3E}">
        <p14:creationId xmlns:p14="http://schemas.microsoft.com/office/powerpoint/2010/main" val="15155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3D74-A4C8-3DB6-E080-FB4C026D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+mn-lt"/>
              </a:rPr>
              <a:t>Strategies to Enhance Cultural Fluency (Continued):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C62D-2AB2-539D-EBB6-DD9A65B9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0800"/>
            <a:ext cx="8950760" cy="55372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Collaborate with interpreters and cultural liaisons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involves a cultural liaison when meeting with a patient who speaks a different language, ensuring that not only is the information communicated clearly but also that the patient's values and preferences are respected.</a:t>
            </a:r>
          </a:p>
          <a:p>
            <a:r>
              <a:rPr lang="en-US" sz="2400" b="1" dirty="0"/>
              <a:t>Use inclusive, patient-centered language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asks, “How do you prefer to make decisions about your treatment?” acknowledging that some patients may want more control while others prefer guidance from a trusted family member or religious leader.</a:t>
            </a:r>
          </a:p>
          <a:p>
            <a:r>
              <a:rPr lang="en-US" sz="2400" b="1" dirty="0"/>
              <a:t>Build relationships over time</a:t>
            </a:r>
            <a:br>
              <a:rPr lang="en-US" sz="2400" dirty="0"/>
            </a:br>
            <a:r>
              <a:rPr lang="en-US" sz="2400" i="1" dirty="0"/>
              <a:t>Example:</a:t>
            </a:r>
            <a:r>
              <a:rPr lang="en-US" sz="2400" dirty="0"/>
              <a:t> A provider makes a consistent effort to connect with a patient who is hesitant to trust healthcare providers, taking time to learn about their cultural background and building rapport over multiple visits to enhance their comfort level with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60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FD32-AE19-E841-AD6E-1D6FFA4D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288893"/>
            <a:ext cx="9787096" cy="118872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Prevent compassion fatigue by encouraging self-care and well-being!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2EE5-CD31-F945-AD2A-572A0F3B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14" y="1901021"/>
            <a:ext cx="9521416" cy="48663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Set aside quality time for yourself and those you care about.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Engage in activities you enjoy, no matter how big or small they might be.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Participate in calming practices like meditation, yoga, reading, or listening to music.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Focus on nurturing your physical, mental, and spiritual health.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Manage your work hours and caseload to avoid overload.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Stay in touch with your loved ones.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Practice what you preach and lead by example.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Remember, self-care is incredibly important! 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7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4A1B7EF-3C54-AD43-86C2-8CAD97C0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3" t="2401" r="9080" b="1"/>
          <a:stretch/>
        </p:blipFill>
        <p:spPr>
          <a:xfrm>
            <a:off x="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F38BD-6D78-F243-A2CA-61DD86D0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98" y="4245850"/>
            <a:ext cx="6636685" cy="26121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Interested in a presentation?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Lets connect!</a:t>
            </a: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My Contact Information: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err="1">
                <a:solidFill>
                  <a:schemeClr val="tx1"/>
                </a:solidFill>
              </a:rPr>
              <a:t>Hawra</a:t>
            </a:r>
            <a:r>
              <a:rPr lang="en-US" sz="3200" b="1" dirty="0">
                <a:solidFill>
                  <a:schemeClr val="tx1"/>
                </a:solidFill>
              </a:rPr>
              <a:t> Khraizat, LMSW, MA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Hawrakhraizatpresents@gmail.com</a:t>
            </a: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32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16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915B5CD1-A817-186C-D063-BFBAFD2B4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840984"/>
              </p:ext>
            </p:extLst>
          </p:nvPr>
        </p:nvGraphicFramePr>
        <p:xfrm>
          <a:off x="1311366" y="1173525"/>
          <a:ext cx="9941260" cy="4510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862">
                  <a:extLst>
                    <a:ext uri="{9D8B030D-6E8A-4147-A177-3AD203B41FA5}">
                      <a16:colId xmlns:a16="http://schemas.microsoft.com/office/drawing/2014/main" val="134203682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484227458"/>
                    </a:ext>
                  </a:extLst>
                </a:gridCol>
                <a:gridCol w="3501998">
                  <a:extLst>
                    <a:ext uri="{9D8B030D-6E8A-4147-A177-3AD203B41FA5}">
                      <a16:colId xmlns:a16="http://schemas.microsoft.com/office/drawing/2014/main" val="2037044297"/>
                    </a:ext>
                  </a:extLst>
                </a:gridCol>
              </a:tblGrid>
              <a:tr h="667474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Aspect</a:t>
                      </a:r>
                    </a:p>
                  </a:txBody>
                  <a:tcPr marL="275058" marR="165035" marT="165035" marB="165035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Cultural Competence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Cultural Fluency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32223"/>
                  </a:ext>
                </a:extLst>
              </a:tr>
              <a:tr h="960869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Emphasis</a:t>
                      </a:r>
                    </a:p>
                  </a:txBody>
                  <a:tcPr marL="275058" marR="165035" marT="165035" marB="165035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Awareness, knowledge, and skills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Intuition, adaptability, and communication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05047"/>
                  </a:ext>
                </a:extLst>
              </a:tr>
              <a:tr h="960869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Depth</a:t>
                      </a:r>
                    </a:p>
                  </a:txBody>
                  <a:tcPr marL="275058" marR="165035" marT="165035" marB="165035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Foundational and learned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Advanced and often experiential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85424"/>
                  </a:ext>
                </a:extLst>
              </a:tr>
              <a:tr h="960869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Analogy</a:t>
                      </a:r>
                    </a:p>
                  </a:txBody>
                  <a:tcPr marL="275058" marR="165035" marT="165035" marB="165035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Knowing the rules of a culture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"Speaking" the culture naturally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26567"/>
                  </a:ext>
                </a:extLst>
              </a:tr>
              <a:tr h="960869"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Goal</a:t>
                      </a:r>
                    </a:p>
                  </a:txBody>
                  <a:tcPr marL="275058" marR="165035" marT="165035" marB="165035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Avoid offense, promote inclusivity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Build deep trust and rapport across cultures</a:t>
                      </a:r>
                    </a:p>
                  </a:txBody>
                  <a:tcPr marL="275058" marR="165035" marT="165035" marB="16503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2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364C-4557-6FC7-B0C5-0D4BD4F2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77" y="-3419"/>
            <a:ext cx="8596668" cy="1320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+mn-lt"/>
              </a:rPr>
              <a:t>Cultural Fluency 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Examples: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4DE5-1EE4-E3D3-6220-182AFA29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8" y="783773"/>
            <a:ext cx="9175448" cy="631371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Patient Communication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Competence</a:t>
            </a:r>
            <a:r>
              <a:rPr lang="en-US" dirty="0"/>
              <a:t>: A doctor uses a trained interpreter to ensure clear communication with a non-English-speaking patient.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Fluency</a:t>
            </a:r>
            <a:r>
              <a:rPr lang="en-US" dirty="0"/>
              <a:t>: The doctor adjusts tone, body language, and phrasing to build trust—understanding how indirect communication may be more respectful in that culture.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Pain Expression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Competence</a:t>
            </a:r>
            <a:r>
              <a:rPr lang="en-US" dirty="0"/>
              <a:t>: A nurse knows that some cultures may underreport pain and uses alternative ways to assess discomfort.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Fluency</a:t>
            </a:r>
            <a:r>
              <a:rPr lang="en-US" dirty="0"/>
              <a:t>: The nurse picks up on subtle facial cues and cultural norms around stoicism, adjusting care accordingly without needing explicit reports.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Treatment Decisions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Competence</a:t>
            </a:r>
            <a:r>
              <a:rPr lang="en-US" dirty="0"/>
              <a:t>: A provider recognizes that some cultures prefer family-centered decision-making and invites family members into the conversation.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Fluency</a:t>
            </a:r>
            <a:r>
              <a:rPr lang="en-US" dirty="0"/>
              <a:t>: The provider senses when a patient defers to elders or avoids eye contact out of respect and tailors the approach to make the patient comfortable.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Dietary Restrictions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Competence</a:t>
            </a:r>
            <a:r>
              <a:rPr lang="en-US" dirty="0"/>
              <a:t>: A dietitian knows which religious or cultural groups avoid certain foods and offers alternative meal plans.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Cultural Fluency</a:t>
            </a:r>
            <a:r>
              <a:rPr lang="en-US" dirty="0"/>
              <a:t>: The dietitian anticipates upcoming holidays or fasting periods and proactively adjusts nutritional guidance to support the patient’s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EA3F-8D0A-7288-C0B2-DD950898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06" y="174171"/>
            <a:ext cx="8596668" cy="1320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7030A0"/>
                </a:solidFill>
                <a:latin typeface="+mn-lt"/>
              </a:rPr>
              <a:t>Importance of Cultural Fluency: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F980-D72D-9641-3D6D-5E59BBDC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320800"/>
            <a:ext cx="9849079" cy="5038827"/>
          </a:xfrm>
        </p:spPr>
        <p:txBody>
          <a:bodyPr>
            <a:normAutofit/>
          </a:bodyPr>
          <a:lstStyle/>
          <a:p>
            <a:r>
              <a:rPr lang="en-US" sz="3200" dirty="0"/>
              <a:t>Developing cultural fluency is crucial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Enhancing patient-provider relationships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Improving health outcomes in diverse populations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Reducing health disparities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Fostering inclusive community environments</a:t>
            </a:r>
          </a:p>
          <a:p>
            <a:r>
              <a:rPr lang="en-US" sz="3200" dirty="0"/>
              <a:t>Research indicates that culturally fluent healthcare providers are better equipped to engage patients, leading to improved satisfaction and adherence to treatment plans.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67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A034-AC98-4971-59B1-214A8141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0629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Core Components of Cultural Fluency: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4E5D-53D6-D3AA-CB67-17F0E791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90" y="1583646"/>
            <a:ext cx="9108923" cy="4980440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800" b="1" dirty="0"/>
              <a:t>Self-Awareness</a:t>
            </a:r>
            <a:br>
              <a:rPr lang="en-US" sz="2800" dirty="0"/>
            </a:br>
            <a:r>
              <a:rPr lang="en-US" sz="2800" dirty="0"/>
              <a:t>Understanding one's own cultural background and biases.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Cultural Knowledge</a:t>
            </a:r>
            <a:br>
              <a:rPr lang="en-US" sz="2800" dirty="0"/>
            </a:br>
            <a:r>
              <a:rPr lang="en-US" sz="2800" dirty="0"/>
              <a:t>Learning about different cultural practices and worldviews.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Cultural Skills</a:t>
            </a:r>
            <a:br>
              <a:rPr lang="en-US" sz="2800" dirty="0"/>
            </a:br>
            <a:r>
              <a:rPr lang="en-US" sz="2800" dirty="0"/>
              <a:t>Developing effective communication and interaction techniques.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Cultural Encounters</a:t>
            </a:r>
            <a:br>
              <a:rPr lang="en-US" sz="2800" dirty="0"/>
            </a:br>
            <a:r>
              <a:rPr lang="en-US" sz="2800" dirty="0"/>
              <a:t>Engaging directly with diverse groups to gain practical experience.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Cultural Desire</a:t>
            </a:r>
            <a:br>
              <a:rPr lang="en-US" sz="2800" dirty="0"/>
            </a:br>
            <a:r>
              <a:rPr lang="en-US" sz="2800" dirty="0"/>
              <a:t>Having a genuine motivation to engage with and understand other cultures.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2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ith many hats&#10;&#10;Description automatically generated">
            <a:extLst>
              <a:ext uri="{FF2B5EF4-FFF2-40B4-BE49-F238E27FC236}">
                <a16:creationId xmlns:a16="http://schemas.microsoft.com/office/drawing/2014/main" id="{F549240C-1913-12A0-0D61-6DCA4A53F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930" y="270073"/>
            <a:ext cx="6189267" cy="61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D3F6-D4B3-511C-BA13-812E5922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VIDEO: What is Cultural Humility?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86C0-CF60-6DD2-9973-28CBF139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https://www.youtube.com/watch?v=XNaXUkdvWzI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800" b="1" i="1" dirty="0">
                <a:solidFill>
                  <a:srgbClr val="7030A0"/>
                </a:solidFill>
              </a:rPr>
              <a:t>Requires continuous effort </a:t>
            </a:r>
          </a:p>
          <a:p>
            <a:pPr lvl="1"/>
            <a:r>
              <a:rPr lang="en-US" sz="1800" b="1" i="1" dirty="0">
                <a:solidFill>
                  <a:srgbClr val="7030A0"/>
                </a:solidFill>
              </a:rPr>
              <a:t>Fosters respectful and open interactions 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3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210C-AD66-8E04-923A-E359BC99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+mn-lt"/>
              </a:rPr>
              <a:t>Cultural Differences Impacting Interactions: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BB15-6BEE-FA8C-AFFE-7C479AC8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320800"/>
            <a:ext cx="9886277" cy="55372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Communication Styles</a:t>
            </a:r>
            <a:endParaRPr lang="en-US" dirty="0"/>
          </a:p>
          <a:p>
            <a:pPr lvl="1"/>
            <a:r>
              <a:rPr lang="en-US" b="1" dirty="0"/>
              <a:t>Direct vs. Indirect Communication</a:t>
            </a:r>
            <a:r>
              <a:rPr lang="en-US" dirty="0"/>
              <a:t> can significantly affect how messages are received. In some cultures, direct communication is valued, while others prefer a more indirect approach to avoid confrontation.</a:t>
            </a:r>
          </a:p>
          <a:p>
            <a:pPr lvl="1"/>
            <a:r>
              <a:rPr lang="en-US" b="1" dirty="0"/>
              <a:t>Research:</a:t>
            </a:r>
            <a:r>
              <a:rPr lang="en-US" dirty="0"/>
              <a:t> Studies show that </a:t>
            </a:r>
            <a:r>
              <a:rPr lang="en-US" b="1" dirty="0"/>
              <a:t>nearly 70%</a:t>
            </a:r>
            <a:r>
              <a:rPr lang="en-US" dirty="0"/>
              <a:t> of misunderstandings in healthcare settings are attributed to differences in communication styles, with cultural differences playing a significant role (Source: </a:t>
            </a:r>
            <a:r>
              <a:rPr lang="en-US" i="1" dirty="0"/>
              <a:t>Journal of General Internal Medicine</a:t>
            </a:r>
            <a:r>
              <a:rPr lang="en-US" dirty="0"/>
              <a:t>).</a:t>
            </a:r>
          </a:p>
          <a:p>
            <a:r>
              <a:rPr lang="en-US" b="1" dirty="0"/>
              <a:t>Time Orientation</a:t>
            </a:r>
            <a:endParaRPr lang="en-US" dirty="0"/>
          </a:p>
          <a:p>
            <a:pPr lvl="1"/>
            <a:r>
              <a:rPr lang="en-US" dirty="0"/>
              <a:t>Some cultures place high value on </a:t>
            </a:r>
            <a:r>
              <a:rPr lang="en-US" b="1" dirty="0"/>
              <a:t>punctuality</a:t>
            </a:r>
            <a:r>
              <a:rPr lang="en-US" dirty="0"/>
              <a:t>, while others have a more </a:t>
            </a:r>
            <a:r>
              <a:rPr lang="en-US" b="1" dirty="0"/>
              <a:t>flexible</a:t>
            </a:r>
            <a:r>
              <a:rPr lang="en-US" dirty="0"/>
              <a:t> approach to time, potentially affecting appointment adherence and perceptions of professionalism.</a:t>
            </a:r>
          </a:p>
          <a:p>
            <a:r>
              <a:rPr lang="en-US" b="1" dirty="0"/>
              <a:t>Decision-Making Processes</a:t>
            </a:r>
            <a:endParaRPr lang="en-US" dirty="0"/>
          </a:p>
          <a:p>
            <a:pPr lvl="1"/>
            <a:r>
              <a:rPr lang="en-US" b="1" dirty="0"/>
              <a:t>Individual vs. Collective Decision-Making</a:t>
            </a:r>
            <a:r>
              <a:rPr lang="en-US" dirty="0"/>
              <a:t> affects how patients engage with healthcare decisions. Some cultures emphasize family or group input in decision-making, while others focus on individual autonomy.</a:t>
            </a:r>
          </a:p>
          <a:p>
            <a:pPr lvl="1"/>
            <a:r>
              <a:rPr lang="en-US" b="1" dirty="0"/>
              <a:t>Research:</a:t>
            </a:r>
            <a:r>
              <a:rPr lang="en-US" dirty="0"/>
              <a:t> A survey of </a:t>
            </a:r>
            <a:r>
              <a:rPr lang="en-US" b="1" dirty="0"/>
              <a:t>500 patients</a:t>
            </a:r>
            <a:r>
              <a:rPr lang="en-US" dirty="0"/>
              <a:t> in the U.S. found that </a:t>
            </a:r>
            <a:r>
              <a:rPr lang="en-US" b="1" dirty="0"/>
              <a:t>65%</a:t>
            </a:r>
            <a:r>
              <a:rPr lang="en-US" dirty="0"/>
              <a:t> of Asian patients prefer family involvement in healthcare decisions, compared to </a:t>
            </a:r>
            <a:r>
              <a:rPr lang="en-US" b="1" dirty="0"/>
              <a:t>20%</a:t>
            </a:r>
            <a:r>
              <a:rPr lang="en-US" dirty="0"/>
              <a:t> of White patients (Source: </a:t>
            </a:r>
            <a:r>
              <a:rPr lang="en-US" i="1" dirty="0"/>
              <a:t>American Journal of Public Health</a:t>
            </a:r>
            <a:r>
              <a:rPr lang="en-US" dirty="0"/>
              <a:t>).</a:t>
            </a:r>
          </a:p>
          <a:p>
            <a:r>
              <a:rPr lang="en-US" b="1" dirty="0"/>
              <a:t>Health Beliefs and Practices</a:t>
            </a:r>
            <a:endParaRPr lang="en-US" dirty="0"/>
          </a:p>
          <a:p>
            <a:pPr lvl="1"/>
            <a:r>
              <a:rPr lang="en-US" b="1" dirty="0"/>
              <a:t>Traditional healing methods</a:t>
            </a:r>
            <a:r>
              <a:rPr lang="en-US" dirty="0"/>
              <a:t> may coexist with or differ from Western medical practices, influencing how patients approach treatment and care.</a:t>
            </a:r>
          </a:p>
          <a:p>
            <a:pPr lvl="1"/>
            <a:r>
              <a:rPr lang="en-US" b="1" dirty="0"/>
              <a:t>Research:</a:t>
            </a:r>
            <a:r>
              <a:rPr lang="en-US" dirty="0"/>
              <a:t> </a:t>
            </a:r>
            <a:r>
              <a:rPr lang="en-US" b="1" dirty="0"/>
              <a:t>70%</a:t>
            </a:r>
            <a:r>
              <a:rPr lang="en-US" dirty="0"/>
              <a:t> of African American and Hispanic patients report using alternative medicine in addition to conventional treatments (Source: </a:t>
            </a:r>
            <a:r>
              <a:rPr lang="en-US" i="1" dirty="0"/>
              <a:t>National Center for Complementary and Integrative Health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43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2230</Words>
  <Application>Microsoft Macintosh PowerPoint</Application>
  <PresentationFormat>Widescreen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Wingdings</vt:lpstr>
      <vt:lpstr>Wingdings 3</vt:lpstr>
      <vt:lpstr>Facet</vt:lpstr>
      <vt:lpstr>PowerPoint Presentation</vt:lpstr>
      <vt:lpstr>What is Cultural Fluency?</vt:lpstr>
      <vt:lpstr>PowerPoint Presentation</vt:lpstr>
      <vt:lpstr>Cultural Fluency Examples: </vt:lpstr>
      <vt:lpstr>Importance of Cultural Fluency:</vt:lpstr>
      <vt:lpstr>Core Components of Cultural Fluency:</vt:lpstr>
      <vt:lpstr>PowerPoint Presentation</vt:lpstr>
      <vt:lpstr>VIDEO: What is Cultural Humility? </vt:lpstr>
      <vt:lpstr>Cultural Differences Impacting Interactions:</vt:lpstr>
      <vt:lpstr>Communication Styles: Direct vs. Indirect:</vt:lpstr>
      <vt:lpstr>Approaches to Illness and Healing:</vt:lpstr>
      <vt:lpstr>Decision-Making: Individual vs. Family-Centered:</vt:lpstr>
      <vt:lpstr>PowerPoint Presentation</vt:lpstr>
      <vt:lpstr>Intention vs. Impact:  </vt:lpstr>
      <vt:lpstr>Key Factors Contributing to Cultural Fluency:</vt:lpstr>
      <vt:lpstr>Key Factors Contributing to Cultural Fluency (Continued):</vt:lpstr>
      <vt:lpstr>Assessing Personal Biases and Stereotypes:</vt:lpstr>
      <vt:lpstr>PowerPoint Presentation</vt:lpstr>
      <vt:lpstr>Effective Communication Strategies:</vt:lpstr>
      <vt:lpstr>What matters the most?</vt:lpstr>
      <vt:lpstr>Strategies to Enhance Cultural Fluency:</vt:lpstr>
      <vt:lpstr>Strategies to Enhance Cultural Fluency (Continued):</vt:lpstr>
      <vt:lpstr>Prevent compassion fatigue by encouraging self-care and well-being!</vt:lpstr>
      <vt:lpstr>Interested in a presentation? Lets connect!  My Contact Information:   Hawra Khraizat, LMSW, MA Hawrakhraizatpresents@gmail.com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Bias </dc:title>
  <dc:creator>M Khraizat</dc:creator>
  <cp:lastModifiedBy>Mohamad Khraizat</cp:lastModifiedBy>
  <cp:revision>173</cp:revision>
  <dcterms:created xsi:type="dcterms:W3CDTF">2022-04-03T23:19:13Z</dcterms:created>
  <dcterms:modified xsi:type="dcterms:W3CDTF">2025-05-14T23:18:40Z</dcterms:modified>
</cp:coreProperties>
</file>