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42" r:id="rId3"/>
    <p:sldId id="341" r:id="rId4"/>
    <p:sldId id="373" r:id="rId5"/>
    <p:sldId id="372" r:id="rId6"/>
    <p:sldId id="376" r:id="rId7"/>
    <p:sldId id="382" r:id="rId8"/>
    <p:sldId id="388" r:id="rId9"/>
    <p:sldId id="389" r:id="rId10"/>
    <p:sldId id="387" r:id="rId11"/>
    <p:sldId id="386" r:id="rId12"/>
    <p:sldId id="346" r:id="rId13"/>
    <p:sldId id="375" r:id="rId14"/>
    <p:sldId id="381" r:id="rId15"/>
    <p:sldId id="380" r:id="rId16"/>
    <p:sldId id="378" r:id="rId17"/>
    <p:sldId id="377" r:id="rId18"/>
    <p:sldId id="348" r:id="rId19"/>
    <p:sldId id="340" r:id="rId20"/>
    <p:sldId id="338" r:id="rId21"/>
    <p:sldId id="339" r:id="rId22"/>
    <p:sldId id="337" r:id="rId23"/>
    <p:sldId id="343" r:id="rId24"/>
    <p:sldId id="336" r:id="rId25"/>
    <p:sldId id="335" r:id="rId26"/>
    <p:sldId id="374" r:id="rId27"/>
    <p:sldId id="345" r:id="rId28"/>
    <p:sldId id="347" r:id="rId29"/>
    <p:sldId id="344" r:id="rId30"/>
    <p:sldId id="351" r:id="rId31"/>
    <p:sldId id="333" r:id="rId32"/>
    <p:sldId id="354" r:id="rId33"/>
    <p:sldId id="353" r:id="rId34"/>
    <p:sldId id="352" r:id="rId35"/>
    <p:sldId id="332" r:id="rId36"/>
    <p:sldId id="355" r:id="rId37"/>
    <p:sldId id="331" r:id="rId38"/>
    <p:sldId id="358" r:id="rId39"/>
    <p:sldId id="357" r:id="rId40"/>
    <p:sldId id="366" r:id="rId41"/>
    <p:sldId id="371" r:id="rId42"/>
    <p:sldId id="370" r:id="rId43"/>
    <p:sldId id="362" r:id="rId44"/>
    <p:sldId id="365" r:id="rId45"/>
    <p:sldId id="361" r:id="rId46"/>
    <p:sldId id="360" r:id="rId47"/>
    <p:sldId id="350" r:id="rId48"/>
    <p:sldId id="25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C6F7-4308-4BB4-A1FC-CAA96612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4F987-6F61-4D83-86E9-40BE96EE9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D7502-A7C8-40FF-B2EF-140B5F1F4453}"/>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5" name="Footer Placeholder 4">
            <a:extLst>
              <a:ext uri="{FF2B5EF4-FFF2-40B4-BE49-F238E27FC236}">
                <a16:creationId xmlns:a16="http://schemas.microsoft.com/office/drawing/2014/main" id="{03235DBF-75E0-482F-AD49-2D801943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43B0-91EB-4FD5-ACA4-BE0E0AEB27EE}"/>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8319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D5A-44E7-4942-8A7F-E1E6BE330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42CC-AE73-4A53-9BBD-BD3AF9AFB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DCF7A-F53B-4B39-9D99-1A5CB23E16C2}"/>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5" name="Footer Placeholder 4">
            <a:extLst>
              <a:ext uri="{FF2B5EF4-FFF2-40B4-BE49-F238E27FC236}">
                <a16:creationId xmlns:a16="http://schemas.microsoft.com/office/drawing/2014/main" id="{BB2044B1-04A8-4384-8045-C185174F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BAD-1099-46B3-8303-59F93C7520C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604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9BB5-EA33-47B3-BD23-61D45B0D8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C3F73-3F65-4FB6-BCC7-8F79942FE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0F2B-97E9-420C-8264-89C0B5E20207}"/>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5" name="Footer Placeholder 4">
            <a:extLst>
              <a:ext uri="{FF2B5EF4-FFF2-40B4-BE49-F238E27FC236}">
                <a16:creationId xmlns:a16="http://schemas.microsoft.com/office/drawing/2014/main" id="{CADE0DB5-FEA0-4A12-BA35-F41F1B2C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F82-8729-42E1-85CF-56F113B3F31C}"/>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110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E62-F29D-4E16-87FA-C7D6BA37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F481C-8B6B-4DD3-BA73-ACAE8A503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765C-A021-4B62-A93B-A7CF6B0223AE}"/>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5" name="Footer Placeholder 4">
            <a:extLst>
              <a:ext uri="{FF2B5EF4-FFF2-40B4-BE49-F238E27FC236}">
                <a16:creationId xmlns:a16="http://schemas.microsoft.com/office/drawing/2014/main" id="{C453CF78-CE96-4210-AC1D-FE989EACE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0320-DB1C-469A-A085-5F8E7C16901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9334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17-0D6E-4352-B34E-3C2B5F8F8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10998-FE68-4E6A-A082-61D15187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7C79-E0A3-4FB0-901C-F6892FA49B10}"/>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5" name="Footer Placeholder 4">
            <a:extLst>
              <a:ext uri="{FF2B5EF4-FFF2-40B4-BE49-F238E27FC236}">
                <a16:creationId xmlns:a16="http://schemas.microsoft.com/office/drawing/2014/main" id="{0C4ECA95-F75F-40CC-B590-60645F3F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4D6C-C012-4BC9-BB0B-702E76DDD440}"/>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9923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74B-B3EC-4FEA-990F-68E329729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B73-5934-45AD-B937-5653735FB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8C492-D61E-43C6-83A4-0D8ED7AFB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3E71-5DDF-4246-B716-48D62D97A165}"/>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6" name="Footer Placeholder 5">
            <a:extLst>
              <a:ext uri="{FF2B5EF4-FFF2-40B4-BE49-F238E27FC236}">
                <a16:creationId xmlns:a16="http://schemas.microsoft.com/office/drawing/2014/main" id="{6A24317C-BE95-4A5B-BF9A-F734C8DC3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115D-9357-45D0-B25F-7E87EAD26DE5}"/>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36721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56F-8BE0-4401-99E9-21F01428B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3F44-3DA1-4E01-8159-99B8973F3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C532-A933-49FB-B59E-94FCDF152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544DD-2E04-4F34-A3DB-D11DB5FAB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E40BB-1A0A-48B3-8DBE-B8E51E128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6B99-23BC-4AE6-BD7B-3CCF28CDAF52}"/>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8" name="Footer Placeholder 7">
            <a:extLst>
              <a:ext uri="{FF2B5EF4-FFF2-40B4-BE49-F238E27FC236}">
                <a16:creationId xmlns:a16="http://schemas.microsoft.com/office/drawing/2014/main" id="{4E02A01E-B244-491A-81C8-B368E6670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EB619-0E88-4BED-AC7B-134B95C0EBD3}"/>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83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9A25-6387-4148-9F20-A9591EA4D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7815B-07FF-45B0-998C-C952E126555E}"/>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4" name="Footer Placeholder 3">
            <a:extLst>
              <a:ext uri="{FF2B5EF4-FFF2-40B4-BE49-F238E27FC236}">
                <a16:creationId xmlns:a16="http://schemas.microsoft.com/office/drawing/2014/main" id="{E64CAC44-EB7F-4AC6-92D8-60FFAD79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B2BA2-E77C-41C9-BACB-91D4AEB499DB}"/>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79801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BB269-7B77-4592-BF20-42F392210F3E}"/>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3" name="Footer Placeholder 2">
            <a:extLst>
              <a:ext uri="{FF2B5EF4-FFF2-40B4-BE49-F238E27FC236}">
                <a16:creationId xmlns:a16="http://schemas.microsoft.com/office/drawing/2014/main" id="{7EF78F46-5760-4CAE-AE20-4B1504D86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791F7-1575-441B-986C-5E8FF65743E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255015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39B4-1844-464A-AA38-955D7590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8D0FD-EF09-47AF-BC04-7E76A4123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7BBE3-DCF6-411B-BA01-D6353BFD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1014F-30C1-4BA3-BE61-F6B92B702C15}"/>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6" name="Footer Placeholder 5">
            <a:extLst>
              <a:ext uri="{FF2B5EF4-FFF2-40B4-BE49-F238E27FC236}">
                <a16:creationId xmlns:a16="http://schemas.microsoft.com/office/drawing/2014/main" id="{F117A4F5-61CA-4FF9-A1D6-BCEDB0055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1A391-30E6-4985-BEB3-CF714A79EB84}"/>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40728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170-EF45-4DC7-8D51-1D405FE5C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CB47C-F2EA-4CF1-B8EC-42F2B749A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BBB56-2B61-40B5-A398-31CEF9069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99DB-94C6-4008-BAD4-8AF2ADEE8F0C}"/>
              </a:ext>
            </a:extLst>
          </p:cNvPr>
          <p:cNvSpPr>
            <a:spLocks noGrp="1"/>
          </p:cNvSpPr>
          <p:nvPr>
            <p:ph type="dt" sz="half" idx="10"/>
          </p:nvPr>
        </p:nvSpPr>
        <p:spPr/>
        <p:txBody>
          <a:bodyPr/>
          <a:lstStyle/>
          <a:p>
            <a:fld id="{EAA03FD5-FBA7-4367-9AF4-771ACFF7A585}" type="datetimeFigureOut">
              <a:rPr lang="en-US" smtClean="0"/>
              <a:t>12/3/2024</a:t>
            </a:fld>
            <a:endParaRPr lang="en-US"/>
          </a:p>
        </p:txBody>
      </p:sp>
      <p:sp>
        <p:nvSpPr>
          <p:cNvPr id="6" name="Footer Placeholder 5">
            <a:extLst>
              <a:ext uri="{FF2B5EF4-FFF2-40B4-BE49-F238E27FC236}">
                <a16:creationId xmlns:a16="http://schemas.microsoft.com/office/drawing/2014/main" id="{1C5AE2F0-0FC8-4A69-B70A-229D7C702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79D3A-5A21-4D44-9F65-FB04DE11EF7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54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9C16-247D-48D4-B6D2-E8706AEFB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E4336-822D-424A-B5B9-F4759F1A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67CA-FF18-4360-9B0C-3CCEC204E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FD5-FBA7-4367-9AF4-771ACFF7A585}" type="datetimeFigureOut">
              <a:rPr lang="en-US" smtClean="0"/>
              <a:t>12/3/2024</a:t>
            </a:fld>
            <a:endParaRPr lang="en-US"/>
          </a:p>
        </p:txBody>
      </p:sp>
      <p:sp>
        <p:nvSpPr>
          <p:cNvPr id="5" name="Footer Placeholder 4">
            <a:extLst>
              <a:ext uri="{FF2B5EF4-FFF2-40B4-BE49-F238E27FC236}">
                <a16:creationId xmlns:a16="http://schemas.microsoft.com/office/drawing/2014/main" id="{2D9E373C-5CF2-4B76-94F9-67201914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25397-066F-4319-A747-FCBF804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6669-F5BB-49B1-B71D-BA93DCDE2966}" type="slidenum">
              <a:rPr lang="en-US" smtClean="0"/>
              <a:t>‹#›</a:t>
            </a:fld>
            <a:endParaRPr lang="en-US"/>
          </a:p>
        </p:txBody>
      </p:sp>
    </p:spTree>
    <p:extLst>
      <p:ext uri="{BB962C8B-B14F-4D97-AF65-F5344CB8AC3E}">
        <p14:creationId xmlns:p14="http://schemas.microsoft.com/office/powerpoint/2010/main" val="346805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ana.Rizzo@singh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0DE95167-642A-668F-B654-F507F1261AF8}"/>
              </a:ext>
            </a:extLst>
          </p:cNvPr>
          <p:cNvSpPr>
            <a:spLocks noGrp="1"/>
          </p:cNvSpPr>
          <p:nvPr>
            <p:ph type="title"/>
          </p:nvPr>
        </p:nvSpPr>
        <p:spPr>
          <a:xfrm>
            <a:off x="-23" y="186825"/>
            <a:ext cx="12192003" cy="1591173"/>
          </a:xfrm>
        </p:spPr>
        <p:txBody>
          <a:bodyPr>
            <a:normAutofit/>
          </a:bodyPr>
          <a:lstStyle/>
          <a:p>
            <a:pPr algn="ctr"/>
            <a:r>
              <a:rPr lang="en-US" sz="3600" b="1" dirty="0"/>
              <a:t>Clinical Ethics in Health Care: How they Improve Patient Outcomes</a:t>
            </a:r>
            <a:br>
              <a:rPr lang="en-US" sz="3600" b="1" dirty="0"/>
            </a:br>
            <a:r>
              <a:rPr lang="en-US" sz="3600" b="1" dirty="0"/>
              <a:t>Created by Dana Rizzo RN, BSN, ACM-RN</a:t>
            </a:r>
          </a:p>
        </p:txBody>
      </p:sp>
      <p:pic>
        <p:nvPicPr>
          <p:cNvPr id="1026" name="Picture 2" descr="Medical ethics stock illustration. Illustration of principle ...">
            <a:extLst>
              <a:ext uri="{FF2B5EF4-FFF2-40B4-BE49-F238E27FC236}">
                <a16:creationId xmlns:a16="http://schemas.microsoft.com/office/drawing/2014/main" id="{B5E1C15A-8AB0-CCA0-55FC-6E72A5D224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700" y="2146300"/>
            <a:ext cx="5473700" cy="46178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838 Medical Ethics Images, Stock Photos, 3D objects ...">
            <a:extLst>
              <a:ext uri="{FF2B5EF4-FFF2-40B4-BE49-F238E27FC236}">
                <a16:creationId xmlns:a16="http://schemas.microsoft.com/office/drawing/2014/main" id="{34D4D042-322C-A30B-5D65-C9B1B11AF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2" y="1777999"/>
            <a:ext cx="4978398" cy="386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1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B9EF-0D0E-538B-58EB-75372BF503A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4D65217-24B4-5F72-D624-F1124311780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2762E2A-A553-5464-D832-E61CF99E75C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C2F0DB4-E03F-0928-37F3-86E2039AB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81F57C8B-4B59-134C-4AB3-EB678B46197D}"/>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ECC051E-1937-BBB8-8645-E0EFDA42F875}"/>
              </a:ext>
            </a:extLst>
          </p:cNvPr>
          <p:cNvSpPr>
            <a:spLocks noGrp="1"/>
          </p:cNvSpPr>
          <p:nvPr>
            <p:ph type="title"/>
          </p:nvPr>
        </p:nvSpPr>
        <p:spPr>
          <a:xfrm>
            <a:off x="0" y="1"/>
            <a:ext cx="12192000" cy="932867"/>
          </a:xfrm>
        </p:spPr>
        <p:txBody>
          <a:bodyPr>
            <a:normAutofit/>
          </a:bodyPr>
          <a:lstStyle/>
          <a:p>
            <a:pPr algn="ctr"/>
            <a:r>
              <a:rPr lang="en-US" sz="2400" b="1" dirty="0"/>
              <a:t>Artificial Intelligence Timeline in History:</a:t>
            </a:r>
          </a:p>
        </p:txBody>
      </p:sp>
      <p:sp>
        <p:nvSpPr>
          <p:cNvPr id="4" name="Content Placeholder 3">
            <a:extLst>
              <a:ext uri="{FF2B5EF4-FFF2-40B4-BE49-F238E27FC236}">
                <a16:creationId xmlns:a16="http://schemas.microsoft.com/office/drawing/2014/main" id="{AD5F4E4A-0B58-11DD-9189-FB7BB6333E30}"/>
              </a:ext>
            </a:extLst>
          </p:cNvPr>
          <p:cNvSpPr>
            <a:spLocks noGrp="1"/>
          </p:cNvSpPr>
          <p:nvPr>
            <p:ph idx="1"/>
          </p:nvPr>
        </p:nvSpPr>
        <p:spPr>
          <a:xfrm>
            <a:off x="0" y="872082"/>
            <a:ext cx="12119956" cy="5985917"/>
          </a:xfrm>
        </p:spPr>
        <p:txBody>
          <a:bodyPr>
            <a:normAutofit/>
          </a:bodyPr>
          <a:lstStyle/>
          <a:p>
            <a:r>
              <a:rPr lang="en-US" sz="2000" b="1" dirty="0"/>
              <a:t>1951 First AI Program designed by Christopher Strachey</a:t>
            </a:r>
          </a:p>
          <a:p>
            <a:r>
              <a:rPr lang="en-US" sz="2000" b="1" dirty="0"/>
              <a:t>1956  John McCarthy, Dartmouth conference coined Term “Artificial Intelligence”.</a:t>
            </a:r>
          </a:p>
          <a:p>
            <a:r>
              <a:rPr lang="en-US" sz="2000" b="1" dirty="0"/>
              <a:t>1960-1970s AI research focused on rule-based and expert systems, needed more computing power and data.</a:t>
            </a:r>
          </a:p>
          <a:p>
            <a:r>
              <a:rPr lang="en-US" sz="2000" b="1" dirty="0"/>
              <a:t>1980-1990s AI research shifted to Machine Learning (ML) and neural networks, which allow machines to learn from data and improve performance.  IBMs “Deep Blue” defeated World Chess Player Champion Garry Kasparov in 1997.</a:t>
            </a:r>
          </a:p>
          <a:p>
            <a:r>
              <a:rPr lang="en-US" sz="2000" b="1" dirty="0"/>
              <a:t>2000s  AI Improved focusing on Natural Language Processing (NLP) and computer vision. Lead to virtual assistants, Apple’s- Siri and Amazon’s -Alexa, which could understand natural language and respond to user requests.</a:t>
            </a:r>
          </a:p>
          <a:p>
            <a:endParaRPr lang="en-US" sz="2000" b="1" dirty="0"/>
          </a:p>
        </p:txBody>
      </p:sp>
    </p:spTree>
    <p:extLst>
      <p:ext uri="{BB962C8B-B14F-4D97-AF65-F5344CB8AC3E}">
        <p14:creationId xmlns:p14="http://schemas.microsoft.com/office/powerpoint/2010/main" val="148957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C626E-29AC-5D23-82B4-B3CE7346F8D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514BFF8-1948-3624-4C55-2FA658E5D06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97A9DAF-666E-3C45-2303-721112909AF7}"/>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E2005F7-FEAD-0B2B-B655-F691795B1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B13D1D3-6CCD-0A23-9217-08D1F0E4F303}"/>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DAA54E0-39A9-2161-CC06-1944798EA3AB}"/>
              </a:ext>
            </a:extLst>
          </p:cNvPr>
          <p:cNvSpPr>
            <a:spLocks noGrp="1"/>
          </p:cNvSpPr>
          <p:nvPr>
            <p:ph type="title"/>
          </p:nvPr>
        </p:nvSpPr>
        <p:spPr>
          <a:xfrm>
            <a:off x="0" y="186825"/>
            <a:ext cx="12192000" cy="769139"/>
          </a:xfrm>
        </p:spPr>
        <p:txBody>
          <a:bodyPr>
            <a:normAutofit/>
          </a:bodyPr>
          <a:lstStyle/>
          <a:p>
            <a:pPr algn="ctr"/>
            <a:r>
              <a:rPr lang="en-US" sz="2800" b="1" dirty="0"/>
              <a:t>Pros of Artificial Intelligence(AI):</a:t>
            </a:r>
          </a:p>
        </p:txBody>
      </p:sp>
      <p:sp>
        <p:nvSpPr>
          <p:cNvPr id="4" name="Content Placeholder 3">
            <a:extLst>
              <a:ext uri="{FF2B5EF4-FFF2-40B4-BE49-F238E27FC236}">
                <a16:creationId xmlns:a16="http://schemas.microsoft.com/office/drawing/2014/main" id="{F9BA6074-01F4-EC7A-CAF1-F0FCEB097B66}"/>
              </a:ext>
            </a:extLst>
          </p:cNvPr>
          <p:cNvSpPr>
            <a:spLocks noGrp="1"/>
          </p:cNvSpPr>
          <p:nvPr>
            <p:ph idx="1"/>
          </p:nvPr>
        </p:nvSpPr>
        <p:spPr>
          <a:xfrm>
            <a:off x="0" y="1001208"/>
            <a:ext cx="12191980" cy="5856792"/>
          </a:xfrm>
        </p:spPr>
        <p:txBody>
          <a:bodyPr>
            <a:normAutofit/>
          </a:bodyPr>
          <a:lstStyle/>
          <a:p>
            <a:r>
              <a:rPr lang="en-US" sz="2000" b="1" dirty="0"/>
              <a:t>1.  Diminishes Human Error: because AI decisions come from compiled data, with designed algorithms, errors are reduced, accuracy increased, and precision is possible.</a:t>
            </a:r>
          </a:p>
          <a:p>
            <a:r>
              <a:rPr lang="en-US" sz="2000" b="1" dirty="0"/>
              <a:t>2.  Facilitates Faster Decision-Making:  Emergency room</a:t>
            </a:r>
          </a:p>
          <a:p>
            <a:r>
              <a:rPr lang="en-US" sz="2000" b="1" dirty="0"/>
              <a:t>3.  Offers Continual 24/7 Availability: humans need sleep. AI computers still require maintenance, updates, occasional downtime. Huge impact on company’s productivity.</a:t>
            </a:r>
          </a:p>
          <a:p>
            <a:r>
              <a:rPr lang="en-US" sz="2000" b="1" dirty="0"/>
              <a:t>4.  Lessens Risk: Can take on risky tasks, would be hazardous for humans. Minimizes risks for humans.</a:t>
            </a:r>
          </a:p>
          <a:p>
            <a:r>
              <a:rPr lang="en-US" sz="2000" b="1" dirty="0"/>
              <a:t>5.  Automates Repetition:  Repetitive work and tasks part of our jobs, often not utilizing highest potential of human workers.</a:t>
            </a:r>
          </a:p>
          <a:p>
            <a:r>
              <a:rPr lang="en-US" sz="2000" b="1" dirty="0"/>
              <a:t>6.  Provides Digital Assistants:  Helps with customer interactions. Triage of patients based on their signs and symptoms.</a:t>
            </a:r>
          </a:p>
          <a:p>
            <a:r>
              <a:rPr lang="en-US" sz="2000" b="1" dirty="0"/>
              <a:t>7.  Identifies patterns:  In words, numbers, images. AI allows you to see the bigger picture faster. </a:t>
            </a:r>
          </a:p>
          <a:p>
            <a:r>
              <a:rPr lang="en-US" sz="2000" b="1" dirty="0"/>
              <a:t>8.  Identifies Better Human Workflows:  Increased productivity, revenue, efficiency. Ie. Staffing patterns.</a:t>
            </a:r>
          </a:p>
          <a:p>
            <a:r>
              <a:rPr lang="en-US" sz="2000" b="1" dirty="0"/>
              <a:t>9.  Excels at Working Large Sets of Data:  The more data available, AI makes sense of it all in less time.</a:t>
            </a:r>
          </a:p>
          <a:p>
            <a:r>
              <a:rPr lang="en-US" sz="2000" b="1" dirty="0"/>
              <a:t> AI can then interpret the data and transform the data.</a:t>
            </a:r>
          </a:p>
          <a:p>
            <a:r>
              <a:rPr lang="en-US" sz="1600" b="1" dirty="0"/>
              <a:t>(Rockcontent.com Barbara von der Osten May 21, 2023, Updated June 2024, Artificial Intelligence Pros and Cons)</a:t>
            </a:r>
          </a:p>
          <a:p>
            <a:endParaRPr lang="en-US" sz="1600" b="1" dirty="0"/>
          </a:p>
          <a:p>
            <a:endParaRPr lang="en-US" sz="2000" b="1" dirty="0"/>
          </a:p>
        </p:txBody>
      </p:sp>
    </p:spTree>
    <p:extLst>
      <p:ext uri="{BB962C8B-B14F-4D97-AF65-F5344CB8AC3E}">
        <p14:creationId xmlns:p14="http://schemas.microsoft.com/office/powerpoint/2010/main" val="18372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97DF38F-C076-E266-6029-E9B5713F76A5}"/>
              </a:ext>
            </a:extLst>
          </p:cNvPr>
          <p:cNvSpPr>
            <a:spLocks noGrp="1"/>
          </p:cNvSpPr>
          <p:nvPr>
            <p:ph type="title"/>
          </p:nvPr>
        </p:nvSpPr>
        <p:spPr>
          <a:xfrm>
            <a:off x="83126" y="365125"/>
            <a:ext cx="12108873" cy="667841"/>
          </a:xfrm>
        </p:spPr>
        <p:txBody>
          <a:bodyPr>
            <a:normAutofit/>
          </a:bodyPr>
          <a:lstStyle/>
          <a:p>
            <a:pPr algn="ctr"/>
            <a:r>
              <a:rPr lang="en-US" sz="2400" b="1" dirty="0"/>
              <a:t>Cons of Artificial Intelligence</a:t>
            </a:r>
          </a:p>
        </p:txBody>
      </p:sp>
      <p:sp>
        <p:nvSpPr>
          <p:cNvPr id="4" name="Content Placeholder 3">
            <a:extLst>
              <a:ext uri="{FF2B5EF4-FFF2-40B4-BE49-F238E27FC236}">
                <a16:creationId xmlns:a16="http://schemas.microsoft.com/office/drawing/2014/main" id="{B2DF6CEB-230F-AF40-E271-DA72094A6760}"/>
              </a:ext>
            </a:extLst>
          </p:cNvPr>
          <p:cNvSpPr>
            <a:spLocks noGrp="1"/>
          </p:cNvSpPr>
          <p:nvPr>
            <p:ph idx="1"/>
          </p:nvPr>
        </p:nvSpPr>
        <p:spPr>
          <a:xfrm>
            <a:off x="83126" y="922713"/>
            <a:ext cx="12108874" cy="5841396"/>
          </a:xfrm>
        </p:spPr>
        <p:txBody>
          <a:bodyPr>
            <a:normAutofit/>
          </a:bodyPr>
          <a:lstStyle/>
          <a:p>
            <a:r>
              <a:rPr lang="en-US" sz="2400" b="1" dirty="0"/>
              <a:t>1.  Reduces employment: replace repetitive jobs, phase away traditional jobs.</a:t>
            </a:r>
          </a:p>
          <a:p>
            <a:r>
              <a:rPr lang="en-US" sz="2400" b="1" dirty="0"/>
              <a:t>2.  Lacks creative ability:  AI cannot think outside of box. Human wisdom and creative thinking by humans still valued.</a:t>
            </a:r>
          </a:p>
          <a:p>
            <a:r>
              <a:rPr lang="en-US" sz="2400" b="1" dirty="0"/>
              <a:t>3.  Absence of emotional range: AI has no emotions into decisions.</a:t>
            </a:r>
          </a:p>
          <a:p>
            <a:r>
              <a:rPr lang="en-US" sz="2400" b="1" dirty="0"/>
              <a:t>4.  Ethical Dilemmas:  cannot incorporate ethics and morality.</a:t>
            </a:r>
          </a:p>
          <a:p>
            <a:r>
              <a:rPr lang="en-US" sz="2400" b="1" dirty="0"/>
              <a:t>5.  Increases potential for Human Laziness:  automating tasks and digital assistants can increase machine dependence and promote human laziness.</a:t>
            </a:r>
          </a:p>
          <a:p>
            <a:r>
              <a:rPr lang="en-US" sz="2400" b="1" dirty="0"/>
              <a:t>6.  Privacy and Data Security Concerns:  AI systems rely on data to function. Raises concerns.</a:t>
            </a:r>
          </a:p>
          <a:p>
            <a:r>
              <a:rPr lang="en-US" sz="2400" b="1" dirty="0"/>
              <a:t>7.  Lack of Transparency and Explainability:  AI algorithms complex and difficult to understand, especially in deep learning (SL) and Neural network Models (NNM). Hard to determine how AI arrive at certain decisions and predictions. Black Box Nature of AI.</a:t>
            </a:r>
          </a:p>
          <a:p>
            <a:r>
              <a:rPr lang="en-US" sz="2400" b="1" dirty="0"/>
              <a:t>8.  Dependency and Reliability:  If AI experiences failures and malfunctions issues occur.</a:t>
            </a:r>
          </a:p>
          <a:p>
            <a:r>
              <a:rPr lang="en-US" sz="2400" b="1" dirty="0"/>
              <a:t>      Mitigate risks associated with AI.</a:t>
            </a:r>
          </a:p>
          <a:p>
            <a:r>
              <a:rPr lang="en-US" sz="1800" b="1" dirty="0"/>
              <a:t>( Artificial Intelligence, Barbara </a:t>
            </a:r>
            <a:r>
              <a:rPr lang="en-US" sz="1800" b="1" dirty="0" err="1"/>
              <a:t>vonder</a:t>
            </a:r>
            <a:r>
              <a:rPr lang="en-US" sz="1800" b="1" dirty="0"/>
              <a:t> Osten, May 21, 23, Rockcontent.com)</a:t>
            </a:r>
          </a:p>
        </p:txBody>
      </p:sp>
    </p:spTree>
    <p:extLst>
      <p:ext uri="{BB962C8B-B14F-4D97-AF65-F5344CB8AC3E}">
        <p14:creationId xmlns:p14="http://schemas.microsoft.com/office/powerpoint/2010/main" val="419172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914B-405E-CD3F-1CAA-5290248F61D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5F9D58F-F74D-DF9A-243C-F3CD212BD6D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66DCEAF-921B-F921-D841-2881513740A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18366F3-D053-21A0-5823-6C61B0E0E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49C21F9F-A7B2-37F4-B59D-1026F9F4C113}"/>
              </a:ext>
            </a:extLst>
          </p:cNvPr>
          <p:cNvSpPr/>
          <p:nvPr/>
        </p:nvSpPr>
        <p:spPr>
          <a:xfrm>
            <a:off x="308713" y="368632"/>
            <a:ext cx="6096000" cy="369332"/>
          </a:xfrm>
          <a:prstGeom prst="rect">
            <a:avLst/>
          </a:prstGeom>
        </p:spPr>
        <p:txBody>
          <a:bodyPr>
            <a:spAutoFit/>
          </a:bodyPr>
          <a:lstStyle/>
          <a:p>
            <a:endParaRPr lang="en-US" dirty="0"/>
          </a:p>
        </p:txBody>
      </p:sp>
      <p:pic>
        <p:nvPicPr>
          <p:cNvPr id="4098" name="Picture 2" descr="Char showing projected growth of the AI in healthcare market from 2021 to 2030">
            <a:extLst>
              <a:ext uri="{FF2B5EF4-FFF2-40B4-BE49-F238E27FC236}">
                <a16:creationId xmlns:a16="http://schemas.microsoft.com/office/drawing/2014/main" id="{D101849D-1B28-21F0-C0E6-2BA0204AF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2" y="422820"/>
            <a:ext cx="11451025" cy="615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2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A053-A988-C4FC-511F-28175984141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17B26C2-5223-EC94-50F3-AB478DE2530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C0456-34DA-1239-B76C-837F35D2811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B52AAFA-DDA3-4B57-2674-9175BD686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166596C-BCBF-95DE-17C7-E5BE2A89E101}"/>
              </a:ext>
            </a:extLst>
          </p:cNvPr>
          <p:cNvSpPr/>
          <p:nvPr/>
        </p:nvSpPr>
        <p:spPr>
          <a:xfrm>
            <a:off x="308713" y="368632"/>
            <a:ext cx="6096000" cy="369332"/>
          </a:xfrm>
          <a:prstGeom prst="rect">
            <a:avLst/>
          </a:prstGeom>
        </p:spPr>
        <p:txBody>
          <a:bodyPr>
            <a:spAutoFit/>
          </a:bodyPr>
          <a:lstStyle/>
          <a:p>
            <a:endParaRPr lang="en-US" dirty="0"/>
          </a:p>
        </p:txBody>
      </p:sp>
      <p:pic>
        <p:nvPicPr>
          <p:cNvPr id="5122" name="Picture 2">
            <a:extLst>
              <a:ext uri="{FF2B5EF4-FFF2-40B4-BE49-F238E27FC236}">
                <a16:creationId xmlns:a16="http://schemas.microsoft.com/office/drawing/2014/main" id="{995BC3D8-06BD-9003-DEAF-BEA8FDBF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782" y="1172095"/>
            <a:ext cx="9676013" cy="32808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A53446-8FE2-B57A-B106-C5B95123BC2F}"/>
              </a:ext>
            </a:extLst>
          </p:cNvPr>
          <p:cNvSpPr>
            <a:spLocks noGrp="1"/>
          </p:cNvSpPr>
          <p:nvPr>
            <p:ph type="title"/>
          </p:nvPr>
        </p:nvSpPr>
        <p:spPr/>
        <p:txBody>
          <a:bodyPr>
            <a:normAutofit/>
          </a:bodyPr>
          <a:lstStyle/>
          <a:p>
            <a:pPr algn="ctr"/>
            <a:r>
              <a:rPr lang="en-US" sz="3200" b="1" dirty="0"/>
              <a:t>Artificial Intelligence if Used, Patients said they would?</a:t>
            </a:r>
          </a:p>
        </p:txBody>
      </p:sp>
    </p:spTree>
    <p:extLst>
      <p:ext uri="{BB962C8B-B14F-4D97-AF65-F5344CB8AC3E}">
        <p14:creationId xmlns:p14="http://schemas.microsoft.com/office/powerpoint/2010/main" val="421402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0730-32EC-510F-1379-1D4BC4803C1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DF49D39-D702-E4A5-30F5-FB565DC9448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DEC245C-173E-5CB0-68F8-9EC016C0BB98}"/>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771FD55-21AB-1D8C-9A60-CDD426465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40CE93D-E599-A770-C4FA-273A40CD5958}"/>
              </a:ext>
            </a:extLst>
          </p:cNvPr>
          <p:cNvSpPr/>
          <p:nvPr/>
        </p:nvSpPr>
        <p:spPr>
          <a:xfrm>
            <a:off x="308713" y="368632"/>
            <a:ext cx="6096000" cy="369332"/>
          </a:xfrm>
          <a:prstGeom prst="rect">
            <a:avLst/>
          </a:prstGeom>
        </p:spPr>
        <p:txBody>
          <a:bodyPr>
            <a:spAutoFit/>
          </a:bodyPr>
          <a:lstStyle/>
          <a:p>
            <a:endParaRPr lang="en-US" dirty="0"/>
          </a:p>
        </p:txBody>
      </p:sp>
      <p:pic>
        <p:nvPicPr>
          <p:cNvPr id="6146" name="Picture 2" descr="Chart comparing how adults believe AI will affect ethnic biases in healthcare">
            <a:extLst>
              <a:ext uri="{FF2B5EF4-FFF2-40B4-BE49-F238E27FC236}">
                <a16:creationId xmlns:a16="http://schemas.microsoft.com/office/drawing/2014/main" id="{E71F662A-485E-F55E-EE93-E3A0FB1A8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24" y="1375536"/>
            <a:ext cx="11172305" cy="54443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56348-B1E2-5E72-A251-404ECD50EA5A}"/>
              </a:ext>
            </a:extLst>
          </p:cNvPr>
          <p:cNvSpPr>
            <a:spLocks noGrp="1"/>
          </p:cNvSpPr>
          <p:nvPr>
            <p:ph type="title"/>
          </p:nvPr>
        </p:nvSpPr>
        <p:spPr>
          <a:xfrm>
            <a:off x="-23" y="365125"/>
            <a:ext cx="11353823" cy="915035"/>
          </a:xfrm>
        </p:spPr>
        <p:txBody>
          <a:bodyPr>
            <a:normAutofit/>
          </a:bodyPr>
          <a:lstStyle/>
          <a:p>
            <a:pPr algn="ctr"/>
            <a:r>
              <a:rPr lang="en-US" sz="3200" b="1" dirty="0"/>
              <a:t>If AI or ML were used people felt Bias would get?</a:t>
            </a:r>
          </a:p>
        </p:txBody>
      </p:sp>
    </p:spTree>
    <p:extLst>
      <p:ext uri="{BB962C8B-B14F-4D97-AF65-F5344CB8AC3E}">
        <p14:creationId xmlns:p14="http://schemas.microsoft.com/office/powerpoint/2010/main" val="201780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9AE94-FAB3-8C8A-24A9-63118CCB9B0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65FC551-287B-2B6B-CC9A-B3F46E55ECA5}"/>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C7E0E83-7676-3C3E-DFE5-0D372A70773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72B66CE-75F0-C047-04AD-F7C80A36E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07165592-855B-1556-3879-E635D2216549}"/>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a:extLst>
              <a:ext uri="{FF2B5EF4-FFF2-40B4-BE49-F238E27FC236}">
                <a16:creationId xmlns:a16="http://schemas.microsoft.com/office/drawing/2014/main" id="{5AB35D4B-14B7-1423-2BBA-62C6181C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31" y="1304656"/>
            <a:ext cx="10764982" cy="53664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F6D22D-4988-1289-0574-E56D16C1A6D8}"/>
              </a:ext>
            </a:extLst>
          </p:cNvPr>
          <p:cNvSpPr>
            <a:spLocks noGrp="1"/>
          </p:cNvSpPr>
          <p:nvPr>
            <p:ph type="title"/>
          </p:nvPr>
        </p:nvSpPr>
        <p:spPr>
          <a:xfrm>
            <a:off x="-23" y="365125"/>
            <a:ext cx="12192023" cy="560459"/>
          </a:xfrm>
        </p:spPr>
        <p:txBody>
          <a:bodyPr>
            <a:normAutofit/>
          </a:bodyPr>
          <a:lstStyle/>
          <a:p>
            <a:pPr algn="ctr"/>
            <a:r>
              <a:rPr lang="en-US" sz="2400" b="1" dirty="0"/>
              <a:t>ML: Machine Learning       AI: Artificial Intelligence</a:t>
            </a:r>
          </a:p>
        </p:txBody>
      </p:sp>
    </p:spTree>
    <p:extLst>
      <p:ext uri="{BB962C8B-B14F-4D97-AF65-F5344CB8AC3E}">
        <p14:creationId xmlns:p14="http://schemas.microsoft.com/office/powerpoint/2010/main" val="246997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E1FB6-C30A-B2C4-B384-A617F4E6C8C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B6F99F9-336A-24B9-FCF8-EFB938F8A7F0}"/>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6EC296C-DCE1-87B5-95D9-E43EB3A03914}"/>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82CB508-882B-DD2D-77BB-7CCAFAC6E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8B0CD064-EB08-7145-A33E-E2F1A82C9E2D}"/>
              </a:ext>
            </a:extLst>
          </p:cNvPr>
          <p:cNvSpPr/>
          <p:nvPr/>
        </p:nvSpPr>
        <p:spPr>
          <a:xfrm>
            <a:off x="308713" y="368632"/>
            <a:ext cx="6096000" cy="369332"/>
          </a:xfrm>
          <a:prstGeom prst="rect">
            <a:avLst/>
          </a:prstGeom>
        </p:spPr>
        <p:txBody>
          <a:bodyPr>
            <a:spAutoFit/>
          </a:bodyPr>
          <a:lstStyle/>
          <a:p>
            <a:endParaRPr lang="en-US" dirty="0"/>
          </a:p>
        </p:txBody>
      </p:sp>
      <p:pic>
        <p:nvPicPr>
          <p:cNvPr id="3074" name="Picture 2">
            <a:extLst>
              <a:ext uri="{FF2B5EF4-FFF2-40B4-BE49-F238E27FC236}">
                <a16:creationId xmlns:a16="http://schemas.microsoft.com/office/drawing/2014/main" id="{46D25E44-33FC-481C-3524-A7308A951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77" y="368632"/>
            <a:ext cx="11376210" cy="630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7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CC6FF5E2-B156-C965-A0CA-1D4208A6017D}"/>
              </a:ext>
            </a:extLst>
          </p:cNvPr>
          <p:cNvSpPr>
            <a:spLocks noGrp="1"/>
          </p:cNvSpPr>
          <p:nvPr>
            <p:ph type="title"/>
          </p:nvPr>
        </p:nvSpPr>
        <p:spPr>
          <a:xfrm>
            <a:off x="-23" y="365125"/>
            <a:ext cx="12192003" cy="500949"/>
          </a:xfrm>
        </p:spPr>
        <p:txBody>
          <a:bodyPr>
            <a:normAutofit fontScale="90000"/>
          </a:bodyPr>
          <a:lstStyle/>
          <a:p>
            <a:pPr algn="ctr"/>
            <a:r>
              <a:rPr lang="en-US" sz="3200" b="1" dirty="0"/>
              <a:t>Ethics is an inherent and inseparable part of clinical medicine</a:t>
            </a:r>
          </a:p>
        </p:txBody>
      </p:sp>
      <p:sp>
        <p:nvSpPr>
          <p:cNvPr id="4" name="Content Placeholder 3">
            <a:extLst>
              <a:ext uri="{FF2B5EF4-FFF2-40B4-BE49-F238E27FC236}">
                <a16:creationId xmlns:a16="http://schemas.microsoft.com/office/drawing/2014/main" id="{DEC0F120-F37B-310F-26F6-DAE15C5DB68D}"/>
              </a:ext>
            </a:extLst>
          </p:cNvPr>
          <p:cNvSpPr>
            <a:spLocks noGrp="1"/>
          </p:cNvSpPr>
          <p:nvPr>
            <p:ph idx="1"/>
          </p:nvPr>
        </p:nvSpPr>
        <p:spPr>
          <a:xfrm>
            <a:off x="-23" y="996686"/>
            <a:ext cx="12192003" cy="5986005"/>
          </a:xfrm>
        </p:spPr>
        <p:txBody>
          <a:bodyPr>
            <a:normAutofit fontScale="85000" lnSpcReduction="20000"/>
          </a:bodyPr>
          <a:lstStyle/>
          <a:p>
            <a:pPr marL="0" indent="0">
              <a:buNone/>
            </a:pPr>
            <a:r>
              <a:rPr lang="en-US" b="1" dirty="0"/>
              <a:t>    The physician has an ethical obligation :</a:t>
            </a:r>
          </a:p>
          <a:p>
            <a:r>
              <a:rPr lang="en-US" sz="2600" b="1" dirty="0"/>
              <a:t>To benefit the patient.</a:t>
            </a:r>
          </a:p>
          <a:p>
            <a:r>
              <a:rPr lang="en-US" sz="2600" b="1" dirty="0"/>
              <a:t>To avoid or minimize harm to  the patient.</a:t>
            </a:r>
          </a:p>
          <a:p>
            <a:r>
              <a:rPr lang="en-US" sz="2600" b="1" dirty="0"/>
              <a:t>To respect the values and preferences of the patient.</a:t>
            </a:r>
          </a:p>
          <a:p>
            <a:endParaRPr lang="en-US" sz="2600" b="1" dirty="0"/>
          </a:p>
          <a:p>
            <a:r>
              <a:rPr lang="en-US" b="1" dirty="0"/>
              <a:t>Physicians and Healthcare Professionals must  have competence in core ethical behavioral skills in the following areas:</a:t>
            </a:r>
          </a:p>
          <a:p>
            <a:r>
              <a:rPr lang="en-US" sz="2600" b="1" dirty="0"/>
              <a:t>Obtaining informed consent, assessing decision-making capacity, discussing resuscitation status and use of life-sustaining treatments, advanced care planning, breaking bad news and effective communication.</a:t>
            </a:r>
          </a:p>
          <a:p>
            <a:r>
              <a:rPr lang="en-US" sz="2600" b="1" dirty="0"/>
              <a:t>Physicians and Healthcare Professionals must have competence in analyzing and resolving ethical problems.</a:t>
            </a:r>
          </a:p>
          <a:p>
            <a:r>
              <a:rPr lang="en-US" sz="2600" b="1" dirty="0"/>
              <a:t>Physicians and Healthcare Professionals must appreciate cultural diversity and its impact on ethics.</a:t>
            </a:r>
          </a:p>
          <a:p>
            <a:endParaRPr lang="en-US" sz="2600" b="1" dirty="0"/>
          </a:p>
          <a:p>
            <a:endParaRPr lang="en-US" sz="2400" b="1" dirty="0"/>
          </a:p>
          <a:p>
            <a:r>
              <a:rPr lang="en-US" sz="2400" b="1" dirty="0"/>
              <a:t>(Principles of Clinical Ethics and Their Application to Practice, PMC, Feb. 2021 17-28)</a:t>
            </a:r>
          </a:p>
          <a:p>
            <a:pPr marL="0" indent="0">
              <a:buNone/>
            </a:pPr>
            <a:r>
              <a:rPr lang="en-US" dirty="0"/>
              <a:t> </a:t>
            </a:r>
          </a:p>
        </p:txBody>
      </p:sp>
    </p:spTree>
    <p:extLst>
      <p:ext uri="{BB962C8B-B14F-4D97-AF65-F5344CB8AC3E}">
        <p14:creationId xmlns:p14="http://schemas.microsoft.com/office/powerpoint/2010/main" val="208217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BB9F53F-D58C-49FC-48C6-55936262472E}"/>
              </a:ext>
            </a:extLst>
          </p:cNvPr>
          <p:cNvSpPr>
            <a:spLocks noGrp="1"/>
          </p:cNvSpPr>
          <p:nvPr>
            <p:ph type="title"/>
          </p:nvPr>
        </p:nvSpPr>
        <p:spPr>
          <a:xfrm>
            <a:off x="0" y="186825"/>
            <a:ext cx="11353800" cy="851665"/>
          </a:xfrm>
        </p:spPr>
        <p:txBody>
          <a:bodyPr>
            <a:normAutofit/>
          </a:bodyPr>
          <a:lstStyle/>
          <a:p>
            <a:pPr algn="ctr"/>
            <a:r>
              <a:rPr lang="en-US" sz="2800" b="1" dirty="0"/>
              <a:t>History of Ethics in Health Care</a:t>
            </a:r>
          </a:p>
        </p:txBody>
      </p:sp>
      <p:sp>
        <p:nvSpPr>
          <p:cNvPr id="4" name="Content Placeholder 3">
            <a:extLst>
              <a:ext uri="{FF2B5EF4-FFF2-40B4-BE49-F238E27FC236}">
                <a16:creationId xmlns:a16="http://schemas.microsoft.com/office/drawing/2014/main" id="{024AF984-9C39-69D0-F841-2174CADADCB0}"/>
              </a:ext>
            </a:extLst>
          </p:cNvPr>
          <p:cNvSpPr>
            <a:spLocks noGrp="1"/>
          </p:cNvSpPr>
          <p:nvPr>
            <p:ph idx="1"/>
          </p:nvPr>
        </p:nvSpPr>
        <p:spPr>
          <a:xfrm>
            <a:off x="-24" y="872082"/>
            <a:ext cx="12192024" cy="5985917"/>
          </a:xfrm>
        </p:spPr>
        <p:txBody>
          <a:bodyPr>
            <a:normAutofit lnSpcReduction="10000"/>
          </a:bodyPr>
          <a:lstStyle/>
          <a:p>
            <a:r>
              <a:rPr lang="en-US" sz="2400" b="1" dirty="0"/>
              <a:t>Ancient Greece created the Hippocratic Oath, to keep physicians accountable for taking care of their patients, and bringing no harm to them.</a:t>
            </a:r>
          </a:p>
          <a:p>
            <a:r>
              <a:rPr lang="en-US" sz="2400" b="1" dirty="0"/>
              <a:t>Hippocrates stated” to help and do no harm”. (Beneficence and nonmaleficence)</a:t>
            </a:r>
          </a:p>
          <a:p>
            <a:r>
              <a:rPr lang="en-US" sz="2400" b="1" dirty="0"/>
              <a:t>Late in the 1800’s Percival’s book on ethics expanded and added the concepts of Autonomy and Justice.</a:t>
            </a:r>
          </a:p>
          <a:p>
            <a:r>
              <a:rPr lang="en-US" sz="2400" b="1" dirty="0"/>
              <a:t>Ethics in health care is what guides the work of professionals in the healthcare industry. </a:t>
            </a:r>
          </a:p>
          <a:p>
            <a:r>
              <a:rPr lang="en-US" sz="2400" b="1" dirty="0"/>
              <a:t>Ethics is an essential component of providing health care, ensures practitioners treat their patients with dignity and  respect, and that the decisions made by healthcare professionals are fair and just.</a:t>
            </a:r>
          </a:p>
          <a:p>
            <a:r>
              <a:rPr lang="en-US" sz="2400" b="1" dirty="0"/>
              <a:t>Ethics helps promote trust and confidence in the healthcare system, and it ensures healthcare professionals act in their patient’s best interests.</a:t>
            </a:r>
          </a:p>
          <a:p>
            <a:r>
              <a:rPr lang="en-US" sz="2400" b="1" dirty="0"/>
              <a:t>The Code of Ethics concept, lays out guidelines for physician’s professional conduct, and their ethical obligations, have remained relevant to the healthcare field ever since ancient Greece.</a:t>
            </a:r>
          </a:p>
          <a:p>
            <a:r>
              <a:rPr lang="en-US" sz="2400" b="1" dirty="0"/>
              <a:t>Since World War II we have had rapid development of medical treatments,</a:t>
            </a:r>
          </a:p>
          <a:p>
            <a:r>
              <a:rPr lang="en-US" sz="2400" b="1" dirty="0"/>
              <a:t>and techniques which culminated in several core ethical principles.</a:t>
            </a:r>
          </a:p>
          <a:p>
            <a:r>
              <a:rPr lang="en-US" sz="2400" b="1" dirty="0"/>
              <a:t>(Beauchamp and Childress’ book Biomedical Ethics is a classic)</a:t>
            </a:r>
          </a:p>
          <a:p>
            <a:endParaRPr lang="en-US" sz="2400" b="1" dirty="0"/>
          </a:p>
        </p:txBody>
      </p:sp>
    </p:spTree>
    <p:extLst>
      <p:ext uri="{BB962C8B-B14F-4D97-AF65-F5344CB8AC3E}">
        <p14:creationId xmlns:p14="http://schemas.microsoft.com/office/powerpoint/2010/main" val="326853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A9370639-DD5C-5DFD-4A40-B184D02BCC6C}"/>
              </a:ext>
            </a:extLst>
          </p:cNvPr>
          <p:cNvSpPr>
            <a:spLocks noGrp="1"/>
          </p:cNvSpPr>
          <p:nvPr>
            <p:ph type="title"/>
          </p:nvPr>
        </p:nvSpPr>
        <p:spPr>
          <a:xfrm>
            <a:off x="0" y="327445"/>
            <a:ext cx="12192000" cy="813257"/>
          </a:xfrm>
        </p:spPr>
        <p:txBody>
          <a:bodyPr>
            <a:normAutofit/>
          </a:bodyPr>
          <a:lstStyle/>
          <a:p>
            <a:r>
              <a:rPr lang="en-US" sz="3200" b="1" dirty="0"/>
              <a:t>      Upon completion of this presentation the learner will be able to:</a:t>
            </a:r>
          </a:p>
        </p:txBody>
      </p:sp>
      <p:sp>
        <p:nvSpPr>
          <p:cNvPr id="4" name="Content Placeholder 3">
            <a:extLst>
              <a:ext uri="{FF2B5EF4-FFF2-40B4-BE49-F238E27FC236}">
                <a16:creationId xmlns:a16="http://schemas.microsoft.com/office/drawing/2014/main" id="{04AFB6DF-7E3B-DD39-7472-581B640B9ED1}"/>
              </a:ext>
            </a:extLst>
          </p:cNvPr>
          <p:cNvSpPr>
            <a:spLocks noGrp="1"/>
          </p:cNvSpPr>
          <p:nvPr>
            <p:ph idx="1"/>
          </p:nvPr>
        </p:nvSpPr>
        <p:spPr>
          <a:xfrm>
            <a:off x="0" y="1140702"/>
            <a:ext cx="12191980" cy="5783800"/>
          </a:xfrm>
        </p:spPr>
        <p:txBody>
          <a:bodyPr>
            <a:normAutofit/>
          </a:bodyPr>
          <a:lstStyle/>
          <a:p>
            <a:r>
              <a:rPr lang="en-US" sz="2400" b="1" dirty="0"/>
              <a:t>Define  Ethics in Health Care?</a:t>
            </a:r>
          </a:p>
          <a:p>
            <a:r>
              <a:rPr lang="en-US" sz="2400" b="1" dirty="0"/>
              <a:t>Define the Core Ethical Principles: Beneficence, Nonmaleficence, Autonomy and Justice.</a:t>
            </a:r>
          </a:p>
          <a:p>
            <a:r>
              <a:rPr lang="en-US" sz="2400" b="1" dirty="0"/>
              <a:t>Discuss Principles of Clinical Ethics and their Application to Practice.  </a:t>
            </a:r>
          </a:p>
          <a:p>
            <a:r>
              <a:rPr lang="en-US" sz="2400" b="1" dirty="0"/>
              <a:t>Describe how Healthcare Administrators uphold Ethics. </a:t>
            </a:r>
          </a:p>
          <a:p>
            <a:r>
              <a:rPr lang="en-US" sz="2400" b="1" dirty="0"/>
              <a:t>Define Turfing and Dumping and how it impacts the quality metrics.</a:t>
            </a:r>
          </a:p>
          <a:p>
            <a:r>
              <a:rPr lang="en-US" sz="2400" b="1" dirty="0"/>
              <a:t>Discuss Artificial Intelligence (AI) and Machine Learning (ML) in Diagnosis and Treatment.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List 5 Best Practices Hospitals can follow to uphold Ethics and improve outcomes for patients and health care professionals.</a:t>
            </a:r>
          </a:p>
          <a:p>
            <a:endParaRPr lang="en-US" sz="2400" b="1" dirty="0"/>
          </a:p>
        </p:txBody>
      </p:sp>
    </p:spTree>
    <p:extLst>
      <p:ext uri="{BB962C8B-B14F-4D97-AF65-F5344CB8AC3E}">
        <p14:creationId xmlns:p14="http://schemas.microsoft.com/office/powerpoint/2010/main" val="281594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9DF3F5E-FA9C-936E-97D8-900AC2AD58A4}"/>
              </a:ext>
            </a:extLst>
          </p:cNvPr>
          <p:cNvSpPr>
            <a:spLocks noGrp="1"/>
          </p:cNvSpPr>
          <p:nvPr>
            <p:ph type="title"/>
          </p:nvPr>
        </p:nvSpPr>
        <p:spPr>
          <a:xfrm>
            <a:off x="0" y="327445"/>
            <a:ext cx="12090400" cy="899353"/>
          </a:xfrm>
        </p:spPr>
        <p:txBody>
          <a:bodyPr>
            <a:normAutofit/>
          </a:bodyPr>
          <a:lstStyle/>
          <a:p>
            <a:pPr algn="ctr"/>
            <a:r>
              <a:rPr lang="en-US" sz="2800" b="1" dirty="0"/>
              <a:t>Core Ethical Principles</a:t>
            </a:r>
          </a:p>
        </p:txBody>
      </p:sp>
      <p:sp>
        <p:nvSpPr>
          <p:cNvPr id="4" name="Content Placeholder 3">
            <a:extLst>
              <a:ext uri="{FF2B5EF4-FFF2-40B4-BE49-F238E27FC236}">
                <a16:creationId xmlns:a16="http://schemas.microsoft.com/office/drawing/2014/main" id="{35384BB9-6D96-2559-D18C-EA44708E0C9A}"/>
              </a:ext>
            </a:extLst>
          </p:cNvPr>
          <p:cNvSpPr>
            <a:spLocks noGrp="1"/>
          </p:cNvSpPr>
          <p:nvPr>
            <p:ph idx="1"/>
          </p:nvPr>
        </p:nvSpPr>
        <p:spPr>
          <a:xfrm>
            <a:off x="101600" y="1066800"/>
            <a:ext cx="12090380" cy="5880100"/>
          </a:xfrm>
        </p:spPr>
        <p:txBody>
          <a:bodyPr>
            <a:normAutofit/>
          </a:bodyPr>
          <a:lstStyle/>
          <a:p>
            <a:r>
              <a:rPr lang="en-US" sz="2400" b="1" dirty="0"/>
              <a:t>These core ethical principles guide healthcare professionals today in resolving an ethical dilemma.</a:t>
            </a:r>
          </a:p>
          <a:p>
            <a:r>
              <a:rPr lang="en-US" sz="2000" b="1" u="sng" dirty="0"/>
              <a:t>Beneficence</a:t>
            </a:r>
            <a:r>
              <a:rPr lang="en-US" sz="2000" b="1" dirty="0"/>
              <a:t>:  Refers to healthcare practitioner’s responsibility to act in their patient’s best interests. This principle entails improving the patient’s well-being and health, including giving treatments to relieve pain, avoid injury, and promote their health. </a:t>
            </a:r>
          </a:p>
          <a:p>
            <a:r>
              <a:rPr lang="en-US" sz="2000" b="1" dirty="0"/>
              <a:t>Beneficence is central to ethics in health care, and while making choices regarding patient care, healthcare practitioners must assess each course of action, possible advantages, and potential harms, and recommend the actions they believe will best serve the patient.</a:t>
            </a:r>
          </a:p>
          <a:p>
            <a:r>
              <a:rPr lang="en-US" sz="2000" b="1" dirty="0"/>
              <a:t>Each partitioner must ask themselves what is beneficial to this patient?</a:t>
            </a:r>
          </a:p>
          <a:p>
            <a:r>
              <a:rPr lang="en-US" sz="2000" b="1" dirty="0"/>
              <a:t>Partitioners must consider patient’s individual goals, needs, past experiences, their background, religious beliefs, and life experiences. Our initial assessments of our patients help us to gather this information.</a:t>
            </a:r>
          </a:p>
          <a:p>
            <a:r>
              <a:rPr lang="en-US" sz="2000" b="1" dirty="0"/>
              <a:t>Beneficence is a framework from which we work.  It ensures that the healthcare provider presents the best course of action for the patient, taking into account their concerns and wishes.</a:t>
            </a:r>
          </a:p>
          <a:p>
            <a:r>
              <a:rPr lang="en-US" sz="2000" b="1" dirty="0"/>
              <a:t>  To promote their welfare.</a:t>
            </a:r>
          </a:p>
          <a:p>
            <a:endParaRPr lang="en-US" sz="2000" b="1" dirty="0"/>
          </a:p>
          <a:p>
            <a:endParaRPr lang="en-US" sz="2400" b="1" dirty="0"/>
          </a:p>
        </p:txBody>
      </p:sp>
    </p:spTree>
    <p:extLst>
      <p:ext uri="{BB962C8B-B14F-4D97-AF65-F5344CB8AC3E}">
        <p14:creationId xmlns:p14="http://schemas.microsoft.com/office/powerpoint/2010/main" val="140603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74715A6-BC5E-276B-24D2-837A0D90AB34}"/>
              </a:ext>
            </a:extLst>
          </p:cNvPr>
          <p:cNvSpPr>
            <a:spLocks noGrp="1"/>
          </p:cNvSpPr>
          <p:nvPr>
            <p:ph type="title"/>
          </p:nvPr>
        </p:nvSpPr>
        <p:spPr>
          <a:xfrm>
            <a:off x="0" y="234513"/>
            <a:ext cx="12191980" cy="503451"/>
          </a:xfrm>
        </p:spPr>
        <p:txBody>
          <a:bodyPr>
            <a:normAutofit/>
          </a:bodyPr>
          <a:lstStyle/>
          <a:p>
            <a:pPr algn="ctr"/>
            <a:r>
              <a:rPr lang="en-US" sz="2800" b="1" dirty="0"/>
              <a:t>Core Ethical Principles</a:t>
            </a:r>
          </a:p>
        </p:txBody>
      </p:sp>
      <p:sp>
        <p:nvSpPr>
          <p:cNvPr id="4" name="Content Placeholder 3">
            <a:extLst>
              <a:ext uri="{FF2B5EF4-FFF2-40B4-BE49-F238E27FC236}">
                <a16:creationId xmlns:a16="http://schemas.microsoft.com/office/drawing/2014/main" id="{925F4064-6108-F784-C57E-47AAFB59967B}"/>
              </a:ext>
            </a:extLst>
          </p:cNvPr>
          <p:cNvSpPr>
            <a:spLocks noGrp="1"/>
          </p:cNvSpPr>
          <p:nvPr>
            <p:ph idx="1"/>
          </p:nvPr>
        </p:nvSpPr>
        <p:spPr>
          <a:xfrm>
            <a:off x="0" y="737964"/>
            <a:ext cx="12191980" cy="6230872"/>
          </a:xfrm>
        </p:spPr>
        <p:txBody>
          <a:bodyPr>
            <a:normAutofit/>
          </a:bodyPr>
          <a:lstStyle/>
          <a:p>
            <a:r>
              <a:rPr lang="en-US" sz="2000" b="1" u="sng" dirty="0"/>
              <a:t>Nonmaleficence</a:t>
            </a:r>
            <a:r>
              <a:rPr lang="en-US" sz="2000" b="1" dirty="0"/>
              <a:t>:  Do no harm, this is the opposite of beneficence, as it dictates that healthcare practitioners should “Do no harm”, meaning they should not allow harm to a patient due to their own neglect.</a:t>
            </a:r>
          </a:p>
          <a:p>
            <a:r>
              <a:rPr lang="en-US" sz="2000" b="1" dirty="0"/>
              <a:t>Consider our actions and how they impact others, as our actions may intentionally or not, cause harm to patients or even other healthcare workers.</a:t>
            </a:r>
          </a:p>
          <a:p>
            <a:r>
              <a:rPr lang="en-US" sz="2000" b="1" dirty="0"/>
              <a:t>Practitioners must be mindful of our actions’ consequences, and refrain from decisions that could harm others.</a:t>
            </a:r>
          </a:p>
          <a:p>
            <a:r>
              <a:rPr lang="en-US" sz="2000" b="1" dirty="0"/>
              <a:t>Nonmaleficence supports several moral rules-do not kill, do not cause pain or suffering, do not incapacitate, do not cause offense, and do not deprive others of the goods of life.</a:t>
            </a:r>
          </a:p>
          <a:p>
            <a:r>
              <a:rPr lang="en-US" sz="2000" b="1" dirty="0"/>
              <a:t>Example:  A doctor could order a medication for a patient to help with a health issue, but due to the medication’s side effects, stemming from another unrelated chronic condition, the doctor’s decision to prescribe the medication unintentionally causes harm.</a:t>
            </a:r>
          </a:p>
          <a:p>
            <a:r>
              <a:rPr lang="en-US" sz="2000" b="1" dirty="0"/>
              <a:t>Nonmaleficence is a guiding principle, and actions can be taken if the likely good for the patient outweighs the pain or discomfort they may experience with the medial treatment. (</a:t>
            </a:r>
            <a:r>
              <a:rPr lang="en-US" sz="2000" b="1" dirty="0" err="1"/>
              <a:t>ie</a:t>
            </a:r>
            <a:r>
              <a:rPr lang="en-US" sz="2000" b="1" dirty="0"/>
              <a:t>. Pain is expected after surgery or some treatments).</a:t>
            </a:r>
          </a:p>
          <a:p>
            <a:r>
              <a:rPr lang="en-US" sz="2000" b="1" dirty="0"/>
              <a:t>A physician’s obligation and intention to relieve suffering( IE, refractory pain or dyspnea) of a patient by the use of appropriate opioids override the foreseen but unintended harmful effects or outcomes (Doctrine of Double Effect).</a:t>
            </a:r>
          </a:p>
          <a:p>
            <a:r>
              <a:rPr lang="en-US" sz="2000" b="1" dirty="0"/>
              <a:t>This is one reason why Ethics in Healthcare can be complex and require administrative guidance.</a:t>
            </a:r>
          </a:p>
        </p:txBody>
      </p:sp>
    </p:spTree>
    <p:extLst>
      <p:ext uri="{BB962C8B-B14F-4D97-AF65-F5344CB8AC3E}">
        <p14:creationId xmlns:p14="http://schemas.microsoft.com/office/powerpoint/2010/main" val="305590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E1FAFA6-9550-7A88-7A94-D7B591ECB66B}"/>
              </a:ext>
            </a:extLst>
          </p:cNvPr>
          <p:cNvSpPr>
            <a:spLocks noGrp="1"/>
          </p:cNvSpPr>
          <p:nvPr>
            <p:ph type="title"/>
          </p:nvPr>
        </p:nvSpPr>
        <p:spPr>
          <a:xfrm>
            <a:off x="0" y="186825"/>
            <a:ext cx="12191980" cy="502601"/>
          </a:xfrm>
        </p:spPr>
        <p:txBody>
          <a:bodyPr>
            <a:normAutofit/>
          </a:bodyPr>
          <a:lstStyle/>
          <a:p>
            <a:pPr algn="ctr"/>
            <a:r>
              <a:rPr lang="en-US" sz="2800" b="1" dirty="0"/>
              <a:t>Core Ethical Principles</a:t>
            </a:r>
          </a:p>
        </p:txBody>
      </p:sp>
      <p:sp>
        <p:nvSpPr>
          <p:cNvPr id="4" name="Content Placeholder 3">
            <a:extLst>
              <a:ext uri="{FF2B5EF4-FFF2-40B4-BE49-F238E27FC236}">
                <a16:creationId xmlns:a16="http://schemas.microsoft.com/office/drawing/2014/main" id="{F1BAF561-8748-9010-7E11-F7A99D2F0525}"/>
              </a:ext>
            </a:extLst>
          </p:cNvPr>
          <p:cNvSpPr>
            <a:spLocks noGrp="1"/>
          </p:cNvSpPr>
          <p:nvPr>
            <p:ph idx="1"/>
          </p:nvPr>
        </p:nvSpPr>
        <p:spPr>
          <a:xfrm>
            <a:off x="-23" y="876300"/>
            <a:ext cx="12191980" cy="5981700"/>
          </a:xfrm>
        </p:spPr>
        <p:txBody>
          <a:bodyPr>
            <a:normAutofit fontScale="92500" lnSpcReduction="10000"/>
          </a:bodyPr>
          <a:lstStyle/>
          <a:p>
            <a:r>
              <a:rPr lang="en-US" sz="2000" b="1" u="sng" dirty="0"/>
              <a:t>Autonomy</a:t>
            </a:r>
            <a:r>
              <a:rPr lang="en-US" dirty="0"/>
              <a:t>: </a:t>
            </a:r>
            <a:r>
              <a:rPr lang="en-US" sz="2000" b="1" dirty="0"/>
              <a:t> Autonomy is a practice that acknowledges patients have the right to exercise control over what happens to them regarding treatment.  Truth-Telling, informed consent, and confidentiality spring from the principle of Autonomy. Each person has the right for Self –Determination (Ability to make sound decisions).</a:t>
            </a:r>
          </a:p>
          <a:p>
            <a:r>
              <a:rPr lang="en-US" sz="2000" b="1" dirty="0"/>
              <a:t>Health care workers assess for capacity/incapacity to make health-care decisions.</a:t>
            </a:r>
          </a:p>
          <a:p>
            <a:r>
              <a:rPr lang="en-US" sz="2000" b="1" dirty="0"/>
              <a:t>Court of Law determines  incompetence.</a:t>
            </a:r>
          </a:p>
          <a:p>
            <a:r>
              <a:rPr lang="en-US" sz="2000" b="1" dirty="0"/>
              <a:t>Patient autonomy allows the healthcare providers to educate the patient, but does not enable them to make decisions for the patient. Even when the healthcare provider feels the treatment is in the best interest of the patient.</a:t>
            </a:r>
          </a:p>
          <a:p>
            <a:r>
              <a:rPr lang="en-US" sz="2000" b="1" dirty="0"/>
              <a:t>Autonomy allows the patient to have the final say in the decision-making process. Moving away from Paternalism found in ancient civilizations,  in the advanced western countries like the United States, we are moving away from Paternalism.</a:t>
            </a:r>
          </a:p>
          <a:p>
            <a:r>
              <a:rPr lang="en-US" sz="2000" b="1" dirty="0"/>
              <a:t>Autonomy also requires the Informed Consent, which involves clear communication between the patient and their healthcare provider, that leads to authorization for care, treatment, or services.</a:t>
            </a:r>
          </a:p>
          <a:p>
            <a:r>
              <a:rPr lang="en-US" sz="2000" b="1" dirty="0"/>
              <a:t>Patient must be given all information about their medical concerns, testing, and treatment alternatives. </a:t>
            </a:r>
          </a:p>
          <a:p>
            <a:r>
              <a:rPr lang="en-US" sz="2000" b="1" dirty="0"/>
              <a:t>The patient must have capacity to make their informed decision about their care, so that informed permission can be given by them.</a:t>
            </a:r>
          </a:p>
          <a:p>
            <a:r>
              <a:rPr lang="en-US" sz="2000" b="1" dirty="0"/>
              <a:t>Patients and professionals  may have different beliefs and experiences that may inform their feelings on the best treatment in a given scenario.</a:t>
            </a:r>
          </a:p>
          <a:p>
            <a:r>
              <a:rPr lang="en-US" sz="2000" b="1" dirty="0"/>
              <a:t>Example:  A medical professional can restart someone’s heart in order to save their life, but the patient consents to a DNR order and declines CPR etc.</a:t>
            </a:r>
          </a:p>
        </p:txBody>
      </p:sp>
    </p:spTree>
    <p:extLst>
      <p:ext uri="{BB962C8B-B14F-4D97-AF65-F5344CB8AC3E}">
        <p14:creationId xmlns:p14="http://schemas.microsoft.com/office/powerpoint/2010/main" val="110910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6592FE76-41E3-D51B-D37C-409A3FB1C6F0}"/>
              </a:ext>
            </a:extLst>
          </p:cNvPr>
          <p:cNvSpPr>
            <a:spLocks noGrp="1"/>
          </p:cNvSpPr>
          <p:nvPr>
            <p:ph type="title"/>
          </p:nvPr>
        </p:nvSpPr>
        <p:spPr>
          <a:xfrm>
            <a:off x="0" y="365125"/>
            <a:ext cx="11353800" cy="816429"/>
          </a:xfrm>
        </p:spPr>
        <p:txBody>
          <a:bodyPr>
            <a:normAutofit/>
          </a:bodyPr>
          <a:lstStyle/>
          <a:p>
            <a:pPr algn="ctr"/>
            <a:r>
              <a:rPr lang="en-US" sz="3200" b="1" dirty="0"/>
              <a:t>More on Autonomy</a:t>
            </a:r>
          </a:p>
        </p:txBody>
      </p:sp>
      <p:sp>
        <p:nvSpPr>
          <p:cNvPr id="4" name="Content Placeholder 3">
            <a:extLst>
              <a:ext uri="{FF2B5EF4-FFF2-40B4-BE49-F238E27FC236}">
                <a16:creationId xmlns:a16="http://schemas.microsoft.com/office/drawing/2014/main" id="{AAEBEEDB-5F25-69F1-B45B-64DAACCB2968}"/>
              </a:ext>
            </a:extLst>
          </p:cNvPr>
          <p:cNvSpPr>
            <a:spLocks noGrp="1"/>
          </p:cNvSpPr>
          <p:nvPr>
            <p:ph idx="1"/>
          </p:nvPr>
        </p:nvSpPr>
        <p:spPr>
          <a:xfrm>
            <a:off x="0" y="1181554"/>
            <a:ext cx="12192000" cy="5676446"/>
          </a:xfrm>
        </p:spPr>
        <p:txBody>
          <a:bodyPr>
            <a:normAutofit/>
          </a:bodyPr>
          <a:lstStyle/>
          <a:p>
            <a:r>
              <a:rPr lang="en-US" sz="2000" b="1" dirty="0"/>
              <a:t>Respect for Autonomy is a norm in medical ethics that requires the respect for the decisions of adults who have the ability to make sound decisions (self-determination).</a:t>
            </a:r>
          </a:p>
          <a:p>
            <a:endParaRPr lang="en-US" sz="2000" b="1" dirty="0"/>
          </a:p>
          <a:p>
            <a:endParaRPr lang="en-US" sz="2000" b="1" dirty="0"/>
          </a:p>
          <a:p>
            <a:r>
              <a:rPr lang="en-US" sz="2000" b="1" u="sng" dirty="0"/>
              <a:t>A Determination of someone’s decision-making ability can be gauged by their:</a:t>
            </a:r>
          </a:p>
          <a:p>
            <a:endParaRPr lang="en-US" sz="2000" b="1" u="sng" dirty="0"/>
          </a:p>
          <a:p>
            <a:r>
              <a:rPr lang="en-US" sz="2000" b="1" dirty="0"/>
              <a:t>Intentionality (Is it believable he or she will follow-through with a decision?)</a:t>
            </a:r>
          </a:p>
          <a:p>
            <a:r>
              <a:rPr lang="en-US" sz="2000" b="1" dirty="0"/>
              <a:t>Understanding  (Does he or she understand the situation and the consequences and implications of different options?).</a:t>
            </a:r>
          </a:p>
          <a:p>
            <a:r>
              <a:rPr lang="en-US" sz="2000" b="1" dirty="0"/>
              <a:t>Absence of controlling influences that determine their action (Is he or she being influenced somehow against choosing reasonably?).</a:t>
            </a:r>
          </a:p>
          <a:p>
            <a:endParaRPr lang="en-US" sz="2000" b="1" dirty="0"/>
          </a:p>
          <a:p>
            <a:r>
              <a:rPr lang="en-US" sz="2000" b="1" dirty="0"/>
              <a:t>(Healthcare Ethics in Modern Medicine, August 20, 2019)</a:t>
            </a:r>
          </a:p>
          <a:p>
            <a:endParaRPr lang="en-US" sz="2400" b="1" dirty="0"/>
          </a:p>
        </p:txBody>
      </p:sp>
    </p:spTree>
    <p:extLst>
      <p:ext uri="{BB962C8B-B14F-4D97-AF65-F5344CB8AC3E}">
        <p14:creationId xmlns:p14="http://schemas.microsoft.com/office/powerpoint/2010/main" val="408933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6278EE72-454F-4AE0-EFB1-30C89BE42FD6}"/>
              </a:ext>
            </a:extLst>
          </p:cNvPr>
          <p:cNvSpPr>
            <a:spLocks noGrp="1"/>
          </p:cNvSpPr>
          <p:nvPr>
            <p:ph type="title"/>
          </p:nvPr>
        </p:nvSpPr>
        <p:spPr>
          <a:xfrm>
            <a:off x="0" y="365125"/>
            <a:ext cx="12191980" cy="670921"/>
          </a:xfrm>
        </p:spPr>
        <p:txBody>
          <a:bodyPr>
            <a:normAutofit/>
          </a:bodyPr>
          <a:lstStyle/>
          <a:p>
            <a:pPr algn="ctr"/>
            <a:r>
              <a:rPr lang="en-US" sz="2800" b="1" dirty="0"/>
              <a:t>Core Ethical  Principles</a:t>
            </a:r>
          </a:p>
        </p:txBody>
      </p:sp>
      <p:sp>
        <p:nvSpPr>
          <p:cNvPr id="4" name="Content Placeholder 3">
            <a:extLst>
              <a:ext uri="{FF2B5EF4-FFF2-40B4-BE49-F238E27FC236}">
                <a16:creationId xmlns:a16="http://schemas.microsoft.com/office/drawing/2014/main" id="{40FEDD3B-4EC5-45D7-8A43-C2637523C9F3}"/>
              </a:ext>
            </a:extLst>
          </p:cNvPr>
          <p:cNvSpPr>
            <a:spLocks noGrp="1"/>
          </p:cNvSpPr>
          <p:nvPr>
            <p:ph idx="1"/>
          </p:nvPr>
        </p:nvSpPr>
        <p:spPr>
          <a:xfrm>
            <a:off x="127000" y="924560"/>
            <a:ext cx="12064980" cy="5933440"/>
          </a:xfrm>
        </p:spPr>
        <p:txBody>
          <a:bodyPr>
            <a:normAutofit/>
          </a:bodyPr>
          <a:lstStyle/>
          <a:p>
            <a:r>
              <a:rPr lang="en-US" sz="2000" b="1" u="sng" dirty="0"/>
              <a:t>Justice:  </a:t>
            </a:r>
            <a:r>
              <a:rPr lang="en-US" sz="2000" b="1" dirty="0"/>
              <a:t>means treating all people fairly.  The principle of Justice does not necessarily mean Equal Care but rather Equitable Care.</a:t>
            </a:r>
          </a:p>
          <a:p>
            <a:r>
              <a:rPr lang="en-US" sz="2000" b="1" dirty="0"/>
              <a:t>Healthcare Equity means patients should not be denied care, have restricted access to care, or be provided with lower-quality of care, based on their socioeconomic class, ethnicity, gender identity, and expression, or any other characteristic.</a:t>
            </a:r>
          </a:p>
          <a:p>
            <a:r>
              <a:rPr lang="en-US" sz="2000" b="1" dirty="0"/>
              <a:t>Justice can also be ascribed to sharing medical resources with a larger community that  they may not have access to,  or helping other facilities, if they become too full by accepting their patients. (Hospital Bypass)</a:t>
            </a:r>
          </a:p>
          <a:p>
            <a:r>
              <a:rPr lang="en-US" sz="2000" b="1" dirty="0"/>
              <a:t>Justice also applies to emergency situations. For instance, if a patient needed care for a minor injury, and arrived to the ED before a patient that needed intensive care, the latter patient should receive treatment first, because they need it much faster.</a:t>
            </a:r>
          </a:p>
          <a:p>
            <a:r>
              <a:rPr lang="en-US" sz="2000" b="1" dirty="0"/>
              <a:t>Healthcare professionals must assess and gauge the severity of  a patient’s conditions, and triage, to determine the order in which one receives care first.</a:t>
            </a:r>
          </a:p>
          <a:p>
            <a:r>
              <a:rPr lang="en-US" sz="2000" b="1" dirty="0"/>
              <a:t>In emergency situations where supplies are limited, many healthcare facilities may need to choose which patients receive life-sustaining care. During the Covid 19 Pandemic, healthcare professionals had to make difficult decisions. Ethics Committees in the hospital were called upon to create screening tools</a:t>
            </a:r>
          </a:p>
          <a:p>
            <a:pPr marL="0" indent="0">
              <a:buNone/>
            </a:pPr>
            <a:r>
              <a:rPr lang="en-US" sz="2000" b="1" dirty="0"/>
              <a:t>    to help them navigate the challenges. </a:t>
            </a:r>
          </a:p>
        </p:txBody>
      </p:sp>
    </p:spTree>
    <p:extLst>
      <p:ext uri="{BB962C8B-B14F-4D97-AF65-F5344CB8AC3E}">
        <p14:creationId xmlns:p14="http://schemas.microsoft.com/office/powerpoint/2010/main" val="138434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A0E74141-A77E-C164-5996-B5F9DECC75EF}"/>
              </a:ext>
            </a:extLst>
          </p:cNvPr>
          <p:cNvSpPr>
            <a:spLocks noGrp="1"/>
          </p:cNvSpPr>
          <p:nvPr>
            <p:ph type="title"/>
          </p:nvPr>
        </p:nvSpPr>
        <p:spPr>
          <a:xfrm>
            <a:off x="0" y="279757"/>
            <a:ext cx="12191980" cy="758733"/>
          </a:xfrm>
        </p:spPr>
        <p:txBody>
          <a:bodyPr>
            <a:normAutofit/>
          </a:bodyPr>
          <a:lstStyle/>
          <a:p>
            <a:pPr algn="ctr"/>
            <a:r>
              <a:rPr lang="en-US" sz="2800" b="1" dirty="0"/>
              <a:t>Core Ethical Principles</a:t>
            </a:r>
          </a:p>
        </p:txBody>
      </p:sp>
      <p:sp>
        <p:nvSpPr>
          <p:cNvPr id="4" name="Content Placeholder 3">
            <a:extLst>
              <a:ext uri="{FF2B5EF4-FFF2-40B4-BE49-F238E27FC236}">
                <a16:creationId xmlns:a16="http://schemas.microsoft.com/office/drawing/2014/main" id="{483126F7-394A-4B73-9425-C4062324B002}"/>
              </a:ext>
            </a:extLst>
          </p:cNvPr>
          <p:cNvSpPr>
            <a:spLocks noGrp="1"/>
          </p:cNvSpPr>
          <p:nvPr>
            <p:ph idx="1"/>
          </p:nvPr>
        </p:nvSpPr>
        <p:spPr>
          <a:xfrm>
            <a:off x="0" y="1038490"/>
            <a:ext cx="12191980" cy="5819510"/>
          </a:xfrm>
        </p:spPr>
        <p:txBody>
          <a:bodyPr>
            <a:normAutofit/>
          </a:bodyPr>
          <a:lstStyle/>
          <a:p>
            <a:r>
              <a:rPr lang="en-US" sz="2000" b="1" u="sng" dirty="0"/>
              <a:t>Justice</a:t>
            </a:r>
            <a:r>
              <a:rPr lang="en-US" sz="2000" b="1" dirty="0"/>
              <a:t>:  When patients face severe injury, debate can arise among healthcare providers over how to deliver treatment equitably. </a:t>
            </a:r>
          </a:p>
          <a:p>
            <a:r>
              <a:rPr lang="en-US" sz="2000" b="1" dirty="0"/>
              <a:t>Finding solutions to these dilemmas often falls to the Healthcare Administrators and Ethics committees, who must keep their decisions consistent with applicable ethics in health care.</a:t>
            </a:r>
          </a:p>
          <a:p>
            <a:r>
              <a:rPr lang="en-US" sz="2000" b="1" dirty="0"/>
              <a:t>Justice calls on us, to fairly distribute benefits, risks, costs, and resources in health care as best we know how.</a:t>
            </a:r>
          </a:p>
          <a:p>
            <a:r>
              <a:rPr lang="en-US" sz="2000" b="1" dirty="0"/>
              <a:t>To each individual, justice, ideally should proffer:</a:t>
            </a:r>
          </a:p>
          <a:p>
            <a:r>
              <a:rPr lang="en-US" sz="2000" b="1" dirty="0"/>
              <a:t>An equal share</a:t>
            </a:r>
          </a:p>
          <a:p>
            <a:r>
              <a:rPr lang="en-US" sz="2000" b="1" dirty="0"/>
              <a:t>According to need</a:t>
            </a:r>
          </a:p>
          <a:p>
            <a:r>
              <a:rPr lang="en-US" sz="2000" b="1" dirty="0"/>
              <a:t>According to effort</a:t>
            </a:r>
          </a:p>
          <a:p>
            <a:r>
              <a:rPr lang="en-US" sz="2000" b="1" dirty="0"/>
              <a:t>According to contribution</a:t>
            </a:r>
          </a:p>
          <a:p>
            <a:r>
              <a:rPr lang="en-US" sz="2000" b="1" dirty="0"/>
              <a:t>According to merit</a:t>
            </a:r>
          </a:p>
          <a:p>
            <a:r>
              <a:rPr lang="en-US" sz="2000" b="1" dirty="0"/>
              <a:t>The principle of justice means that every single person should be treated in the best possible way by their doctor and health care professionals.</a:t>
            </a:r>
          </a:p>
          <a:p>
            <a:endParaRPr lang="en-US" sz="2000" b="1" dirty="0"/>
          </a:p>
          <a:p>
            <a:endParaRPr lang="en-US" sz="2000" b="1" dirty="0"/>
          </a:p>
          <a:p>
            <a:endParaRPr lang="en-US" sz="2000" b="1" dirty="0"/>
          </a:p>
        </p:txBody>
      </p:sp>
    </p:spTree>
    <p:extLst>
      <p:ext uri="{BB962C8B-B14F-4D97-AF65-F5344CB8AC3E}">
        <p14:creationId xmlns:p14="http://schemas.microsoft.com/office/powerpoint/2010/main" val="115375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8036-409B-EE7F-E85D-3B7A9214006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AE28968-2FE3-AA23-262B-B82651B90B7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AC63DC-4E79-8653-A7DB-3963C47498E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2A062E5-B639-B9A6-A75E-1287EE068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2A75A0D-E637-0622-D0E3-296A951C6B70}"/>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Ethical Issues in Healthcare &amp; Medical Challenges | Sermo">
            <a:extLst>
              <a:ext uri="{FF2B5EF4-FFF2-40B4-BE49-F238E27FC236}">
                <a16:creationId xmlns:a16="http://schemas.microsoft.com/office/drawing/2014/main" id="{1915DA68-5FD0-CE83-714C-8AE2F4795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663"/>
            <a:ext cx="12192000" cy="56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3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4B3250D0-A8D5-A3E9-6BF2-A47419D017F4}"/>
              </a:ext>
            </a:extLst>
          </p:cNvPr>
          <p:cNvSpPr>
            <a:spLocks noGrp="1"/>
          </p:cNvSpPr>
          <p:nvPr>
            <p:ph type="title"/>
          </p:nvPr>
        </p:nvSpPr>
        <p:spPr>
          <a:xfrm>
            <a:off x="-23" y="234513"/>
            <a:ext cx="12192003" cy="717987"/>
          </a:xfrm>
        </p:spPr>
        <p:txBody>
          <a:bodyPr>
            <a:normAutofit/>
          </a:bodyPr>
          <a:lstStyle/>
          <a:p>
            <a:pPr algn="ctr"/>
            <a:r>
              <a:rPr lang="en-US" sz="2800" b="1" dirty="0"/>
              <a:t>The Importance of Ethics in Healthcare Professions</a:t>
            </a:r>
          </a:p>
        </p:txBody>
      </p:sp>
      <p:sp>
        <p:nvSpPr>
          <p:cNvPr id="4" name="Content Placeholder 3">
            <a:extLst>
              <a:ext uri="{FF2B5EF4-FFF2-40B4-BE49-F238E27FC236}">
                <a16:creationId xmlns:a16="http://schemas.microsoft.com/office/drawing/2014/main" id="{4AAEE2A5-1554-FFCB-BF95-44D77D2CF8E9}"/>
              </a:ext>
            </a:extLst>
          </p:cNvPr>
          <p:cNvSpPr>
            <a:spLocks noGrp="1"/>
          </p:cNvSpPr>
          <p:nvPr>
            <p:ph idx="1"/>
          </p:nvPr>
        </p:nvSpPr>
        <p:spPr>
          <a:xfrm>
            <a:off x="0" y="872083"/>
            <a:ext cx="12191980" cy="5304880"/>
          </a:xfrm>
        </p:spPr>
        <p:txBody>
          <a:bodyPr>
            <a:normAutofit/>
          </a:bodyPr>
          <a:lstStyle/>
          <a:p>
            <a:r>
              <a:rPr lang="en-US" sz="2400" b="1" dirty="0"/>
              <a:t>Because lives are at stake, the healthcare profession requires a strong ethical framework to guide decisions about patient care.</a:t>
            </a:r>
          </a:p>
          <a:p>
            <a:r>
              <a:rPr lang="en-US" sz="2400" b="1" dirty="0"/>
              <a:t>Healthcare practitioners who are educated and equipped to address ethical considerations (Ethics committee members) can make compassionate, fair, and effective choices for their patient’s treatment.</a:t>
            </a:r>
          </a:p>
          <a:p>
            <a:r>
              <a:rPr lang="en-US" sz="2400" b="1" dirty="0"/>
              <a:t>Ethics benefits not only the patients, but the health care professional also, in the work setting.</a:t>
            </a:r>
          </a:p>
          <a:p>
            <a:r>
              <a:rPr lang="en-US" sz="2400" b="1" dirty="0"/>
              <a:t>Ethically directed care and treatment of patients increases trust and opens communication.</a:t>
            </a:r>
          </a:p>
          <a:p>
            <a:r>
              <a:rPr lang="en-US" sz="2400" b="1" dirty="0"/>
              <a:t>Truth-telling, is a part of patient Autonomy . </a:t>
            </a:r>
          </a:p>
          <a:p>
            <a:endParaRPr lang="en-US" sz="2000" b="1" dirty="0"/>
          </a:p>
        </p:txBody>
      </p:sp>
    </p:spTree>
    <p:extLst>
      <p:ext uri="{BB962C8B-B14F-4D97-AF65-F5344CB8AC3E}">
        <p14:creationId xmlns:p14="http://schemas.microsoft.com/office/powerpoint/2010/main" val="322089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IQAC » Internal Quality Assurance Cell">
            <a:extLst>
              <a:ext uri="{FF2B5EF4-FFF2-40B4-BE49-F238E27FC236}">
                <a16:creationId xmlns:a16="http://schemas.microsoft.com/office/drawing/2014/main" id="{2E1E2630-B1D9-1D0F-E75B-4DDBCE44D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73" y="416320"/>
            <a:ext cx="7969827" cy="644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029E372D-8519-8002-49AA-E3198A304B6A}"/>
              </a:ext>
            </a:extLst>
          </p:cNvPr>
          <p:cNvSpPr>
            <a:spLocks noGrp="1"/>
          </p:cNvSpPr>
          <p:nvPr>
            <p:ph type="title"/>
          </p:nvPr>
        </p:nvSpPr>
        <p:spPr>
          <a:xfrm>
            <a:off x="0" y="234513"/>
            <a:ext cx="11353800" cy="994729"/>
          </a:xfrm>
        </p:spPr>
        <p:txBody>
          <a:bodyPr>
            <a:normAutofit/>
          </a:bodyPr>
          <a:lstStyle/>
          <a:p>
            <a:pPr algn="ctr"/>
            <a:r>
              <a:rPr lang="en-US" sz="2800" b="1" dirty="0"/>
              <a:t>The Benefits of Ethics for Patient Care</a:t>
            </a:r>
          </a:p>
        </p:txBody>
      </p:sp>
      <p:sp>
        <p:nvSpPr>
          <p:cNvPr id="4" name="Content Placeholder 3">
            <a:extLst>
              <a:ext uri="{FF2B5EF4-FFF2-40B4-BE49-F238E27FC236}">
                <a16:creationId xmlns:a16="http://schemas.microsoft.com/office/drawing/2014/main" id="{450CAC75-5D08-1A7C-4514-36A0A0C1E853}"/>
              </a:ext>
            </a:extLst>
          </p:cNvPr>
          <p:cNvSpPr>
            <a:spLocks noGrp="1"/>
          </p:cNvSpPr>
          <p:nvPr>
            <p:ph idx="1"/>
          </p:nvPr>
        </p:nvSpPr>
        <p:spPr>
          <a:xfrm>
            <a:off x="0" y="1130300"/>
            <a:ext cx="12191980" cy="5727700"/>
          </a:xfrm>
        </p:spPr>
        <p:txBody>
          <a:bodyPr/>
          <a:lstStyle/>
          <a:p>
            <a:r>
              <a:rPr lang="en-US" sz="2000" b="1" dirty="0"/>
              <a:t>All the Core Ethical Principles  are designed to benefit patients by ensuring:</a:t>
            </a:r>
          </a:p>
          <a:p>
            <a:r>
              <a:rPr lang="en-US" sz="2000" b="1" dirty="0"/>
              <a:t>Guaranteeing their respect.</a:t>
            </a:r>
          </a:p>
          <a:p>
            <a:r>
              <a:rPr lang="en-US" sz="2000" b="1" dirty="0"/>
              <a:t>Providing the patient with Autonomy to make their own decisions.</a:t>
            </a:r>
          </a:p>
          <a:p>
            <a:r>
              <a:rPr lang="en-US" sz="2000" b="1" dirty="0"/>
              <a:t>Equitable treatment (Justice)</a:t>
            </a:r>
          </a:p>
          <a:p>
            <a:r>
              <a:rPr lang="en-US" sz="2000" b="1" dirty="0"/>
              <a:t>Receive the best  available care based on their beliefs and decisions.</a:t>
            </a:r>
          </a:p>
          <a:p>
            <a:r>
              <a:rPr lang="en-US" sz="2000" b="1" dirty="0"/>
              <a:t>Improved trust from the patient</a:t>
            </a:r>
          </a:p>
          <a:p>
            <a:r>
              <a:rPr lang="en-US" sz="2000" b="1" dirty="0"/>
              <a:t>More open communication between the patient and healthcare professional.</a:t>
            </a:r>
          </a:p>
          <a:p>
            <a:r>
              <a:rPr lang="en-US" sz="2000" b="1" dirty="0"/>
              <a:t>Improved health outcomes for the patient.</a:t>
            </a:r>
          </a:p>
          <a:p>
            <a:endParaRPr lang="en-US" sz="2000" b="1" dirty="0"/>
          </a:p>
          <a:p>
            <a:r>
              <a:rPr lang="en-US" sz="2000" b="1" dirty="0"/>
              <a:t>In a 2021 study by NORC found that only 78 % of participants trusted their PCP, which  may suggest that a significant portion of Americans are unwilling to reveal important health information to their doctors, or agree to life-saving procedures or treatments.</a:t>
            </a:r>
          </a:p>
          <a:p>
            <a:endParaRPr lang="en-US" sz="2000" b="1" dirty="0"/>
          </a:p>
          <a:p>
            <a:endParaRPr lang="en-US" dirty="0"/>
          </a:p>
        </p:txBody>
      </p:sp>
    </p:spTree>
    <p:extLst>
      <p:ext uri="{BB962C8B-B14F-4D97-AF65-F5344CB8AC3E}">
        <p14:creationId xmlns:p14="http://schemas.microsoft.com/office/powerpoint/2010/main" val="93729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CA13E820-8245-B8EC-577C-030515D7D7B8}"/>
              </a:ext>
            </a:extLst>
          </p:cNvPr>
          <p:cNvSpPr>
            <a:spLocks noGrp="1"/>
          </p:cNvSpPr>
          <p:nvPr>
            <p:ph type="title"/>
          </p:nvPr>
        </p:nvSpPr>
        <p:spPr>
          <a:xfrm>
            <a:off x="838200" y="234513"/>
            <a:ext cx="10515600" cy="810821"/>
          </a:xfrm>
        </p:spPr>
        <p:txBody>
          <a:bodyPr>
            <a:normAutofit/>
          </a:bodyPr>
          <a:lstStyle/>
          <a:p>
            <a:pPr algn="ctr"/>
            <a:r>
              <a:rPr lang="en-US" sz="2400" b="1" dirty="0"/>
              <a:t>What is Ethics in Health Care?</a:t>
            </a:r>
          </a:p>
        </p:txBody>
      </p:sp>
      <p:sp>
        <p:nvSpPr>
          <p:cNvPr id="4" name="Content Placeholder 3">
            <a:extLst>
              <a:ext uri="{FF2B5EF4-FFF2-40B4-BE49-F238E27FC236}">
                <a16:creationId xmlns:a16="http://schemas.microsoft.com/office/drawing/2014/main" id="{BD8FC4BF-B732-000C-79CE-A4079DCB1C34}"/>
              </a:ext>
            </a:extLst>
          </p:cNvPr>
          <p:cNvSpPr>
            <a:spLocks noGrp="1"/>
          </p:cNvSpPr>
          <p:nvPr>
            <p:ph idx="1"/>
          </p:nvPr>
        </p:nvSpPr>
        <p:spPr>
          <a:xfrm>
            <a:off x="-23" y="952500"/>
            <a:ext cx="12192003" cy="5224463"/>
          </a:xfrm>
        </p:spPr>
        <p:txBody>
          <a:bodyPr>
            <a:normAutofit fontScale="92500" lnSpcReduction="20000"/>
          </a:bodyPr>
          <a:lstStyle/>
          <a:p>
            <a:r>
              <a:rPr lang="en-US" sz="2400" b="1" dirty="0"/>
              <a:t>Healthcare professionals face ethical dilemmas daily. We need clear ethical guidelines:</a:t>
            </a:r>
          </a:p>
          <a:p>
            <a:r>
              <a:rPr lang="en-US" sz="2400" b="1" dirty="0"/>
              <a:t> Advanced medical technologies </a:t>
            </a:r>
          </a:p>
          <a:p>
            <a:r>
              <a:rPr lang="en-US" sz="2400" b="1" dirty="0"/>
              <a:t> Diverse patient populations</a:t>
            </a:r>
          </a:p>
          <a:p>
            <a:r>
              <a:rPr lang="en-US" sz="2400" b="1" dirty="0"/>
              <a:t>The use of Artificial Intelligence(AI) and Machine Intelligence (MI)</a:t>
            </a:r>
          </a:p>
          <a:p>
            <a:endParaRPr lang="en-US" sz="2400" b="1" dirty="0"/>
          </a:p>
          <a:p>
            <a:r>
              <a:rPr lang="en-US" sz="2400" b="1" dirty="0"/>
              <a:t>Ethical competencies for the healthcare professionals involve sensitivity, compassion, knowledge, reflection, decision making, action and behavior. </a:t>
            </a:r>
          </a:p>
          <a:p>
            <a:r>
              <a:rPr lang="en-US" sz="2400" b="1" dirty="0"/>
              <a:t>Health care technology advances bring with them countless benefits and expanded capabilities, but they also bring with them increased obligations when it comes to ethical issues.</a:t>
            </a:r>
          </a:p>
          <a:p>
            <a:r>
              <a:rPr lang="en-US" sz="2400" b="1" dirty="0"/>
              <a:t>As healthcare professionals we prioritize patient well-being, which can sometimes mean respecting patient’s wishes that they themselves disagree with. (Managing different perspectives in the situation).</a:t>
            </a:r>
          </a:p>
          <a:p>
            <a:r>
              <a:rPr lang="en-US" sz="2600" b="1" dirty="0"/>
              <a:t>Ethics are moral principles that govern a person’s behavior or the conducting of an activity.</a:t>
            </a:r>
          </a:p>
          <a:p>
            <a:r>
              <a:rPr lang="en-US" sz="2600" b="1" dirty="0"/>
              <a:t>In plain language, ethics refers to well-founded standards of right and wrong that prescribe what humans ought to do, usually in terms of rights, obligations, benefits to society, fairness, or specific virtues.</a:t>
            </a:r>
          </a:p>
          <a:p>
            <a:endParaRPr lang="en-US" dirty="0"/>
          </a:p>
        </p:txBody>
      </p:sp>
    </p:spTree>
    <p:extLst>
      <p:ext uri="{BB962C8B-B14F-4D97-AF65-F5344CB8AC3E}">
        <p14:creationId xmlns:p14="http://schemas.microsoft.com/office/powerpoint/2010/main" val="810994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2B4594D-33A2-2613-80B8-2B6F8BB5AFFD}"/>
              </a:ext>
            </a:extLst>
          </p:cNvPr>
          <p:cNvSpPr>
            <a:spLocks noGrp="1"/>
          </p:cNvSpPr>
          <p:nvPr>
            <p:ph type="title"/>
          </p:nvPr>
        </p:nvSpPr>
        <p:spPr>
          <a:xfrm>
            <a:off x="-23" y="279757"/>
            <a:ext cx="12192003" cy="854109"/>
          </a:xfrm>
        </p:spPr>
        <p:txBody>
          <a:bodyPr>
            <a:normAutofit/>
          </a:bodyPr>
          <a:lstStyle/>
          <a:p>
            <a:pPr algn="ctr"/>
            <a:r>
              <a:rPr lang="en-US" sz="2800" b="1" dirty="0"/>
              <a:t>Benefits for Practitioners</a:t>
            </a:r>
          </a:p>
        </p:txBody>
      </p:sp>
      <p:sp>
        <p:nvSpPr>
          <p:cNvPr id="4" name="Content Placeholder 3">
            <a:extLst>
              <a:ext uri="{FF2B5EF4-FFF2-40B4-BE49-F238E27FC236}">
                <a16:creationId xmlns:a16="http://schemas.microsoft.com/office/drawing/2014/main" id="{6F65CA09-D5D4-8779-8A73-45DABF24CC0C}"/>
              </a:ext>
            </a:extLst>
          </p:cNvPr>
          <p:cNvSpPr>
            <a:spLocks noGrp="1"/>
          </p:cNvSpPr>
          <p:nvPr>
            <p:ph idx="1"/>
          </p:nvPr>
        </p:nvSpPr>
        <p:spPr>
          <a:xfrm>
            <a:off x="-24" y="1133866"/>
            <a:ext cx="12192023" cy="5676444"/>
          </a:xfrm>
        </p:spPr>
        <p:txBody>
          <a:bodyPr>
            <a:normAutofit/>
          </a:bodyPr>
          <a:lstStyle/>
          <a:p>
            <a:r>
              <a:rPr lang="en-US" sz="2000" b="1" dirty="0"/>
              <a:t>The Core Ethical Principles are designed to benefit patients, but they also benefit practitioners, in the following ways:</a:t>
            </a:r>
          </a:p>
          <a:p>
            <a:r>
              <a:rPr lang="en-US" sz="2000" b="1" dirty="0"/>
              <a:t>Ethical frameworks in the workplace allow healthcare workers to talk honestly and candidly with their patients and families about end-of-life care, or to quickly inform their patients about their emergency choices.</a:t>
            </a:r>
          </a:p>
          <a:p>
            <a:r>
              <a:rPr lang="en-US" sz="2000" b="1" dirty="0"/>
              <a:t>Practitioners can recommend a solution, when there are ethical disagreements, between patient, families, caregivers, or even other staff members. </a:t>
            </a:r>
          </a:p>
          <a:p>
            <a:r>
              <a:rPr lang="en-US" sz="2000" b="1" dirty="0"/>
              <a:t>Having ethical guidelines to support one’s decisions allows for one’s conscience to remain clear, as ethics will help dictate what the best decision should be for the ideal outcome.</a:t>
            </a:r>
          </a:p>
          <a:p>
            <a:r>
              <a:rPr lang="en-US" sz="2000" b="1" dirty="0"/>
              <a:t>Ethical frameworks that encompasses an entire facility, support  healthcare workers to feel assured that their co-workers are operating with the same intent as they are , and that they have a solid foundation.</a:t>
            </a:r>
          </a:p>
          <a:p>
            <a:r>
              <a:rPr lang="en-US" sz="2000" b="1" dirty="0"/>
              <a:t>Ethical framework enhances communication and understanding between staff,  this creates mutual trust.</a:t>
            </a:r>
          </a:p>
          <a:p>
            <a:r>
              <a:rPr lang="en-US" sz="2000" b="1" dirty="0"/>
              <a:t>Ethical guidelines help practitioners find the least obtrusive and most beneficial solution to a patient’s health concern available, reducing the risk for unnecessary procedures and treatments.</a:t>
            </a:r>
          </a:p>
          <a:p>
            <a:r>
              <a:rPr lang="en-US" sz="2000" b="1" dirty="0"/>
              <a:t>Nonmaleficence, extends to patients and colleagues.  Healthcare workers can feel they are working in a safe</a:t>
            </a:r>
          </a:p>
          <a:p>
            <a:r>
              <a:rPr lang="en-US" sz="2000" b="1" dirty="0"/>
              <a:t>workplace. This reduces moral and personal distress.</a:t>
            </a:r>
          </a:p>
          <a:p>
            <a:endParaRPr lang="en-US" sz="2000" b="1" dirty="0"/>
          </a:p>
          <a:p>
            <a:endParaRPr lang="en-US" sz="2000" b="1" dirty="0"/>
          </a:p>
          <a:p>
            <a:endParaRPr lang="en-US" sz="2000" b="1" dirty="0"/>
          </a:p>
        </p:txBody>
      </p:sp>
    </p:spTree>
    <p:extLst>
      <p:ext uri="{BB962C8B-B14F-4D97-AF65-F5344CB8AC3E}">
        <p14:creationId xmlns:p14="http://schemas.microsoft.com/office/powerpoint/2010/main" val="60598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48C8F50-BAB8-CC76-B38D-51B9E044AFEB}"/>
              </a:ext>
            </a:extLst>
          </p:cNvPr>
          <p:cNvSpPr>
            <a:spLocks noGrp="1"/>
          </p:cNvSpPr>
          <p:nvPr>
            <p:ph type="title"/>
          </p:nvPr>
        </p:nvSpPr>
        <p:spPr>
          <a:xfrm>
            <a:off x="82061" y="234513"/>
            <a:ext cx="12192001" cy="549339"/>
          </a:xfrm>
        </p:spPr>
        <p:txBody>
          <a:bodyPr>
            <a:normAutofit/>
          </a:bodyPr>
          <a:lstStyle/>
          <a:p>
            <a:pPr algn="ctr"/>
            <a:r>
              <a:rPr lang="en-US" sz="2800" b="1" dirty="0"/>
              <a:t>Turfing</a:t>
            </a:r>
          </a:p>
        </p:txBody>
      </p:sp>
      <p:pic>
        <p:nvPicPr>
          <p:cNvPr id="1028" name="Picture 4" descr="80,000+ Healthcare Industry Pictures">
            <a:extLst>
              <a:ext uri="{FF2B5EF4-FFF2-40B4-BE49-F238E27FC236}">
                <a16:creationId xmlns:a16="http://schemas.microsoft.com/office/drawing/2014/main" id="{386A4D39-C445-25EF-D899-93B28738A1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 y="872083"/>
            <a:ext cx="12192023" cy="472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2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8B6EDA1D-3FFA-F39D-05F6-8F1E03D2391F}"/>
              </a:ext>
            </a:extLst>
          </p:cNvPr>
          <p:cNvSpPr>
            <a:spLocks noGrp="1"/>
          </p:cNvSpPr>
          <p:nvPr>
            <p:ph type="title"/>
          </p:nvPr>
        </p:nvSpPr>
        <p:spPr>
          <a:xfrm>
            <a:off x="-23" y="93892"/>
            <a:ext cx="12192023" cy="732948"/>
          </a:xfrm>
        </p:spPr>
        <p:txBody>
          <a:bodyPr>
            <a:normAutofit/>
          </a:bodyPr>
          <a:lstStyle/>
          <a:p>
            <a:pPr algn="ctr"/>
            <a:r>
              <a:rPr lang="en-US" sz="2400" b="1" dirty="0"/>
              <a:t>Turfing and Where Patients Belong?</a:t>
            </a:r>
          </a:p>
        </p:txBody>
      </p:sp>
      <p:sp>
        <p:nvSpPr>
          <p:cNvPr id="4" name="Content Placeholder 3">
            <a:extLst>
              <a:ext uri="{FF2B5EF4-FFF2-40B4-BE49-F238E27FC236}">
                <a16:creationId xmlns:a16="http://schemas.microsoft.com/office/drawing/2014/main" id="{514061B0-9A79-D0F9-AB5B-1756DAD9218C}"/>
              </a:ext>
            </a:extLst>
          </p:cNvPr>
          <p:cNvSpPr>
            <a:spLocks noGrp="1"/>
          </p:cNvSpPr>
          <p:nvPr>
            <p:ph idx="1"/>
          </p:nvPr>
        </p:nvSpPr>
        <p:spPr>
          <a:xfrm>
            <a:off x="0" y="826839"/>
            <a:ext cx="12192000" cy="5350124"/>
          </a:xfrm>
        </p:spPr>
        <p:txBody>
          <a:bodyPr>
            <a:normAutofit/>
          </a:bodyPr>
          <a:lstStyle/>
          <a:p>
            <a:r>
              <a:rPr lang="en-US" sz="2000" b="1" dirty="0"/>
              <a:t>Turfing is a colloquialism that refers to what clinicians do to patients whose needs do not fit neatly and tidily into a typical clinical placement protocol, especially during inpatient admissions from a hospital emergency department.</a:t>
            </a:r>
          </a:p>
          <a:p>
            <a:r>
              <a:rPr lang="en-US" sz="2000" b="1" dirty="0"/>
              <a:t>This term ”turfing” and this practice are both clinically and ethically problematic, because a patient is rarely, if ever, “turfed’ to their advantage.</a:t>
            </a:r>
          </a:p>
          <a:p>
            <a:r>
              <a:rPr lang="en-US" sz="2000" b="1" dirty="0"/>
              <a:t>Ethically speaking, turfing constitutes deferral of responsibility for a patients admission or care to colleagues.</a:t>
            </a:r>
          </a:p>
          <a:p>
            <a:r>
              <a:rPr lang="en-US" sz="2000" b="1" dirty="0"/>
              <a:t>We will discuss under what circumstances it is clinically and ethically appropriate to defer a patient’s care, and suggest why turfing happens despite its negative influence on  patients, healthcare professionals, and physicians.</a:t>
            </a:r>
          </a:p>
          <a:p>
            <a:endParaRPr lang="en-US" sz="2000" b="1" dirty="0"/>
          </a:p>
          <a:p>
            <a:r>
              <a:rPr lang="en-US" sz="2000" b="1" dirty="0"/>
              <a:t>“What’s a TURF?” asked Potts.</a:t>
            </a:r>
          </a:p>
          <a:p>
            <a:r>
              <a:rPr lang="en-US" sz="2000" b="1" dirty="0"/>
              <a:t>“To TURF is to get rid of, to get off your service and unto another, or out of the house altogether.”</a:t>
            </a:r>
          </a:p>
          <a:p>
            <a:r>
              <a:rPr lang="en-US" sz="2000" b="1" dirty="0"/>
              <a:t>(SHEM, S. )</a:t>
            </a:r>
          </a:p>
        </p:txBody>
      </p:sp>
    </p:spTree>
    <p:extLst>
      <p:ext uri="{BB962C8B-B14F-4D97-AF65-F5344CB8AC3E}">
        <p14:creationId xmlns:p14="http://schemas.microsoft.com/office/powerpoint/2010/main" val="1528596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2" y="368632"/>
            <a:ext cx="11883267" cy="369332"/>
          </a:xfrm>
          <a:prstGeom prst="rect">
            <a:avLst/>
          </a:prstGeom>
        </p:spPr>
        <p:txBody>
          <a:bodyPr wrap="square">
            <a:spAutoFit/>
          </a:bodyPr>
          <a:lstStyle/>
          <a:p>
            <a:endParaRPr lang="en-US" dirty="0"/>
          </a:p>
        </p:txBody>
      </p:sp>
      <p:sp>
        <p:nvSpPr>
          <p:cNvPr id="2" name="Title 1">
            <a:extLst>
              <a:ext uri="{FF2B5EF4-FFF2-40B4-BE49-F238E27FC236}">
                <a16:creationId xmlns:a16="http://schemas.microsoft.com/office/drawing/2014/main" id="{FD8F561F-46B3-9FBE-E97A-AFED9ED7C317}"/>
              </a:ext>
            </a:extLst>
          </p:cNvPr>
          <p:cNvSpPr>
            <a:spLocks noGrp="1"/>
          </p:cNvSpPr>
          <p:nvPr>
            <p:ph type="title"/>
          </p:nvPr>
        </p:nvSpPr>
        <p:spPr>
          <a:xfrm>
            <a:off x="-23" y="234513"/>
            <a:ext cx="11353823" cy="851665"/>
          </a:xfrm>
        </p:spPr>
        <p:txBody>
          <a:bodyPr>
            <a:normAutofit/>
          </a:bodyPr>
          <a:lstStyle/>
          <a:p>
            <a:pPr algn="ctr"/>
            <a:r>
              <a:rPr lang="en-US" sz="2400" b="1" dirty="0"/>
              <a:t>The Origins of Turfing and Dumping</a:t>
            </a:r>
          </a:p>
        </p:txBody>
      </p:sp>
      <p:sp>
        <p:nvSpPr>
          <p:cNvPr id="4" name="Content Placeholder 3">
            <a:extLst>
              <a:ext uri="{FF2B5EF4-FFF2-40B4-BE49-F238E27FC236}">
                <a16:creationId xmlns:a16="http://schemas.microsoft.com/office/drawing/2014/main" id="{C2E0F7AB-C850-627A-ADC0-BB0E5029D8D9}"/>
              </a:ext>
            </a:extLst>
          </p:cNvPr>
          <p:cNvSpPr>
            <a:spLocks noGrp="1"/>
          </p:cNvSpPr>
          <p:nvPr>
            <p:ph idx="1"/>
          </p:nvPr>
        </p:nvSpPr>
        <p:spPr>
          <a:xfrm>
            <a:off x="-1" y="1086178"/>
            <a:ext cx="12191979" cy="5900776"/>
          </a:xfrm>
        </p:spPr>
        <p:txBody>
          <a:bodyPr>
            <a:normAutofit/>
          </a:bodyPr>
          <a:lstStyle/>
          <a:p>
            <a:r>
              <a:rPr lang="en-US" sz="2000" b="1" dirty="0"/>
              <a:t>Prior to 1986, patients with emergency conditions could be turned away because they did not have insurance or ability to pay for services.</a:t>
            </a:r>
          </a:p>
          <a:p>
            <a:r>
              <a:rPr lang="en-US" sz="2000" b="1" dirty="0"/>
              <a:t>The Federal Emergency Medical Treatment and Labor Act (EMTALA) was passed that year to increase health care access and prevent “dumping” based on insurance status.</a:t>
            </a:r>
          </a:p>
          <a:p>
            <a:r>
              <a:rPr lang="en-US" sz="2000" b="1" dirty="0"/>
              <a:t>The EMTALA mandate requires emergency physicians (EP’s) and their institutions to evaluate and stabilize all patients regardless of their ability to pay, which commonly requires the expertise of and further care from consultants.</a:t>
            </a:r>
          </a:p>
          <a:p>
            <a:r>
              <a:rPr lang="en-US" sz="2000" b="1" dirty="0"/>
              <a:t>EMTALA was intended to create both a more equitable health system by removing systemic barriers to care, and what could be called a culture of belonging by ensuring emergency care for “anyone, anytime”.</a:t>
            </a:r>
          </a:p>
          <a:p>
            <a:r>
              <a:rPr lang="en-US" sz="2000" b="1" dirty="0"/>
              <a:t>A consultant may decline emergency department (ED) evaluation of a patient, admission to that consultants’ service, or outpatient follow –up.</a:t>
            </a:r>
          </a:p>
          <a:p>
            <a:r>
              <a:rPr lang="en-US" sz="2000" b="1" dirty="0"/>
              <a:t>Both the EP and consultant must determine if the reasons for refusal to provide care to the patient are proper, and  if reasonable, alternatives can be put in place to ensure that the patient’s needs are met.</a:t>
            </a:r>
          </a:p>
          <a:p>
            <a:r>
              <a:rPr lang="en-US" sz="2000" b="1" dirty="0"/>
              <a:t>In some instances, a consultant might have less altruistic reasons to deny care to another clinician, leading to the pejorative term” turfing”, popularized in the book, House of God. </a:t>
            </a:r>
          </a:p>
          <a:p>
            <a:endParaRPr lang="en-US" sz="2000" b="1" dirty="0"/>
          </a:p>
          <a:p>
            <a:endParaRPr lang="en-US" sz="2000" b="1" dirty="0"/>
          </a:p>
          <a:p>
            <a:endParaRPr lang="en-US" sz="2000" b="1" dirty="0"/>
          </a:p>
        </p:txBody>
      </p:sp>
    </p:spTree>
    <p:extLst>
      <p:ext uri="{BB962C8B-B14F-4D97-AF65-F5344CB8AC3E}">
        <p14:creationId xmlns:p14="http://schemas.microsoft.com/office/powerpoint/2010/main" val="1188452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FE0BE7E5-C305-354E-F7BC-EDD5CE7C4057}"/>
              </a:ext>
            </a:extLst>
          </p:cNvPr>
          <p:cNvSpPr>
            <a:spLocks noGrp="1"/>
          </p:cNvSpPr>
          <p:nvPr>
            <p:ph type="title"/>
          </p:nvPr>
        </p:nvSpPr>
        <p:spPr>
          <a:xfrm>
            <a:off x="-23" y="365125"/>
            <a:ext cx="12192003" cy="864117"/>
          </a:xfrm>
        </p:spPr>
        <p:txBody>
          <a:bodyPr>
            <a:normAutofit/>
          </a:bodyPr>
          <a:lstStyle/>
          <a:p>
            <a:pPr algn="ctr"/>
            <a:r>
              <a:rPr lang="en-US" sz="2400" b="1" dirty="0"/>
              <a:t>Accountability in Turfing Practice</a:t>
            </a:r>
          </a:p>
        </p:txBody>
      </p:sp>
      <p:sp>
        <p:nvSpPr>
          <p:cNvPr id="4" name="Content Placeholder 3">
            <a:extLst>
              <a:ext uri="{FF2B5EF4-FFF2-40B4-BE49-F238E27FC236}">
                <a16:creationId xmlns:a16="http://schemas.microsoft.com/office/drawing/2014/main" id="{BF976749-8BA4-2D82-5422-D32081E7B3A7}"/>
              </a:ext>
            </a:extLst>
          </p:cNvPr>
          <p:cNvSpPr>
            <a:spLocks noGrp="1"/>
          </p:cNvSpPr>
          <p:nvPr>
            <p:ph idx="1"/>
          </p:nvPr>
        </p:nvSpPr>
        <p:spPr>
          <a:xfrm>
            <a:off x="-23" y="1229242"/>
            <a:ext cx="12192003" cy="4947721"/>
          </a:xfrm>
        </p:spPr>
        <p:txBody>
          <a:bodyPr>
            <a:normAutofit/>
          </a:bodyPr>
          <a:lstStyle/>
          <a:p>
            <a:r>
              <a:rPr lang="en-US" sz="2000" b="1" dirty="0"/>
              <a:t>Physicians, other health care professionals, and institutions are accountable for inappropriate routing of patients, which could result in civil monetary penalties for hospitals, or physicians, physicians can be excluded from CMS (Center for Medicare and Medicaid services) and terminating its provider agreement with the hospital.</a:t>
            </a:r>
          </a:p>
          <a:p>
            <a:r>
              <a:rPr lang="en-US" sz="2000" b="1" dirty="0"/>
              <a:t>It is critical that clinicians understand the nature and scope of EMTALA-related care, their institutional policies and pathways to ensure compliance with the law, and the reasons for, implications of, and consequences of declining care. </a:t>
            </a:r>
          </a:p>
          <a:p>
            <a:r>
              <a:rPr lang="en-US" sz="2000" b="1" dirty="0"/>
              <a:t>Ethically, health professionals should be concerned about “Turfing/Dumping” because it may narrow a clinician</a:t>
            </a:r>
          </a:p>
          <a:p>
            <a:pPr marL="0" indent="0">
              <a:buNone/>
            </a:pPr>
            <a:r>
              <a:rPr lang="en-US" sz="2000" b="1" dirty="0"/>
              <a:t>    conception of what a patient deserves based on where that patient might be thought to belong, and belonging             informs whom clinicians see, within the scope of their responsibility and concern.</a:t>
            </a:r>
          </a:p>
          <a:p>
            <a:r>
              <a:rPr lang="en-US" sz="2000" b="1" dirty="0"/>
              <a:t>We will discuss specific circumstances wherein deferral of care to another provider is clinically and ethically appropriate and situations wherein it is not, and we will explore why Turfing still occurs.</a:t>
            </a:r>
          </a:p>
          <a:p>
            <a:r>
              <a:rPr lang="en-US" sz="2000" b="1" dirty="0"/>
              <a:t> </a:t>
            </a:r>
          </a:p>
          <a:p>
            <a:r>
              <a:rPr lang="en-US" sz="2000" b="1" dirty="0"/>
              <a:t>(Gillian R. Schmitz MD, and Robert W. Strauss, MD)</a:t>
            </a:r>
          </a:p>
        </p:txBody>
      </p:sp>
    </p:spTree>
    <p:extLst>
      <p:ext uri="{BB962C8B-B14F-4D97-AF65-F5344CB8AC3E}">
        <p14:creationId xmlns:p14="http://schemas.microsoft.com/office/powerpoint/2010/main" val="2251824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5" name="Title 4">
            <a:extLst>
              <a:ext uri="{FF2B5EF4-FFF2-40B4-BE49-F238E27FC236}">
                <a16:creationId xmlns:a16="http://schemas.microsoft.com/office/drawing/2014/main" id="{0E18BA94-DAF6-E285-9920-978693F28EB6}"/>
              </a:ext>
            </a:extLst>
          </p:cNvPr>
          <p:cNvSpPr>
            <a:spLocks noGrp="1"/>
          </p:cNvSpPr>
          <p:nvPr>
            <p:ph type="title"/>
          </p:nvPr>
        </p:nvSpPr>
        <p:spPr>
          <a:xfrm>
            <a:off x="-23" y="234513"/>
            <a:ext cx="12192023" cy="896901"/>
          </a:xfrm>
        </p:spPr>
        <p:txBody>
          <a:bodyPr>
            <a:normAutofit/>
          </a:bodyPr>
          <a:lstStyle/>
          <a:p>
            <a:pPr algn="ctr"/>
            <a:r>
              <a:rPr lang="en-US" sz="2800" b="1" dirty="0"/>
              <a:t>Legitimate Reasons to Defer Care</a:t>
            </a:r>
          </a:p>
        </p:txBody>
      </p:sp>
      <p:sp>
        <p:nvSpPr>
          <p:cNvPr id="6" name="Content Placeholder 5">
            <a:extLst>
              <a:ext uri="{FF2B5EF4-FFF2-40B4-BE49-F238E27FC236}">
                <a16:creationId xmlns:a16="http://schemas.microsoft.com/office/drawing/2014/main" id="{64E2CCE7-3E19-3262-B975-CBE88B750E61}"/>
              </a:ext>
            </a:extLst>
          </p:cNvPr>
          <p:cNvSpPr>
            <a:spLocks noGrp="1"/>
          </p:cNvSpPr>
          <p:nvPr>
            <p:ph idx="1"/>
          </p:nvPr>
        </p:nvSpPr>
        <p:spPr>
          <a:xfrm>
            <a:off x="-23" y="996462"/>
            <a:ext cx="12192003" cy="5861538"/>
          </a:xfrm>
        </p:spPr>
        <p:txBody>
          <a:bodyPr>
            <a:normAutofit/>
          </a:bodyPr>
          <a:lstStyle/>
          <a:p>
            <a:r>
              <a:rPr lang="en-US" sz="2000" b="1" dirty="0"/>
              <a:t>1.  Patients require higher levels of care, specialized services, diagnostic testing, more intensive nursing, and expertise.</a:t>
            </a:r>
          </a:p>
          <a:p>
            <a:r>
              <a:rPr lang="en-US" sz="2000" b="1" dirty="0"/>
              <a:t>2.  Patients insurance dictates where they are admitted. Insurance types require that care be given within a specific health system.( Hospital A or Hospital B, may have insurance contracts).</a:t>
            </a:r>
          </a:p>
          <a:p>
            <a:r>
              <a:rPr lang="en-US" sz="2000" b="1" dirty="0"/>
              <a:t>3.  A surgical specialist requests admission to the medicine service for surgical patients with complex medical conditions.  (Hip Service Geriatric Pathway for patients who had a  fall).</a:t>
            </a:r>
          </a:p>
          <a:p>
            <a:r>
              <a:rPr lang="en-US" sz="2000" b="1" dirty="0"/>
              <a:t>4. Consultants defer admission to an outpatient setting for testing and follow-up.  Administrative costs to hospital admission are a major driver of health care system costs.</a:t>
            </a:r>
          </a:p>
          <a:p>
            <a:r>
              <a:rPr lang="en-US" sz="2000" b="1" dirty="0"/>
              <a:t>5.  Patient or consulting physician requests transfer to another facility, where patient has previously received care.   Comorbidities, patient must be stabilized as stipulated by EMTALA. Once  the patient is stabilized , EMTALA mandate no longer applies.</a:t>
            </a:r>
          </a:p>
          <a:p>
            <a:endParaRPr lang="en-US" sz="2000" b="1" dirty="0"/>
          </a:p>
          <a:p>
            <a:r>
              <a:rPr lang="en-US" sz="2000" b="1" dirty="0"/>
              <a:t>The Patient is best served by follow up with the physician or surgeon who provided previous, related care or who performed invasive surgery or procedure, an approach guided by the principles of beneficence, nonmaleficence, and respect for patient autonomy.</a:t>
            </a:r>
          </a:p>
          <a:p>
            <a:endParaRPr lang="en-US" sz="2000" b="1" dirty="0"/>
          </a:p>
        </p:txBody>
      </p:sp>
    </p:spTree>
    <p:extLst>
      <p:ext uri="{BB962C8B-B14F-4D97-AF65-F5344CB8AC3E}">
        <p14:creationId xmlns:p14="http://schemas.microsoft.com/office/powerpoint/2010/main" val="3687569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9240E511-7964-0F82-6400-52F34D2F21D2}"/>
              </a:ext>
            </a:extLst>
          </p:cNvPr>
          <p:cNvSpPr>
            <a:spLocks noGrp="1"/>
          </p:cNvSpPr>
          <p:nvPr>
            <p:ph type="title"/>
          </p:nvPr>
        </p:nvSpPr>
        <p:spPr>
          <a:xfrm>
            <a:off x="0" y="279757"/>
            <a:ext cx="12191980" cy="711045"/>
          </a:xfrm>
        </p:spPr>
        <p:txBody>
          <a:bodyPr>
            <a:normAutofit/>
          </a:bodyPr>
          <a:lstStyle/>
          <a:p>
            <a:pPr algn="ctr"/>
            <a:r>
              <a:rPr lang="en-US" sz="2800" b="1" dirty="0"/>
              <a:t>Turfing and other Inappropriate Deferrals</a:t>
            </a:r>
          </a:p>
        </p:txBody>
      </p:sp>
      <p:sp>
        <p:nvSpPr>
          <p:cNvPr id="4" name="Content Placeholder 3">
            <a:extLst>
              <a:ext uri="{FF2B5EF4-FFF2-40B4-BE49-F238E27FC236}">
                <a16:creationId xmlns:a16="http://schemas.microsoft.com/office/drawing/2014/main" id="{B283893E-EAC2-7716-2A67-AD288ACE4F65}"/>
              </a:ext>
            </a:extLst>
          </p:cNvPr>
          <p:cNvSpPr>
            <a:spLocks noGrp="1"/>
          </p:cNvSpPr>
          <p:nvPr>
            <p:ph idx="1"/>
          </p:nvPr>
        </p:nvSpPr>
        <p:spPr>
          <a:xfrm>
            <a:off x="-23" y="990802"/>
            <a:ext cx="12191980" cy="5867198"/>
          </a:xfrm>
        </p:spPr>
        <p:txBody>
          <a:bodyPr/>
          <a:lstStyle/>
          <a:p>
            <a:r>
              <a:rPr lang="en-US" sz="2000" b="1" dirty="0"/>
              <a:t>Turfing could reflect the following:</a:t>
            </a:r>
          </a:p>
          <a:p>
            <a:r>
              <a:rPr lang="en-US" sz="2000" b="1" dirty="0"/>
              <a:t>Concern over lower reimbursement for hospitals, physicians, and services.</a:t>
            </a:r>
          </a:p>
          <a:p>
            <a:r>
              <a:rPr lang="en-US" sz="2000" b="1" dirty="0"/>
              <a:t>Concern over lower  compensation.</a:t>
            </a:r>
          </a:p>
          <a:p>
            <a:r>
              <a:rPr lang="en-US" sz="2000" b="1" dirty="0"/>
              <a:t>Perceived increased risk of complications.</a:t>
            </a:r>
          </a:p>
          <a:p>
            <a:r>
              <a:rPr lang="en-US" sz="2000" b="1" dirty="0"/>
              <a:t>Unclear Hospital/Administrative Policies. </a:t>
            </a:r>
          </a:p>
          <a:p>
            <a:r>
              <a:rPr lang="en-US" sz="2000" b="1" dirty="0"/>
              <a:t>Work Avoidance.</a:t>
            </a:r>
          </a:p>
          <a:p>
            <a:r>
              <a:rPr lang="en-US" sz="2000" b="1" dirty="0"/>
              <a:t>Physician Burnout.</a:t>
            </a:r>
          </a:p>
          <a:p>
            <a:r>
              <a:rPr lang="en-US" sz="2000" b="1" dirty="0"/>
              <a:t>Concern over their quality metrics, complication rates, and readmission rates, for hospital and physicians .</a:t>
            </a:r>
          </a:p>
          <a:p>
            <a:r>
              <a:rPr lang="en-US" sz="2000" b="1" dirty="0"/>
              <a:t>Turfing can cause both patients and physicians to feel unappreciated, undervalued, demoralized, and powerless to control their situation or environment. Moral Injury to physicians. </a:t>
            </a:r>
          </a:p>
          <a:p>
            <a:r>
              <a:rPr lang="en-US" sz="2000" b="1" dirty="0"/>
              <a:t>Because it is Unlawful and Unethical to deny care to or turf patients based on their Predicted outcome, specialties and hospitals should fight for</a:t>
            </a:r>
            <a:r>
              <a:rPr lang="en-US" sz="2000" b="1" u="sng" dirty="0"/>
              <a:t> RISK ADJUSTMENTS</a:t>
            </a:r>
            <a:r>
              <a:rPr lang="en-US" sz="2000" b="1" dirty="0"/>
              <a:t>, to the CMS’s proposed quality metrics.</a:t>
            </a:r>
          </a:p>
          <a:p>
            <a:r>
              <a:rPr lang="en-US" sz="2000" b="1" dirty="0"/>
              <a:t>Turfing has an impact on how they perceive their care and how physicians deliver care.</a:t>
            </a:r>
          </a:p>
          <a:p>
            <a:endParaRPr lang="en-US" dirty="0"/>
          </a:p>
        </p:txBody>
      </p:sp>
    </p:spTree>
    <p:extLst>
      <p:ext uri="{BB962C8B-B14F-4D97-AF65-F5344CB8AC3E}">
        <p14:creationId xmlns:p14="http://schemas.microsoft.com/office/powerpoint/2010/main" val="225096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3366A9C1-E2B3-C614-ACC9-7C6DFA67EA27}"/>
              </a:ext>
            </a:extLst>
          </p:cNvPr>
          <p:cNvSpPr>
            <a:spLocks noGrp="1"/>
          </p:cNvSpPr>
          <p:nvPr>
            <p:ph type="title"/>
          </p:nvPr>
        </p:nvSpPr>
        <p:spPr>
          <a:xfrm>
            <a:off x="-23" y="234513"/>
            <a:ext cx="12192003" cy="605571"/>
          </a:xfrm>
        </p:spPr>
        <p:txBody>
          <a:bodyPr>
            <a:normAutofit/>
          </a:bodyPr>
          <a:lstStyle/>
          <a:p>
            <a:pPr algn="ctr"/>
            <a:r>
              <a:rPr lang="en-US" sz="2400" b="1" dirty="0"/>
              <a:t>More on Risk Adjustments for Hospitals and Physicians</a:t>
            </a:r>
          </a:p>
        </p:txBody>
      </p:sp>
      <p:sp>
        <p:nvSpPr>
          <p:cNvPr id="4" name="Content Placeholder 3">
            <a:extLst>
              <a:ext uri="{FF2B5EF4-FFF2-40B4-BE49-F238E27FC236}">
                <a16:creationId xmlns:a16="http://schemas.microsoft.com/office/drawing/2014/main" id="{2499C5BE-101B-4741-6C79-B2AD586C99AC}"/>
              </a:ext>
            </a:extLst>
          </p:cNvPr>
          <p:cNvSpPr>
            <a:spLocks noGrp="1"/>
          </p:cNvSpPr>
          <p:nvPr>
            <p:ph idx="1"/>
          </p:nvPr>
        </p:nvSpPr>
        <p:spPr>
          <a:xfrm>
            <a:off x="0" y="887772"/>
            <a:ext cx="12191980" cy="5970228"/>
          </a:xfrm>
        </p:spPr>
        <p:txBody>
          <a:bodyPr/>
          <a:lstStyle/>
          <a:p>
            <a:r>
              <a:rPr lang="en-US" sz="2000" b="1" dirty="0"/>
              <a:t>A Risk Adjustment allowance would do the following:</a:t>
            </a:r>
          </a:p>
          <a:p>
            <a:r>
              <a:rPr lang="en-US" sz="2000" b="1" dirty="0"/>
              <a:t>Anticipate higher complication rate associated with underlying disease processes, and would decrease the financial risk physicians take when providing equitable care.</a:t>
            </a:r>
          </a:p>
          <a:p>
            <a:r>
              <a:rPr lang="en-US" sz="2000" b="1" dirty="0"/>
              <a:t>All patients deserve high-quality care, and physicians and  providers are obligated to address patients’ acute needs regardless of their :</a:t>
            </a:r>
          </a:p>
          <a:p>
            <a:r>
              <a:rPr lang="en-US" sz="2000" b="1" dirty="0"/>
              <a:t>Race</a:t>
            </a:r>
          </a:p>
          <a:p>
            <a:r>
              <a:rPr lang="en-US" sz="2000" b="1" dirty="0"/>
              <a:t>Ethnicity</a:t>
            </a:r>
          </a:p>
          <a:p>
            <a:r>
              <a:rPr lang="en-US" sz="2000" b="1" dirty="0"/>
              <a:t>Gender</a:t>
            </a:r>
          </a:p>
          <a:p>
            <a:r>
              <a:rPr lang="en-US" sz="2000" b="1" dirty="0"/>
              <a:t>Sexual Orientation</a:t>
            </a:r>
          </a:p>
          <a:p>
            <a:r>
              <a:rPr lang="en-US" sz="2000" b="1" dirty="0"/>
              <a:t>Underlying Risk Factors</a:t>
            </a:r>
          </a:p>
          <a:p>
            <a:r>
              <a:rPr lang="en-US" sz="2000" b="1" dirty="0"/>
              <a:t>Socioeconomic status</a:t>
            </a:r>
          </a:p>
          <a:p>
            <a:endParaRPr lang="en-US" sz="2000" b="1" dirty="0"/>
          </a:p>
          <a:p>
            <a:endParaRPr lang="en-US" dirty="0"/>
          </a:p>
        </p:txBody>
      </p:sp>
    </p:spTree>
    <p:extLst>
      <p:ext uri="{BB962C8B-B14F-4D97-AF65-F5344CB8AC3E}">
        <p14:creationId xmlns:p14="http://schemas.microsoft.com/office/powerpoint/2010/main" val="3554693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11EC6C6-6BFE-1FDA-5491-35E88E5EB6D9}"/>
              </a:ext>
            </a:extLst>
          </p:cNvPr>
          <p:cNvSpPr>
            <a:spLocks noGrp="1"/>
          </p:cNvSpPr>
          <p:nvPr>
            <p:ph type="title"/>
          </p:nvPr>
        </p:nvSpPr>
        <p:spPr>
          <a:xfrm>
            <a:off x="-23" y="1"/>
            <a:ext cx="11353823" cy="737963"/>
          </a:xfrm>
        </p:spPr>
        <p:txBody>
          <a:bodyPr>
            <a:normAutofit/>
          </a:bodyPr>
          <a:lstStyle/>
          <a:p>
            <a:pPr algn="ctr"/>
            <a:r>
              <a:rPr lang="en-US" sz="2400" b="1" dirty="0"/>
              <a:t>Best Practices for Hospitals/Administrations</a:t>
            </a:r>
          </a:p>
        </p:txBody>
      </p:sp>
      <p:sp>
        <p:nvSpPr>
          <p:cNvPr id="4" name="Content Placeholder 3">
            <a:extLst>
              <a:ext uri="{FF2B5EF4-FFF2-40B4-BE49-F238E27FC236}">
                <a16:creationId xmlns:a16="http://schemas.microsoft.com/office/drawing/2014/main" id="{ECE9ABA5-BC06-835E-AF53-251B9DACDF43}"/>
              </a:ext>
            </a:extLst>
          </p:cNvPr>
          <p:cNvSpPr>
            <a:spLocks noGrp="1"/>
          </p:cNvSpPr>
          <p:nvPr>
            <p:ph idx="1"/>
          </p:nvPr>
        </p:nvSpPr>
        <p:spPr>
          <a:xfrm>
            <a:off x="-23" y="687768"/>
            <a:ext cx="12192023" cy="6170232"/>
          </a:xfrm>
        </p:spPr>
        <p:txBody>
          <a:bodyPr>
            <a:normAutofit/>
          </a:bodyPr>
          <a:lstStyle/>
          <a:p>
            <a:r>
              <a:rPr lang="en-US" sz="2000" b="1" dirty="0"/>
              <a:t>It is important that hospitals have clear policies regarding the appropriate admitting services for certain patient populations. Patients due not follow the  textbook when presenting with an emergency condition.</a:t>
            </a:r>
          </a:p>
          <a:p>
            <a:r>
              <a:rPr lang="en-US" sz="2000" b="1" dirty="0"/>
              <a:t>Patient may have more than one chief complaint or acute issue that require admission. (MVA)</a:t>
            </a:r>
          </a:p>
          <a:p>
            <a:r>
              <a:rPr lang="en-US" sz="2000" b="1" dirty="0"/>
              <a:t>Emergency doctor (ED) often calls in many consultants when multiple injuries or conditions are present.</a:t>
            </a:r>
          </a:p>
          <a:p>
            <a:endParaRPr lang="en-US" sz="2000" b="1" dirty="0"/>
          </a:p>
          <a:p>
            <a:r>
              <a:rPr lang="en-US" sz="2000" b="1" dirty="0"/>
              <a:t>Best Practice encourages multidisciplinary meetings and policies that develop clear communication, proactive planning, and procedures,  that are mutually agreed upon between the services and the ED.</a:t>
            </a:r>
          </a:p>
          <a:p>
            <a:r>
              <a:rPr lang="en-US" sz="2000" b="1" dirty="0"/>
              <a:t>Common situations involving more than one service should have admission guidelines, and protocols for several types of presentations:</a:t>
            </a:r>
          </a:p>
          <a:p>
            <a:r>
              <a:rPr lang="en-US" sz="2000" b="1" dirty="0"/>
              <a:t>A.  Trauma patients with acute conditions (seizure, AMI, that caused a car crash).</a:t>
            </a:r>
          </a:p>
          <a:p>
            <a:r>
              <a:rPr lang="en-US" sz="2000" b="1" dirty="0"/>
              <a:t>B.  Medical or pediatric patients with suicidal ideation.</a:t>
            </a:r>
          </a:p>
          <a:p>
            <a:r>
              <a:rPr lang="en-US" sz="2000" b="1" dirty="0"/>
              <a:t>C.  Isolated fractures in geriatric, medically complex, or fragile patients. (Hip fracture pathway)</a:t>
            </a:r>
          </a:p>
          <a:p>
            <a:r>
              <a:rPr lang="en-US" sz="2000" b="1" dirty="0"/>
              <a:t>D.  Pregnant patients with an acute surgical condition or other needs unrelated to pregnancy.</a:t>
            </a:r>
          </a:p>
          <a:p>
            <a:pPr marL="0" indent="0">
              <a:buNone/>
            </a:pPr>
            <a:endParaRPr lang="en-US" sz="2000" b="1" dirty="0"/>
          </a:p>
          <a:p>
            <a:endParaRPr lang="en-US" sz="2000" b="1" dirty="0"/>
          </a:p>
          <a:p>
            <a:endParaRPr lang="en-US" sz="2000" b="1" dirty="0"/>
          </a:p>
          <a:p>
            <a:endParaRPr lang="en-US" sz="2000" b="1" dirty="0"/>
          </a:p>
          <a:p>
            <a:endParaRPr lang="en-US" sz="2000" b="1" dirty="0"/>
          </a:p>
        </p:txBody>
      </p:sp>
    </p:spTree>
    <p:extLst>
      <p:ext uri="{BB962C8B-B14F-4D97-AF65-F5344CB8AC3E}">
        <p14:creationId xmlns:p14="http://schemas.microsoft.com/office/powerpoint/2010/main" val="1449682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1530F4A3-2F8D-DCB5-360B-2F9A84A3A40A}"/>
              </a:ext>
            </a:extLst>
          </p:cNvPr>
          <p:cNvSpPr>
            <a:spLocks noGrp="1"/>
          </p:cNvSpPr>
          <p:nvPr>
            <p:ph type="title"/>
          </p:nvPr>
        </p:nvSpPr>
        <p:spPr>
          <a:xfrm>
            <a:off x="-23" y="365125"/>
            <a:ext cx="12192023" cy="864117"/>
          </a:xfrm>
        </p:spPr>
        <p:txBody>
          <a:bodyPr>
            <a:normAutofit/>
          </a:bodyPr>
          <a:lstStyle/>
          <a:p>
            <a:pPr algn="ctr"/>
            <a:r>
              <a:rPr lang="en-US" sz="2400" b="1" dirty="0"/>
              <a:t>Best Practices for Hospitals and Physicians</a:t>
            </a:r>
          </a:p>
        </p:txBody>
      </p:sp>
      <p:sp>
        <p:nvSpPr>
          <p:cNvPr id="4" name="Content Placeholder 3">
            <a:extLst>
              <a:ext uri="{FF2B5EF4-FFF2-40B4-BE49-F238E27FC236}">
                <a16:creationId xmlns:a16="http://schemas.microsoft.com/office/drawing/2014/main" id="{9F5EFD46-7CA5-63E9-F5F4-CD049EB9796D}"/>
              </a:ext>
            </a:extLst>
          </p:cNvPr>
          <p:cNvSpPr>
            <a:spLocks noGrp="1"/>
          </p:cNvSpPr>
          <p:nvPr>
            <p:ph idx="1"/>
          </p:nvPr>
        </p:nvSpPr>
        <p:spPr>
          <a:xfrm>
            <a:off x="0" y="1137138"/>
            <a:ext cx="12191980" cy="6025662"/>
          </a:xfrm>
        </p:spPr>
        <p:txBody>
          <a:bodyPr/>
          <a:lstStyle/>
          <a:p>
            <a:r>
              <a:rPr lang="en-US" sz="2000" b="1" dirty="0"/>
              <a:t>Some Hospitals have created Multiple Teams responsible for certain types of patients (Cardiology, Orthopedics).</a:t>
            </a:r>
          </a:p>
          <a:p>
            <a:r>
              <a:rPr lang="en-US" sz="2000" b="1" dirty="0"/>
              <a:t>Department and hospital chain of command must  be established to escalate resources when a consultant cannot be reached.</a:t>
            </a:r>
          </a:p>
          <a:p>
            <a:r>
              <a:rPr lang="en-US" sz="2000" b="1" dirty="0"/>
              <a:t>Create a Boarding metric/time tool to reduce boarding in the emergency room, relieving the ED of the boarding burden. Boarding occurs when a patient is kept in the ED after being admitted due to lack of beds on units.</a:t>
            </a:r>
          </a:p>
          <a:p>
            <a:r>
              <a:rPr lang="en-US" sz="2000" b="1" dirty="0"/>
              <a:t>Boarding in the emergency rooms results in:</a:t>
            </a:r>
          </a:p>
          <a:p>
            <a:r>
              <a:rPr lang="en-US" sz="2000" b="1" dirty="0"/>
              <a:t>Backlog of patients. Medication errors. </a:t>
            </a:r>
          </a:p>
          <a:p>
            <a:r>
              <a:rPr lang="en-US" sz="2000" b="1" dirty="0"/>
              <a:t>Limits the space for incoming patients needing acute care.</a:t>
            </a:r>
          </a:p>
          <a:p>
            <a:r>
              <a:rPr lang="en-US" sz="2000" b="1" dirty="0"/>
              <a:t>Overcrowding results in increased length of stay in the emergency department.</a:t>
            </a:r>
          </a:p>
          <a:p>
            <a:r>
              <a:rPr lang="en-US" sz="2000" b="1" dirty="0"/>
              <a:t>Boarding in the emergency department before transferring to ICU/CCU has resulted in worse patient outcomes</a:t>
            </a:r>
          </a:p>
          <a:p>
            <a:r>
              <a:rPr lang="en-US" sz="2000" b="1" dirty="0"/>
              <a:t>for both admitted and new patients.</a:t>
            </a:r>
          </a:p>
          <a:p>
            <a:r>
              <a:rPr lang="en-US" sz="2000" b="1" dirty="0"/>
              <a:t>Hospitals must have policies in place to determine disposition in circumstances in which services do not agree on optimal management, which leads to delays in care.</a:t>
            </a:r>
          </a:p>
          <a:p>
            <a:r>
              <a:rPr lang="en-US" sz="2000" b="1" dirty="0"/>
              <a:t>Patient flow  and improved care are goals.</a:t>
            </a:r>
          </a:p>
          <a:p>
            <a:endParaRPr lang="en-US" sz="2000" b="1" dirty="0"/>
          </a:p>
          <a:p>
            <a:endParaRPr lang="en-US" sz="2000" b="1" dirty="0"/>
          </a:p>
          <a:p>
            <a:endParaRPr lang="en-US" dirty="0"/>
          </a:p>
        </p:txBody>
      </p:sp>
    </p:spTree>
    <p:extLst>
      <p:ext uri="{BB962C8B-B14F-4D97-AF65-F5344CB8AC3E}">
        <p14:creationId xmlns:p14="http://schemas.microsoft.com/office/powerpoint/2010/main" val="111321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CB443-9C37-ABDA-8CC9-201E8ED06C1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FD42BB6-5454-0C21-2F69-D8EFAF6B3F7A}"/>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58D71A7-C3AD-9D33-5621-FCC42F6DF64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0B10B7F-31D1-AC80-B0AF-5ADF9FAFB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CF9830D0-06BC-60E3-7BFF-A8E7B8C8B2A3}"/>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9B68576E-BDAC-29CF-F6E0-0069341D79B2}"/>
              </a:ext>
            </a:extLst>
          </p:cNvPr>
          <p:cNvSpPr txBox="1"/>
          <p:nvPr/>
        </p:nvSpPr>
        <p:spPr>
          <a:xfrm>
            <a:off x="0" y="435873"/>
            <a:ext cx="12191980" cy="5309146"/>
          </a:xfrm>
          <a:prstGeom prst="rect">
            <a:avLst/>
          </a:prstGeom>
          <a:noFill/>
        </p:spPr>
        <p:txBody>
          <a:bodyPr wrap="square">
            <a:spAutoFit/>
          </a:bodyPr>
          <a:lstStyle/>
          <a:p>
            <a:pPr algn="ctr">
              <a:spcBef>
                <a:spcPts val="1500"/>
              </a:spcBef>
              <a:spcAft>
                <a:spcPts val="750"/>
              </a:spcAft>
            </a:pPr>
            <a:r>
              <a:rPr lang="en-US" sz="2400" b="1" i="0" dirty="0">
                <a:solidFill>
                  <a:srgbClr val="001D35"/>
                </a:solidFill>
                <a:effectLst/>
                <a:latin typeface="Google Sans"/>
              </a:rPr>
              <a:t>Key areas of focus in recent healthcare ethics articles in 2024:</a:t>
            </a:r>
          </a:p>
          <a:p>
            <a:pPr algn="l">
              <a:spcBef>
                <a:spcPts val="750"/>
              </a:spcBef>
              <a:spcAft>
                <a:spcPts val="600"/>
              </a:spcAft>
              <a:buFont typeface="Arial" panose="020B0604020202020204" pitchFamily="34" charset="0"/>
              <a:buChar char="•"/>
            </a:pPr>
            <a:r>
              <a:rPr lang="en-US" sz="2000" b="1" i="0" u="sng" dirty="0">
                <a:solidFill>
                  <a:srgbClr val="001D35"/>
                </a:solidFill>
                <a:effectLst/>
                <a:latin typeface="Google Sans"/>
              </a:rPr>
              <a:t>Artificial Intelligence</a:t>
            </a:r>
            <a:r>
              <a:rPr lang="en-US" sz="2000" b="1" u="sng" dirty="0">
                <a:solidFill>
                  <a:srgbClr val="001D35"/>
                </a:solidFill>
                <a:latin typeface="Google Sans"/>
              </a:rPr>
              <a:t> (AI)</a:t>
            </a:r>
            <a:r>
              <a:rPr lang="en-US" sz="2000" b="1" i="0" u="sng" dirty="0">
                <a:solidFill>
                  <a:srgbClr val="001D35"/>
                </a:solidFill>
                <a:effectLst/>
                <a:latin typeface="Google Sans"/>
              </a:rPr>
              <a:t> and Machine Learning (ML):</a:t>
            </a:r>
          </a:p>
          <a:p>
            <a:pPr algn="l" fontAlgn="ctr">
              <a:spcBef>
                <a:spcPts val="750"/>
              </a:spcBef>
              <a:spcAft>
                <a:spcPts val="600"/>
              </a:spcAft>
              <a:buFont typeface="Arial" panose="020B0604020202020204" pitchFamily="34" charset="0"/>
              <a:buChar char="•"/>
            </a:pPr>
            <a:r>
              <a:rPr lang="en-US" sz="2000" b="1" i="0" dirty="0">
                <a:solidFill>
                  <a:srgbClr val="001D35"/>
                </a:solidFill>
                <a:effectLst/>
                <a:latin typeface="Google Sans"/>
              </a:rPr>
              <a:t>Ethical implications of using Artificial </a:t>
            </a:r>
            <a:r>
              <a:rPr lang="en-US" sz="2000" b="1" dirty="0">
                <a:solidFill>
                  <a:srgbClr val="001D35"/>
                </a:solidFill>
                <a:latin typeface="Google Sans"/>
              </a:rPr>
              <a:t>Intelligence (AI)</a:t>
            </a:r>
            <a:r>
              <a:rPr lang="en-US" sz="2000" b="1" i="0" dirty="0">
                <a:solidFill>
                  <a:srgbClr val="001D35"/>
                </a:solidFill>
                <a:effectLst/>
                <a:latin typeface="Google Sans"/>
              </a:rPr>
              <a:t> for diagnosis and treatment, including potential biases in algorithms and ensuring transparency in decision-making processes. </a:t>
            </a:r>
          </a:p>
          <a:p>
            <a:pPr algn="l">
              <a:spcBef>
                <a:spcPts val="750"/>
              </a:spcBef>
              <a:spcAft>
                <a:spcPts val="600"/>
              </a:spcAft>
              <a:buFont typeface="Arial" panose="020B0604020202020204" pitchFamily="34" charset="0"/>
              <a:buChar char="•"/>
            </a:pPr>
            <a:r>
              <a:rPr lang="en-US" sz="2000" b="1" i="0" u="sng" dirty="0">
                <a:solidFill>
                  <a:srgbClr val="001D35"/>
                </a:solidFill>
                <a:effectLst/>
                <a:latin typeface="Google Sans"/>
              </a:rPr>
              <a:t>Health Equity</a:t>
            </a:r>
            <a:r>
              <a:rPr lang="en-US" sz="2000" b="1" i="0" dirty="0">
                <a:solidFill>
                  <a:srgbClr val="001D35"/>
                </a:solidFill>
                <a:effectLst/>
                <a:latin typeface="Google Sans"/>
              </a:rPr>
              <a:t>:</a:t>
            </a:r>
          </a:p>
          <a:p>
            <a:pPr algn="l" fontAlgn="ctr">
              <a:spcBef>
                <a:spcPts val="750"/>
              </a:spcBef>
              <a:spcAft>
                <a:spcPts val="600"/>
              </a:spcAft>
              <a:buFont typeface="Arial" panose="020B0604020202020204" pitchFamily="34" charset="0"/>
              <a:buChar char="•"/>
            </a:pPr>
            <a:r>
              <a:rPr lang="en-US" sz="2000" b="1" i="0" dirty="0">
                <a:solidFill>
                  <a:srgbClr val="001D35"/>
                </a:solidFill>
                <a:effectLst/>
                <a:latin typeface="Google Sans"/>
              </a:rPr>
              <a:t>Addressing disparities in healthcare access and quality, based on factors like race, socioeconomic status, and geographic location. </a:t>
            </a:r>
          </a:p>
          <a:p>
            <a:pPr algn="l">
              <a:spcBef>
                <a:spcPts val="750"/>
              </a:spcBef>
              <a:spcAft>
                <a:spcPts val="600"/>
              </a:spcAft>
              <a:buFont typeface="Arial" panose="020B0604020202020204" pitchFamily="34" charset="0"/>
              <a:buChar char="•"/>
            </a:pPr>
            <a:r>
              <a:rPr lang="en-US" sz="2000" b="1" i="0" u="sng" dirty="0">
                <a:solidFill>
                  <a:srgbClr val="001D35"/>
                </a:solidFill>
                <a:effectLst/>
                <a:latin typeface="Google Sans"/>
              </a:rPr>
              <a:t>Patient Privacy and Data Security</a:t>
            </a:r>
            <a:r>
              <a:rPr lang="en-US" sz="2000" b="1" i="0" dirty="0">
                <a:solidFill>
                  <a:srgbClr val="001D35"/>
                </a:solidFill>
                <a:effectLst/>
                <a:latin typeface="Google Sans"/>
              </a:rPr>
              <a:t>:</a:t>
            </a:r>
          </a:p>
          <a:p>
            <a:pPr algn="l" fontAlgn="ctr">
              <a:spcBef>
                <a:spcPts val="750"/>
              </a:spcBef>
              <a:spcAft>
                <a:spcPts val="600"/>
              </a:spcAft>
              <a:buFont typeface="Arial" panose="020B0604020202020204" pitchFamily="34" charset="0"/>
              <a:buChar char="•"/>
            </a:pPr>
            <a:r>
              <a:rPr lang="en-US" sz="2000" b="1" i="0" dirty="0">
                <a:solidFill>
                  <a:srgbClr val="001D35"/>
                </a:solidFill>
                <a:effectLst/>
                <a:latin typeface="Google Sans"/>
              </a:rPr>
              <a:t>Balancing the need for patient data for research and treatment with the right to privacy and protection against data breaches. </a:t>
            </a:r>
          </a:p>
          <a:p>
            <a:pPr algn="l">
              <a:spcBef>
                <a:spcPts val="750"/>
              </a:spcBef>
              <a:spcAft>
                <a:spcPts val="600"/>
              </a:spcAft>
              <a:buFont typeface="Arial" panose="020B0604020202020204" pitchFamily="34" charset="0"/>
              <a:buChar char="•"/>
            </a:pPr>
            <a:r>
              <a:rPr lang="en-US" sz="2000" b="1" i="0" u="sng" dirty="0">
                <a:solidFill>
                  <a:srgbClr val="001D35"/>
                </a:solidFill>
                <a:effectLst/>
                <a:latin typeface="Google Sans"/>
              </a:rPr>
              <a:t>Informed Consent:</a:t>
            </a:r>
          </a:p>
          <a:p>
            <a:pPr algn="l">
              <a:spcBef>
                <a:spcPts val="750"/>
              </a:spcBef>
              <a:spcAft>
                <a:spcPts val="600"/>
              </a:spcAft>
              <a:buFont typeface="Arial" panose="020B0604020202020204" pitchFamily="34" charset="0"/>
              <a:buChar char="•"/>
            </a:pPr>
            <a:r>
              <a:rPr lang="en-US" sz="2000" b="1" i="0" dirty="0">
                <a:solidFill>
                  <a:srgbClr val="001D35"/>
                </a:solidFill>
                <a:effectLst/>
                <a:latin typeface="Google Sans"/>
              </a:rPr>
              <a:t>Ensuring patients fully understand the risks and benefits of treatment options before making decisions. </a:t>
            </a:r>
          </a:p>
        </p:txBody>
      </p:sp>
    </p:spTree>
    <p:extLst>
      <p:ext uri="{BB962C8B-B14F-4D97-AF65-F5344CB8AC3E}">
        <p14:creationId xmlns:p14="http://schemas.microsoft.com/office/powerpoint/2010/main" val="1353851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sp>
        <p:nvSpPr>
          <p:cNvPr id="3" name="TextBox 2">
            <a:extLst>
              <a:ext uri="{FF2B5EF4-FFF2-40B4-BE49-F238E27FC236}">
                <a16:creationId xmlns:a16="http://schemas.microsoft.com/office/drawing/2014/main" id="{822BF831-A0CA-EF7E-30E9-001616EE753B}"/>
              </a:ext>
            </a:extLst>
          </p:cNvPr>
          <p:cNvSpPr txBox="1"/>
          <p:nvPr/>
        </p:nvSpPr>
        <p:spPr>
          <a:xfrm>
            <a:off x="1209040" y="2967335"/>
            <a:ext cx="10424160" cy="707886"/>
          </a:xfrm>
          <a:prstGeom prst="rect">
            <a:avLst/>
          </a:prstGeom>
          <a:noFill/>
        </p:spPr>
        <p:txBody>
          <a:bodyPr wrap="square">
            <a:spAutoFit/>
          </a:bodyPr>
          <a:lstStyle/>
          <a:p>
            <a:pPr algn="ctr"/>
            <a:r>
              <a:rPr lang="en-US" sz="2000" b="1" i="0" dirty="0">
                <a:solidFill>
                  <a:srgbClr val="222222"/>
                </a:solidFill>
                <a:effectLst/>
                <a:latin typeface="Roboto Slab" panose="020F0502020204030204" pitchFamily="2" charset="0"/>
              </a:rPr>
              <a:t>Sequential Organ Failure Assessment (SOFA) Score and Mortality Prediction in Patients With Severe Respiratory Distress Secondary to COVID-19</a:t>
            </a:r>
          </a:p>
        </p:txBody>
      </p:sp>
      <p:sp>
        <p:nvSpPr>
          <p:cNvPr id="4" name="Title 3">
            <a:extLst>
              <a:ext uri="{FF2B5EF4-FFF2-40B4-BE49-F238E27FC236}">
                <a16:creationId xmlns:a16="http://schemas.microsoft.com/office/drawing/2014/main" id="{2D2D7147-3BE9-00D5-7EBA-B4FF8167BBF9}"/>
              </a:ext>
            </a:extLst>
          </p:cNvPr>
          <p:cNvSpPr>
            <a:spLocks noGrp="1"/>
          </p:cNvSpPr>
          <p:nvPr>
            <p:ph type="title"/>
          </p:nvPr>
        </p:nvSpPr>
        <p:spPr>
          <a:xfrm>
            <a:off x="375920" y="365125"/>
            <a:ext cx="11816080" cy="1325563"/>
          </a:xfrm>
        </p:spPr>
        <p:txBody>
          <a:bodyPr/>
          <a:lstStyle/>
          <a:p>
            <a:r>
              <a:rPr lang="en-US" dirty="0"/>
              <a:t>Sequential Organ Failure Assessment (SOFA) Score</a:t>
            </a:r>
          </a:p>
        </p:txBody>
      </p:sp>
    </p:spTree>
    <p:extLst>
      <p:ext uri="{BB962C8B-B14F-4D97-AF65-F5344CB8AC3E}">
        <p14:creationId xmlns:p14="http://schemas.microsoft.com/office/powerpoint/2010/main" val="2631778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graphicFrame>
        <p:nvGraphicFramePr>
          <p:cNvPr id="2" name="Table 1">
            <a:extLst>
              <a:ext uri="{FF2B5EF4-FFF2-40B4-BE49-F238E27FC236}">
                <a16:creationId xmlns:a16="http://schemas.microsoft.com/office/drawing/2014/main" id="{D4DA4C68-87C2-F5BC-73AA-E8123DFAA2CB}"/>
              </a:ext>
            </a:extLst>
          </p:cNvPr>
          <p:cNvGraphicFramePr>
            <a:graphicFrameLocks noGrp="1"/>
          </p:cNvGraphicFramePr>
          <p:nvPr>
            <p:extLst>
              <p:ext uri="{D42A27DB-BD31-4B8C-83A1-F6EECF244321}">
                <p14:modId xmlns:p14="http://schemas.microsoft.com/office/powerpoint/2010/main" val="1551465876"/>
              </p:ext>
            </p:extLst>
          </p:nvPr>
        </p:nvGraphicFramePr>
        <p:xfrm>
          <a:off x="838199" y="1371600"/>
          <a:ext cx="10842172" cy="5236510"/>
        </p:xfrm>
        <a:graphic>
          <a:graphicData uri="http://schemas.openxmlformats.org/drawingml/2006/table">
            <a:tbl>
              <a:tblPr/>
              <a:tblGrid>
                <a:gridCol w="5421086">
                  <a:extLst>
                    <a:ext uri="{9D8B030D-6E8A-4147-A177-3AD203B41FA5}">
                      <a16:colId xmlns:a16="http://schemas.microsoft.com/office/drawing/2014/main" val="4160157064"/>
                    </a:ext>
                  </a:extLst>
                </a:gridCol>
                <a:gridCol w="5421086">
                  <a:extLst>
                    <a:ext uri="{9D8B030D-6E8A-4147-A177-3AD203B41FA5}">
                      <a16:colId xmlns:a16="http://schemas.microsoft.com/office/drawing/2014/main" val="1426286959"/>
                    </a:ext>
                  </a:extLst>
                </a:gridCol>
              </a:tblGrid>
              <a:tr h="1047302">
                <a:tc>
                  <a:txBody>
                    <a:bodyPr/>
                    <a:lstStyle/>
                    <a:p>
                      <a:pPr algn="l"/>
                      <a:r>
                        <a:rPr lang="en-US" dirty="0">
                          <a:effectLst/>
                        </a:rPr>
                        <a:t>Maximum SOFA score</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a:r>
                        <a:rPr lang="en-US">
                          <a:effectLst/>
                        </a:rPr>
                        <a:t>Mortality during ICU stay</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4838813"/>
                  </a:ext>
                </a:extLst>
              </a:tr>
              <a:tr h="1047302">
                <a:tc>
                  <a:txBody>
                    <a:bodyPr/>
                    <a:lstStyle/>
                    <a:p>
                      <a:r>
                        <a:rPr lang="en-US">
                          <a:effectLst/>
                        </a:rPr>
                        <a:t>0-9</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a:effectLst/>
                        </a:rPr>
                        <a:t>&lt;25%</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8269020"/>
                  </a:ext>
                </a:extLst>
              </a:tr>
              <a:tr h="1047302">
                <a:tc>
                  <a:txBody>
                    <a:bodyPr/>
                    <a:lstStyle/>
                    <a:p>
                      <a:r>
                        <a:rPr lang="en-US" dirty="0">
                          <a:effectLst/>
                        </a:rPr>
                        <a:t>10-14</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a:effectLst/>
                        </a:rPr>
                        <a:t>40-60%</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5866751"/>
                  </a:ext>
                </a:extLst>
              </a:tr>
              <a:tr h="1047302">
                <a:tc>
                  <a:txBody>
                    <a:bodyPr/>
                    <a:lstStyle/>
                    <a:p>
                      <a:r>
                        <a:rPr lang="en-US">
                          <a:effectLst/>
                        </a:rPr>
                        <a:t>15</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a:effectLst/>
                        </a:rPr>
                        <a:t>&gt;80%</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2925500"/>
                  </a:ext>
                </a:extLst>
              </a:tr>
              <a:tr h="1047302">
                <a:tc>
                  <a:txBody>
                    <a:bodyPr/>
                    <a:lstStyle/>
                    <a:p>
                      <a:r>
                        <a:rPr lang="en-US">
                          <a:effectLst/>
                        </a:rPr>
                        <a:t>&gt;15</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&gt;90%</a:t>
                      </a:r>
                    </a:p>
                  </a:txBody>
                  <a:tcPr marL="31750" marR="31750" marT="31750" marB="317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767310"/>
                  </a:ext>
                </a:extLst>
              </a:tr>
            </a:tbl>
          </a:graphicData>
        </a:graphic>
      </p:graphicFrame>
      <p:sp>
        <p:nvSpPr>
          <p:cNvPr id="3" name="Rectangle 1">
            <a:extLst>
              <a:ext uri="{FF2B5EF4-FFF2-40B4-BE49-F238E27FC236}">
                <a16:creationId xmlns:a16="http://schemas.microsoft.com/office/drawing/2014/main" id="{1BFB04E3-CE5B-86C9-2D07-8E9711EE07EC}"/>
              </a:ext>
            </a:extLst>
          </p:cNvPr>
          <p:cNvSpPr>
            <a:spLocks noChangeArrowheads="1"/>
          </p:cNvSpPr>
          <p:nvPr/>
        </p:nvSpPr>
        <p:spPr bwMode="auto">
          <a:xfrm>
            <a:off x="838200" y="315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HNLT55R"/>
              </a:rPr>
              <a:t>Mortality during intensive care unit stay for maximum SOFA score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6">
            <a:extLst>
              <a:ext uri="{FF2B5EF4-FFF2-40B4-BE49-F238E27FC236}">
                <a16:creationId xmlns:a16="http://schemas.microsoft.com/office/drawing/2014/main" id="{1EFD7662-6A35-BB14-5C77-F47155FF55B0}"/>
              </a:ext>
            </a:extLst>
          </p:cNvPr>
          <p:cNvSpPr>
            <a:spLocks noGrp="1"/>
          </p:cNvSpPr>
          <p:nvPr>
            <p:ph type="title"/>
          </p:nvPr>
        </p:nvSpPr>
        <p:spPr>
          <a:xfrm>
            <a:off x="0" y="365125"/>
            <a:ext cx="12192000" cy="1220769"/>
          </a:xfrm>
        </p:spPr>
        <p:txBody>
          <a:bodyPr>
            <a:normAutofit/>
          </a:bodyPr>
          <a:lstStyle/>
          <a:p>
            <a:pPr algn="ctr"/>
            <a:r>
              <a:rPr lang="en-US" sz="2000" b="1" dirty="0"/>
              <a:t>Mortality During Intensive Care Unit Stay for maximum SOFA Score</a:t>
            </a:r>
          </a:p>
        </p:txBody>
      </p:sp>
    </p:spTree>
    <p:extLst>
      <p:ext uri="{BB962C8B-B14F-4D97-AF65-F5344CB8AC3E}">
        <p14:creationId xmlns:p14="http://schemas.microsoft.com/office/powerpoint/2010/main" val="2493357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pic>
        <p:nvPicPr>
          <p:cNvPr id="7170" name="Picture 2" descr="PDF] A Study of Significance of Serial Sofa Scores in ...">
            <a:extLst>
              <a:ext uri="{FF2B5EF4-FFF2-40B4-BE49-F238E27FC236}">
                <a16:creationId xmlns:a16="http://schemas.microsoft.com/office/drawing/2014/main" id="{C6AE3D28-DC27-AE72-4141-108078683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 y="249892"/>
            <a:ext cx="11663680" cy="654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18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pic>
        <p:nvPicPr>
          <p:cNvPr id="2" name="Picture 2" descr="Hospital Organizational Chart Explained with Examples ...">
            <a:extLst>
              <a:ext uri="{FF2B5EF4-FFF2-40B4-BE49-F238E27FC236}">
                <a16:creationId xmlns:a16="http://schemas.microsoft.com/office/drawing/2014/main" id="{605937C8-1A9F-E229-E962-F9507165D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0"/>
            <a:ext cx="9486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16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pic>
        <p:nvPicPr>
          <p:cNvPr id="3074" name="Picture 2" descr="CenTrak | Optimized Patient Flow with Human &amp; Asset Tracking ...">
            <a:extLst>
              <a:ext uri="{FF2B5EF4-FFF2-40B4-BE49-F238E27FC236}">
                <a16:creationId xmlns:a16="http://schemas.microsoft.com/office/drawing/2014/main" id="{BCB05FBD-01EE-AC0E-741E-C1FEF4F0E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 y="349135"/>
            <a:ext cx="11641513" cy="608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05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8E0C900-25BF-5CFC-4278-0CEC561D393F}"/>
              </a:ext>
            </a:extLst>
          </p:cNvPr>
          <p:cNvSpPr>
            <a:spLocks noGrp="1"/>
          </p:cNvSpPr>
          <p:nvPr>
            <p:ph type="title"/>
          </p:nvPr>
        </p:nvSpPr>
        <p:spPr>
          <a:xfrm>
            <a:off x="-23" y="234513"/>
            <a:ext cx="12192023" cy="653251"/>
          </a:xfrm>
        </p:spPr>
        <p:txBody>
          <a:bodyPr>
            <a:normAutofit/>
          </a:bodyPr>
          <a:lstStyle/>
          <a:p>
            <a:pPr algn="ctr"/>
            <a:r>
              <a:rPr lang="en-US" sz="2400" b="1" dirty="0"/>
              <a:t>Conclusion for Ethics in Health Care</a:t>
            </a:r>
          </a:p>
        </p:txBody>
      </p:sp>
      <p:sp>
        <p:nvSpPr>
          <p:cNvPr id="4" name="Content Placeholder 3">
            <a:extLst>
              <a:ext uri="{FF2B5EF4-FFF2-40B4-BE49-F238E27FC236}">
                <a16:creationId xmlns:a16="http://schemas.microsoft.com/office/drawing/2014/main" id="{00AB3FD2-ECBA-E927-C641-9F98C614739C}"/>
              </a:ext>
            </a:extLst>
          </p:cNvPr>
          <p:cNvSpPr>
            <a:spLocks noGrp="1"/>
          </p:cNvSpPr>
          <p:nvPr>
            <p:ph idx="1"/>
          </p:nvPr>
        </p:nvSpPr>
        <p:spPr>
          <a:xfrm>
            <a:off x="-23" y="935452"/>
            <a:ext cx="12192003" cy="5241511"/>
          </a:xfrm>
        </p:spPr>
        <p:txBody>
          <a:bodyPr/>
          <a:lstStyle/>
          <a:p>
            <a:r>
              <a:rPr lang="en-US" sz="2000" b="1" dirty="0"/>
              <a:t>It is critical that the four Ethical Principles of Beneficence, Nonmaleficence, Autonomy, and Justice be understood by Health Care Professionals.</a:t>
            </a:r>
          </a:p>
          <a:p>
            <a:r>
              <a:rPr lang="en-US" sz="2000" b="1" dirty="0"/>
              <a:t>All Health Care Professionals must understand their hospital policies to ensure they are meeting the ethical and legal requirements of EMTALA.</a:t>
            </a:r>
          </a:p>
          <a:p>
            <a:r>
              <a:rPr lang="en-US" sz="2000" b="1" dirty="0"/>
              <a:t>As discussed there are many  reasons consultants may defer admission from the ED, some of which are legitimate and patient centric.</a:t>
            </a:r>
          </a:p>
          <a:p>
            <a:r>
              <a:rPr lang="en-US" sz="2000" b="1" dirty="0"/>
              <a:t>We discussed how Turfing, defined as an inappropriate transfer or deferral of care, threatens both physician and patient’s wellbeing and undermines physicians ability to deliver the empathetic care that patients deserve.</a:t>
            </a:r>
          </a:p>
          <a:p>
            <a:r>
              <a:rPr lang="en-US" sz="2000" b="1" dirty="0"/>
              <a:t>Hospitals that have clear policies, protocols for their patient populations, multidisciplinary teams, and solutions, are using a patient-centered approach to addressing the many healthcare challenges , and realigns patient care with incentives grounded in ethics and equity.</a:t>
            </a:r>
          </a:p>
          <a:p>
            <a:endParaRPr lang="en-US" dirty="0"/>
          </a:p>
        </p:txBody>
      </p:sp>
    </p:spTree>
    <p:extLst>
      <p:ext uri="{BB962C8B-B14F-4D97-AF65-F5344CB8AC3E}">
        <p14:creationId xmlns:p14="http://schemas.microsoft.com/office/powerpoint/2010/main" val="2256195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194ECCE0-0DD8-9785-91DA-C8BD183715D5}"/>
              </a:ext>
            </a:extLst>
          </p:cNvPr>
          <p:cNvSpPr>
            <a:spLocks noGrp="1"/>
          </p:cNvSpPr>
          <p:nvPr>
            <p:ph type="title"/>
          </p:nvPr>
        </p:nvSpPr>
        <p:spPr>
          <a:xfrm>
            <a:off x="838200" y="279757"/>
            <a:ext cx="10515600" cy="530627"/>
          </a:xfrm>
        </p:spPr>
        <p:txBody>
          <a:bodyPr>
            <a:normAutofit/>
          </a:bodyPr>
          <a:lstStyle/>
          <a:p>
            <a:pPr algn="ctr"/>
            <a:r>
              <a:rPr lang="en-US" sz="2000" b="1" dirty="0"/>
              <a:t>References </a:t>
            </a:r>
          </a:p>
        </p:txBody>
      </p:sp>
      <p:sp>
        <p:nvSpPr>
          <p:cNvPr id="4" name="Content Placeholder 3">
            <a:extLst>
              <a:ext uri="{FF2B5EF4-FFF2-40B4-BE49-F238E27FC236}">
                <a16:creationId xmlns:a16="http://schemas.microsoft.com/office/drawing/2014/main" id="{CAA93EB8-7938-AF4E-A642-A2FA0F171764}"/>
              </a:ext>
            </a:extLst>
          </p:cNvPr>
          <p:cNvSpPr>
            <a:spLocks noGrp="1"/>
          </p:cNvSpPr>
          <p:nvPr>
            <p:ph idx="1"/>
          </p:nvPr>
        </p:nvSpPr>
        <p:spPr>
          <a:xfrm>
            <a:off x="-1" y="712706"/>
            <a:ext cx="12074769" cy="6179668"/>
          </a:xfrm>
        </p:spPr>
        <p:txBody>
          <a:bodyPr>
            <a:normAutofit/>
          </a:bodyPr>
          <a:lstStyle/>
          <a:p>
            <a:r>
              <a:rPr lang="en-US" sz="1600" b="1" dirty="0"/>
              <a:t>Gillian R. Schmitz, MD and Robert W. Strauss, MD, What should Students and Trainees Be Taught About Turfing and Where Patient Belong? AMA Journal of Ethics,  Medical Education, Dec. 2023.</a:t>
            </a:r>
          </a:p>
          <a:p>
            <a:r>
              <a:rPr lang="en-US" sz="1600" b="1" dirty="0"/>
              <a:t>Tulane University, School of Public Health and Medicine, Ethics in Health Care:  Improving Patient Outcomes. January 19, 2023.</a:t>
            </a:r>
          </a:p>
          <a:p>
            <a:r>
              <a:rPr lang="en-US" sz="1600" b="1" dirty="0"/>
              <a:t>Shem, S. The House of God. Berkley/Penguin Random House; 2010.</a:t>
            </a:r>
          </a:p>
          <a:p>
            <a:r>
              <a:rPr lang="en-US" sz="1600" b="1" dirty="0"/>
              <a:t>Emergency Medical Treatment and Labor Act (EMTALA); Centers for Medicare and Medicaid Services.  Updated September 2023. </a:t>
            </a:r>
          </a:p>
          <a:p>
            <a:r>
              <a:rPr lang="en-US" sz="1600" b="1" dirty="0"/>
              <a:t>Understanding EMTALA, American college of Emergency Physicians. October 31, 2023.</a:t>
            </a:r>
          </a:p>
          <a:p>
            <a:r>
              <a:rPr lang="en-US" sz="1600" b="1" dirty="0"/>
              <a:t>Caldicott CV. Turfing Revisited. Virtual Mentor. 2012:14(5): 389-395.</a:t>
            </a:r>
          </a:p>
          <a:p>
            <a:r>
              <a:rPr lang="en-US" sz="1600" b="1" dirty="0"/>
              <a:t>Powell JA., Toppin E. Jr.  Health Equity and the Circle of Human Concern.  AMA, J. Ethics. 2021:23(2): E16-E174.</a:t>
            </a:r>
          </a:p>
          <a:p>
            <a:r>
              <a:rPr lang="en-US" sz="1600" b="1" dirty="0"/>
              <a:t>Kaiser Permanente.  Transition of Care Coverage:  guidelines. Kaiser Foundation Health Plan of Washington. July 2023.</a:t>
            </a:r>
          </a:p>
          <a:p>
            <a:r>
              <a:rPr lang="en-US" sz="1600" b="1" dirty="0" err="1"/>
              <a:t>Laam</a:t>
            </a:r>
            <a:r>
              <a:rPr lang="en-US" sz="1600" b="1" dirty="0"/>
              <a:t>, LA., Wary, AA. </a:t>
            </a:r>
            <a:r>
              <a:rPr lang="en-US" sz="1600" b="1" dirty="0" err="1"/>
              <a:t>Strony</a:t>
            </a:r>
            <a:r>
              <a:rPr lang="en-US" sz="1600" b="1" dirty="0"/>
              <a:t>, RS, Fitzpatrick, MH, Kraus, CK., Quantifying the impact of patient boarding on emergency department length of stay: all admitted patients are negatively affected by boarding.  J AM Coll. Emergency </a:t>
            </a:r>
            <a:r>
              <a:rPr lang="en-US" sz="1600" b="1" dirty="0" err="1"/>
              <a:t>Physicans</a:t>
            </a:r>
            <a:r>
              <a:rPr lang="en-US" sz="1600" b="1" dirty="0"/>
              <a:t> , 2021:2(2):e12401.</a:t>
            </a:r>
          </a:p>
          <a:p>
            <a:r>
              <a:rPr lang="en-US" sz="1600" b="1" dirty="0"/>
              <a:t>Revolutionizing Healthcare:  the role of artificial intelligence in clinical practice. BMC Medical Education, November 19, 2024.  BMCMededuc.com articles/10.1186/s.</a:t>
            </a:r>
          </a:p>
          <a:p>
            <a:r>
              <a:rPr lang="en-US" sz="1600" b="1" dirty="0"/>
              <a:t>Pros and Cons of AI in Healthcare:  A Complete Guide.  William Dom, July 29, 2024. Willdom.com.</a:t>
            </a:r>
          </a:p>
          <a:p>
            <a:r>
              <a:rPr lang="en-US" sz="1600" b="1" dirty="0"/>
              <a:t>AMA  Future of Health Report-Potential applications of AI.  AMA-assn.org, November 2024.</a:t>
            </a:r>
          </a:p>
          <a:p>
            <a:r>
              <a:rPr lang="en-US" sz="1600" b="1" dirty="0"/>
              <a:t>Artificial Intelligence Pros and Cons:  What are the Advantages and Disadvantages of AI. Barbara Von Der Osten, June 27, 2024</a:t>
            </a:r>
          </a:p>
          <a:p>
            <a:r>
              <a:rPr lang="en-US" sz="1600" b="1" dirty="0"/>
              <a:t>Rockcontent.com/blog/author/</a:t>
            </a:r>
            <a:r>
              <a:rPr lang="en-US" sz="1600" b="1" dirty="0" err="1"/>
              <a:t>barbaraosten</a:t>
            </a:r>
            <a:r>
              <a:rPr lang="en-US" sz="1600" b="1" dirty="0"/>
              <a:t>).</a:t>
            </a:r>
          </a:p>
          <a:p>
            <a:endParaRPr lang="en-US" sz="1600" b="1" dirty="0"/>
          </a:p>
          <a:p>
            <a:endParaRPr lang="en-US" sz="1800" b="1" dirty="0"/>
          </a:p>
          <a:p>
            <a:endParaRPr lang="en-US" sz="1800" b="1" dirty="0"/>
          </a:p>
          <a:p>
            <a:endParaRPr lang="en-US" sz="2000" b="1" dirty="0"/>
          </a:p>
        </p:txBody>
      </p:sp>
    </p:spTree>
    <p:extLst>
      <p:ext uri="{BB962C8B-B14F-4D97-AF65-F5344CB8AC3E}">
        <p14:creationId xmlns:p14="http://schemas.microsoft.com/office/powerpoint/2010/main" val="2335077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Content Placeholder 3">
            <a:extLst>
              <a:ext uri="{FF2B5EF4-FFF2-40B4-BE49-F238E27FC236}">
                <a16:creationId xmlns:a16="http://schemas.microsoft.com/office/drawing/2014/main" id="{43BB4FA6-0F1C-C9E5-9C36-5503CC904719}"/>
              </a:ext>
            </a:extLst>
          </p:cNvPr>
          <p:cNvSpPr>
            <a:spLocks noGrp="1"/>
          </p:cNvSpPr>
          <p:nvPr>
            <p:ph idx="1"/>
          </p:nvPr>
        </p:nvSpPr>
        <p:spPr>
          <a:xfrm>
            <a:off x="-1" y="368632"/>
            <a:ext cx="12191979" cy="6606599"/>
          </a:xfrm>
        </p:spPr>
        <p:txBody>
          <a:bodyPr/>
          <a:lstStyle/>
          <a:p>
            <a:pPr algn="ctr"/>
            <a:r>
              <a:rPr lang="en-US" sz="2000" b="1" dirty="0"/>
              <a:t>Thank you for attending this presentation today.</a:t>
            </a:r>
          </a:p>
          <a:p>
            <a:pPr algn="ctr"/>
            <a:r>
              <a:rPr lang="en-US" sz="2000" b="1" dirty="0"/>
              <a:t>Dana Rizzo RN</a:t>
            </a:r>
          </a:p>
          <a:p>
            <a:pPr algn="ctr"/>
            <a:r>
              <a:rPr lang="en-US" sz="2000" b="1" dirty="0"/>
              <a:t> Area Manager for Business Development for Waltonwood Senior Living Communities.</a:t>
            </a:r>
          </a:p>
          <a:p>
            <a:pPr algn="ctr"/>
            <a:r>
              <a:rPr lang="en-US" sz="2000" b="1" dirty="0">
                <a:hlinkClick r:id="rId3"/>
              </a:rPr>
              <a:t>Dana.Rizzo@singhmail.com</a:t>
            </a:r>
            <a:endParaRPr lang="en-US" sz="2000" b="1" dirty="0"/>
          </a:p>
          <a:p>
            <a:endParaRPr lang="en-US" dirty="0"/>
          </a:p>
        </p:txBody>
      </p:sp>
      <p:pic>
        <p:nvPicPr>
          <p:cNvPr id="2" name="Picture 1">
            <a:extLst>
              <a:ext uri="{FF2B5EF4-FFF2-40B4-BE49-F238E27FC236}">
                <a16:creationId xmlns:a16="http://schemas.microsoft.com/office/drawing/2014/main" id="{7EEFE7F8-F931-2284-4C67-31BD9066A102}"/>
              </a:ext>
            </a:extLst>
          </p:cNvPr>
          <p:cNvPicPr>
            <a:picLocks noChangeAspect="1"/>
          </p:cNvPicPr>
          <p:nvPr/>
        </p:nvPicPr>
        <p:blipFill>
          <a:blip r:embed="rId4"/>
          <a:stretch>
            <a:fillRect/>
          </a:stretch>
        </p:blipFill>
        <p:spPr>
          <a:xfrm>
            <a:off x="2435629" y="1978430"/>
            <a:ext cx="7525662" cy="4785679"/>
          </a:xfrm>
          <a:prstGeom prst="rect">
            <a:avLst/>
          </a:prstGeom>
        </p:spPr>
      </p:pic>
    </p:spTree>
    <p:extLst>
      <p:ext uri="{BB962C8B-B14F-4D97-AF65-F5344CB8AC3E}">
        <p14:creationId xmlns:p14="http://schemas.microsoft.com/office/powerpoint/2010/main" val="3652804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pic>
        <p:nvPicPr>
          <p:cNvPr id="1026" name="Picture 2" descr="Senior living in Ashburn, VA">
            <a:extLst>
              <a:ext uri="{FF2B5EF4-FFF2-40B4-BE49-F238E27FC236}">
                <a16:creationId xmlns:a16="http://schemas.microsoft.com/office/drawing/2014/main" id="{B5761632-468B-4238-A737-0DC4996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415"/>
            <a:ext cx="4161693" cy="41616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altonwood Main | Assisted Living &amp; Memory Care | Rochester Hills, MI 48307  | 15 reviews">
            <a:extLst>
              <a:ext uri="{FF2B5EF4-FFF2-40B4-BE49-F238E27FC236}">
                <a16:creationId xmlns:a16="http://schemas.microsoft.com/office/drawing/2014/main" id="{57CFFFB1-1DB5-C7C5-2674-E8803AF13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431" y="1"/>
            <a:ext cx="521676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 Tour | Waltonwood University">
            <a:extLst>
              <a:ext uri="{FF2B5EF4-FFF2-40B4-BE49-F238E27FC236}">
                <a16:creationId xmlns:a16="http://schemas.microsoft.com/office/drawing/2014/main" id="{C0BE40BE-58B9-9310-9B43-B0F0662A3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432" y="3516923"/>
            <a:ext cx="5216768" cy="33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4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0AD5-4EB3-97C0-188A-CE1A196EC64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5CEEE5F-F9F3-0C8E-D5E0-2C6CC99D9F3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94F41D-1EDE-019F-CA1B-02C5B58349E8}"/>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6013049-2B90-3DA6-C997-60B67D58D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DCCD656-DD0A-DC42-4DF7-A7B26E3F272D}"/>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9EC11ECB-28D7-68CB-A823-9DC93E9C1F28}"/>
              </a:ext>
            </a:extLst>
          </p:cNvPr>
          <p:cNvSpPr txBox="1"/>
          <p:nvPr/>
        </p:nvSpPr>
        <p:spPr>
          <a:xfrm>
            <a:off x="66502" y="1491290"/>
            <a:ext cx="12125498" cy="3259867"/>
          </a:xfrm>
          <a:prstGeom prst="rect">
            <a:avLst/>
          </a:prstGeom>
          <a:noFill/>
        </p:spPr>
        <p:txBody>
          <a:bodyPr wrap="square">
            <a:spAutoFit/>
          </a:bodyPr>
          <a:lstStyle/>
          <a:p>
            <a:pPr algn="l">
              <a:spcBef>
                <a:spcPts val="750"/>
              </a:spcBef>
              <a:spcAft>
                <a:spcPts val="600"/>
              </a:spcAft>
              <a:buFont typeface="Arial" panose="020B0604020202020204" pitchFamily="34" charset="0"/>
              <a:buChar char="•"/>
            </a:pPr>
            <a:r>
              <a:rPr lang="en-US" sz="2000" b="1" i="0" u="sng" dirty="0">
                <a:solidFill>
                  <a:srgbClr val="001D35"/>
                </a:solidFill>
                <a:effectLst/>
                <a:latin typeface="Google Sans"/>
              </a:rPr>
              <a:t>End-of-Life Care:</a:t>
            </a:r>
          </a:p>
          <a:p>
            <a:pPr algn="l" fontAlgn="ctr">
              <a:spcBef>
                <a:spcPts val="750"/>
              </a:spcBef>
              <a:spcAft>
                <a:spcPts val="600"/>
              </a:spcAft>
              <a:buFont typeface="Arial" panose="020B0604020202020204" pitchFamily="34" charset="0"/>
              <a:buChar char="•"/>
            </a:pPr>
            <a:r>
              <a:rPr lang="en-US" sz="2000" b="1" i="0" dirty="0">
                <a:solidFill>
                  <a:srgbClr val="001D35"/>
                </a:solidFill>
                <a:effectLst/>
                <a:latin typeface="Google Sans"/>
              </a:rPr>
              <a:t>Ethical considerations around withdrawing life-sustaining treatment, physician-assisted suicide, and advance care planning. National POLST Form (Physicians Orders for Life Sustaining Treatment)</a:t>
            </a:r>
          </a:p>
          <a:p>
            <a:pPr algn="l">
              <a:spcBef>
                <a:spcPts val="750"/>
              </a:spcBef>
              <a:spcAft>
                <a:spcPts val="600"/>
              </a:spcAft>
              <a:buFont typeface="Arial" panose="020B0604020202020204" pitchFamily="34" charset="0"/>
              <a:buChar char="•"/>
            </a:pPr>
            <a:r>
              <a:rPr lang="en-US" sz="2000" b="1" i="0" u="sng" dirty="0">
                <a:solidFill>
                  <a:srgbClr val="001D35"/>
                </a:solidFill>
                <a:effectLst/>
                <a:latin typeface="Google Sans"/>
              </a:rPr>
              <a:t>Resource Allocation</a:t>
            </a:r>
            <a:r>
              <a:rPr lang="en-US" sz="2000" b="1" i="0" dirty="0">
                <a:solidFill>
                  <a:srgbClr val="001D35"/>
                </a:solidFill>
                <a:effectLst/>
                <a:latin typeface="Google Sans"/>
              </a:rPr>
              <a:t>:</a:t>
            </a:r>
          </a:p>
          <a:p>
            <a:pPr algn="l" fontAlgn="ctr">
              <a:spcBef>
                <a:spcPts val="750"/>
              </a:spcBef>
              <a:spcAft>
                <a:spcPts val="600"/>
              </a:spcAft>
              <a:buFont typeface="Arial" panose="020B0604020202020204" pitchFamily="34" charset="0"/>
              <a:buChar char="•"/>
            </a:pPr>
            <a:r>
              <a:rPr lang="en-US" sz="2000" b="1" i="0" dirty="0">
                <a:solidFill>
                  <a:srgbClr val="001D35"/>
                </a:solidFill>
                <a:effectLst/>
                <a:latin typeface="Google Sans"/>
              </a:rPr>
              <a:t>How to ethically distribute scarce healthcare resources, especially during crises, like pandemics. </a:t>
            </a:r>
          </a:p>
          <a:p>
            <a:pPr algn="l">
              <a:spcBef>
                <a:spcPts val="750"/>
              </a:spcBef>
              <a:spcAft>
                <a:spcPts val="1500"/>
              </a:spcAft>
              <a:buFont typeface="Arial" panose="020B0604020202020204" pitchFamily="34" charset="0"/>
              <a:buChar char="•"/>
            </a:pPr>
            <a:r>
              <a:rPr lang="en-US" sz="2000" b="1" i="0" u="sng" dirty="0">
                <a:solidFill>
                  <a:srgbClr val="001D35"/>
                </a:solidFill>
                <a:effectLst/>
                <a:latin typeface="Google Sans"/>
              </a:rPr>
              <a:t>Physician Conflicts of Interest</a:t>
            </a:r>
            <a:r>
              <a:rPr lang="en-US" sz="2000" b="1" i="0" dirty="0">
                <a:solidFill>
                  <a:srgbClr val="001D35"/>
                </a:solidFill>
                <a:effectLst/>
                <a:latin typeface="Google Sans"/>
              </a:rPr>
              <a:t>:</a:t>
            </a:r>
          </a:p>
          <a:p>
            <a:pPr algn="l">
              <a:spcBef>
                <a:spcPts val="750"/>
              </a:spcBef>
              <a:spcAft>
                <a:spcPts val="1500"/>
              </a:spcAft>
              <a:buFont typeface="Arial" panose="020B0604020202020204" pitchFamily="34" charset="0"/>
              <a:buChar char="•"/>
            </a:pPr>
            <a:r>
              <a:rPr lang="en-US" sz="2000" b="1" i="0" dirty="0">
                <a:solidFill>
                  <a:srgbClr val="001D35"/>
                </a:solidFill>
                <a:effectLst/>
                <a:latin typeface="Google Sans"/>
              </a:rPr>
              <a:t>Managing financial incentives that could influence medical decision-making. </a:t>
            </a:r>
          </a:p>
        </p:txBody>
      </p:sp>
      <p:sp>
        <p:nvSpPr>
          <p:cNvPr id="7" name="Title 6">
            <a:extLst>
              <a:ext uri="{FF2B5EF4-FFF2-40B4-BE49-F238E27FC236}">
                <a16:creationId xmlns:a16="http://schemas.microsoft.com/office/drawing/2014/main" id="{4C62538B-D803-317B-D8FC-825BAB9CE548}"/>
              </a:ext>
            </a:extLst>
          </p:cNvPr>
          <p:cNvSpPr>
            <a:spLocks noGrp="1"/>
          </p:cNvSpPr>
          <p:nvPr>
            <p:ph type="title"/>
          </p:nvPr>
        </p:nvSpPr>
        <p:spPr>
          <a:xfrm>
            <a:off x="838200" y="368632"/>
            <a:ext cx="10515600" cy="913138"/>
          </a:xfrm>
        </p:spPr>
        <p:txBody>
          <a:bodyPr>
            <a:normAutofit/>
          </a:bodyPr>
          <a:lstStyle/>
          <a:p>
            <a:pPr marL="0" marR="0" lvl="0" indent="0" algn="ctr" defTabSz="914400" rtl="0" eaLnBrk="1" fontAlgn="auto" latinLnBrk="0" hangingPunct="1">
              <a:lnSpc>
                <a:spcPct val="100000"/>
              </a:lnSpc>
              <a:spcBef>
                <a:spcPts val="1500"/>
              </a:spcBef>
              <a:spcAft>
                <a:spcPts val="750"/>
              </a:spcAft>
              <a:tabLst/>
              <a:defRPr/>
            </a:pPr>
            <a:r>
              <a:rPr kumimoji="0" lang="en-US" sz="2400" b="1" i="0" u="none" strike="noStrike" kern="1200" cap="none" spc="0" normalizeH="0" baseline="0" noProof="0" dirty="0">
                <a:ln>
                  <a:noFill/>
                </a:ln>
                <a:solidFill>
                  <a:srgbClr val="001D35"/>
                </a:solidFill>
                <a:effectLst/>
                <a:uLnTx/>
                <a:uFillTx/>
                <a:latin typeface="Google Sans"/>
                <a:ea typeface="+mn-ea"/>
                <a:cs typeface="+mn-cs"/>
              </a:rPr>
              <a:t>Key areas of focus in recent healthcare ethics articles in 2024:</a:t>
            </a:r>
            <a:br>
              <a:rPr kumimoji="0" lang="en-US" sz="2400" b="1" i="0" u="none" strike="noStrike" kern="1200" cap="none" spc="0" normalizeH="0" baseline="0" noProof="0" dirty="0">
                <a:ln>
                  <a:noFill/>
                </a:ln>
                <a:solidFill>
                  <a:srgbClr val="001D35"/>
                </a:solidFill>
                <a:effectLst/>
                <a:uLnTx/>
                <a:uFillTx/>
                <a:latin typeface="Google Sans"/>
                <a:ea typeface="+mn-ea"/>
                <a:cs typeface="+mn-cs"/>
              </a:rPr>
            </a:br>
            <a:endParaRPr lang="en-US" sz="2400" b="1" dirty="0"/>
          </a:p>
        </p:txBody>
      </p:sp>
    </p:spTree>
    <p:extLst>
      <p:ext uri="{BB962C8B-B14F-4D97-AF65-F5344CB8AC3E}">
        <p14:creationId xmlns:p14="http://schemas.microsoft.com/office/powerpoint/2010/main" val="375083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1FD0-52DF-1D6F-3EBD-0C139DF3319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21EFA50-9EB3-242C-06B9-90D4EE7C148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36D4031-B87E-9546-78E4-6B77908C124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8606380-7EBE-0F35-1CC0-DED460C44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77AC746C-C858-4EB6-277A-11D8B9FF17D8}"/>
              </a:ext>
            </a:extLst>
          </p:cNvPr>
          <p:cNvSpPr/>
          <p:nvPr/>
        </p:nvSpPr>
        <p:spPr>
          <a:xfrm>
            <a:off x="308713" y="368632"/>
            <a:ext cx="11661614" cy="369332"/>
          </a:xfrm>
          <a:prstGeom prst="rect">
            <a:avLst/>
          </a:prstGeom>
        </p:spPr>
        <p:txBody>
          <a:bodyPr wrap="square">
            <a:spAutoFit/>
          </a:bodyPr>
          <a:lstStyle/>
          <a:p>
            <a:endParaRPr lang="en-US" dirty="0"/>
          </a:p>
        </p:txBody>
      </p:sp>
      <p:sp>
        <p:nvSpPr>
          <p:cNvPr id="4" name="TextBox 3">
            <a:extLst>
              <a:ext uri="{FF2B5EF4-FFF2-40B4-BE49-F238E27FC236}">
                <a16:creationId xmlns:a16="http://schemas.microsoft.com/office/drawing/2014/main" id="{3C69DAC8-B3C0-8A3E-F677-165D35E0874A}"/>
              </a:ext>
            </a:extLst>
          </p:cNvPr>
          <p:cNvSpPr txBox="1"/>
          <p:nvPr/>
        </p:nvSpPr>
        <p:spPr>
          <a:xfrm>
            <a:off x="66502" y="1486481"/>
            <a:ext cx="12125478" cy="4490973"/>
          </a:xfrm>
          <a:prstGeom prst="rect">
            <a:avLst/>
          </a:prstGeom>
          <a:noFill/>
        </p:spPr>
        <p:txBody>
          <a:bodyPr wrap="square">
            <a:spAutoFit/>
          </a:bodyPr>
          <a:lstStyle/>
          <a:p>
            <a:pPr algn="l">
              <a:spcAft>
                <a:spcPts val="1125"/>
              </a:spcAft>
            </a:pPr>
            <a:r>
              <a:rPr lang="en-US" sz="2000" b="1" i="0" dirty="0">
                <a:solidFill>
                  <a:srgbClr val="121C40"/>
                </a:solidFill>
                <a:effectLst/>
                <a:latin typeface="Proxima Vara"/>
              </a:rPr>
              <a:t>Artificial intelligence (AI) as a functioning tool is growing in popularity in the healthcare sector. </a:t>
            </a:r>
          </a:p>
          <a:p>
            <a:pPr algn="l">
              <a:spcAft>
                <a:spcPts val="1125"/>
              </a:spcAft>
            </a:pPr>
            <a:r>
              <a:rPr lang="en-US" sz="2000" b="1" i="0" dirty="0">
                <a:solidFill>
                  <a:srgbClr val="121C40"/>
                </a:solidFill>
                <a:effectLst/>
                <a:latin typeface="Proxima Vara"/>
              </a:rPr>
              <a:t>In fact, it’s proving vital in bridging the service gap between patients and healthcare providers.</a:t>
            </a:r>
          </a:p>
          <a:p>
            <a:pPr algn="l">
              <a:spcAft>
                <a:spcPts val="1125"/>
              </a:spcAft>
            </a:pPr>
            <a:r>
              <a:rPr lang="en-US" sz="2000" b="1" i="0" dirty="0">
                <a:solidFill>
                  <a:srgbClr val="121C40"/>
                </a:solidFill>
                <a:effectLst/>
                <a:latin typeface="Proxima Vara"/>
              </a:rPr>
              <a:t> The need for more efficient and effective AI-based healthcare solutions is causing the healthcare industry to see some of the biggest investments in recent times. </a:t>
            </a:r>
          </a:p>
          <a:p>
            <a:pPr algn="l">
              <a:spcAft>
                <a:spcPts val="1125"/>
              </a:spcAft>
            </a:pPr>
            <a:r>
              <a:rPr lang="en-US" sz="2000" b="1" i="0" dirty="0">
                <a:solidFill>
                  <a:srgbClr val="121C40"/>
                </a:solidFill>
                <a:effectLst/>
                <a:latin typeface="Proxima Vara"/>
              </a:rPr>
              <a:t>To help you understand the state of AI in healthcare in 2023, we’ve put together some major statistics and trends you should know.</a:t>
            </a:r>
          </a:p>
          <a:p>
            <a:pPr algn="l">
              <a:spcAft>
                <a:spcPts val="1125"/>
              </a:spcAft>
            </a:pPr>
            <a:r>
              <a:rPr lang="en-US" sz="2000" b="1" i="0" dirty="0">
                <a:solidFill>
                  <a:srgbClr val="121C40"/>
                </a:solidFill>
                <a:effectLst/>
                <a:latin typeface="Proxima Vara"/>
              </a:rPr>
              <a:t>Let’s get right into it.</a:t>
            </a:r>
          </a:p>
          <a:p>
            <a:pPr marL="457200" indent="-457200" algn="l">
              <a:lnSpc>
                <a:spcPts val="2400"/>
              </a:lnSpc>
              <a:buAutoNum type="arabicPeriod"/>
            </a:pPr>
            <a:r>
              <a:rPr lang="en-US" sz="2000" b="1" i="0" dirty="0">
                <a:solidFill>
                  <a:srgbClr val="121C40"/>
                </a:solidFill>
                <a:effectLst/>
                <a:latin typeface="Proxima Vara"/>
              </a:rPr>
              <a:t>The AI in healthcare market is projected to grow to $20.65 billion in 2023 </a:t>
            </a:r>
            <a:endParaRPr lang="en-US" sz="2000" b="1" i="0" u="none" strike="noStrike" dirty="0">
              <a:solidFill>
                <a:srgbClr val="51D19F"/>
              </a:solidFill>
              <a:effectLst/>
              <a:latin typeface="Proxima Vara"/>
            </a:endParaRPr>
          </a:p>
          <a:p>
            <a:pPr marL="457200" indent="-457200" algn="l">
              <a:lnSpc>
                <a:spcPts val="2400"/>
              </a:lnSpc>
              <a:buAutoNum type="arabicPeriod"/>
            </a:pPr>
            <a:endParaRPr lang="en-US" sz="2000" b="1" dirty="0">
              <a:solidFill>
                <a:srgbClr val="51D19F"/>
              </a:solidFill>
              <a:latin typeface="Proxima Vara"/>
            </a:endParaRPr>
          </a:p>
          <a:p>
            <a:pPr marL="457200" indent="-457200" algn="l">
              <a:lnSpc>
                <a:spcPts val="2400"/>
              </a:lnSpc>
              <a:buAutoNum type="arabicPeriod"/>
            </a:pPr>
            <a:endParaRPr lang="en-US" sz="2000" b="1" i="0" dirty="0">
              <a:solidFill>
                <a:srgbClr val="51D19F"/>
              </a:solidFill>
              <a:effectLst/>
              <a:latin typeface="Proxima Vara"/>
            </a:endParaRPr>
          </a:p>
          <a:p>
            <a:pPr algn="l">
              <a:lnSpc>
                <a:spcPts val="2400"/>
              </a:lnSpc>
            </a:pPr>
            <a:r>
              <a:rPr lang="en-US" sz="2000" b="1" i="0" dirty="0">
                <a:solidFill>
                  <a:srgbClr val="51D19F"/>
                </a:solidFill>
                <a:effectLst/>
                <a:latin typeface="Proxima Vara"/>
              </a:rPr>
              <a:t>ML:  Machine Learning</a:t>
            </a:r>
          </a:p>
          <a:p>
            <a:pPr algn="l">
              <a:lnSpc>
                <a:spcPts val="2400"/>
              </a:lnSpc>
            </a:pPr>
            <a:r>
              <a:rPr lang="en-US" sz="2000" b="1" dirty="0">
                <a:solidFill>
                  <a:srgbClr val="51D19F"/>
                </a:solidFill>
                <a:latin typeface="Proxima Vara"/>
              </a:rPr>
              <a:t>AI: Artificial Intelligence</a:t>
            </a:r>
            <a:endParaRPr lang="en-US" sz="2000" b="1" i="0" dirty="0">
              <a:solidFill>
                <a:srgbClr val="121C40"/>
              </a:solidFill>
              <a:effectLst/>
              <a:latin typeface="Proxima Vara"/>
            </a:endParaRPr>
          </a:p>
        </p:txBody>
      </p:sp>
      <p:sp>
        <p:nvSpPr>
          <p:cNvPr id="2" name="Title 1">
            <a:extLst>
              <a:ext uri="{FF2B5EF4-FFF2-40B4-BE49-F238E27FC236}">
                <a16:creationId xmlns:a16="http://schemas.microsoft.com/office/drawing/2014/main" id="{413E06E7-F2B0-27C5-5922-663CD405B1D7}"/>
              </a:ext>
            </a:extLst>
          </p:cNvPr>
          <p:cNvSpPr>
            <a:spLocks noGrp="1"/>
          </p:cNvSpPr>
          <p:nvPr>
            <p:ph type="title"/>
          </p:nvPr>
        </p:nvSpPr>
        <p:spPr>
          <a:xfrm>
            <a:off x="838200" y="365125"/>
            <a:ext cx="10515600" cy="921847"/>
          </a:xfrm>
        </p:spPr>
        <p:txBody>
          <a:bodyPr>
            <a:normAutofit/>
          </a:bodyPr>
          <a:lstStyle/>
          <a:p>
            <a:pPr algn="ctr"/>
            <a:r>
              <a:rPr lang="en-US" sz="3200" b="1" dirty="0"/>
              <a:t>Let’s talk AI in 2024</a:t>
            </a:r>
          </a:p>
        </p:txBody>
      </p:sp>
    </p:spTree>
    <p:extLst>
      <p:ext uri="{BB962C8B-B14F-4D97-AF65-F5344CB8AC3E}">
        <p14:creationId xmlns:p14="http://schemas.microsoft.com/office/powerpoint/2010/main" val="122829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DA71-05FD-4238-E9B2-AC8B5B69804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37D6C22-EF54-6EE1-BF10-2EF0DFA1BDB4}"/>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91665C-6B32-CD5B-9360-E26CD69D520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946613B-4438-25AD-EFF5-E054AEB58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28B9FD7C-ADBB-2A49-69EE-1D43F16AB4C5}"/>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129D5564-21F1-4E3E-328A-FEFF9B376546}"/>
              </a:ext>
            </a:extLst>
          </p:cNvPr>
          <p:cNvSpPr>
            <a:spLocks noGrp="1"/>
          </p:cNvSpPr>
          <p:nvPr>
            <p:ph type="title"/>
          </p:nvPr>
        </p:nvSpPr>
        <p:spPr>
          <a:xfrm>
            <a:off x="0" y="365126"/>
            <a:ext cx="12192000" cy="1028248"/>
          </a:xfrm>
        </p:spPr>
        <p:txBody>
          <a:bodyPr>
            <a:normAutofit fontScale="90000"/>
          </a:bodyPr>
          <a:lstStyle/>
          <a:p>
            <a:r>
              <a:rPr lang="en-US" sz="2400" b="1" dirty="0"/>
              <a:t>Artificial Intelligence can be used to diagnosis diseases, develop personalized treatment plans, and assist clinicians with decision-making. AI Challenges related to:</a:t>
            </a:r>
            <a:br>
              <a:rPr lang="en-US" sz="2400" b="1" dirty="0"/>
            </a:br>
            <a:endParaRPr lang="en-US" sz="2400" b="1" dirty="0"/>
          </a:p>
        </p:txBody>
      </p:sp>
      <p:sp>
        <p:nvSpPr>
          <p:cNvPr id="4" name="Content Placeholder 3">
            <a:extLst>
              <a:ext uri="{FF2B5EF4-FFF2-40B4-BE49-F238E27FC236}">
                <a16:creationId xmlns:a16="http://schemas.microsoft.com/office/drawing/2014/main" id="{190E552D-BDDC-5B43-9B89-DFE7CDB0F21A}"/>
              </a:ext>
            </a:extLst>
          </p:cNvPr>
          <p:cNvSpPr>
            <a:spLocks noGrp="1"/>
          </p:cNvSpPr>
          <p:nvPr>
            <p:ph idx="1"/>
          </p:nvPr>
        </p:nvSpPr>
        <p:spPr>
          <a:xfrm>
            <a:off x="91439" y="1313411"/>
            <a:ext cx="12036829" cy="5602778"/>
          </a:xfrm>
        </p:spPr>
        <p:txBody>
          <a:bodyPr/>
          <a:lstStyle/>
          <a:p>
            <a:r>
              <a:rPr lang="en-US" sz="2000" b="1" dirty="0"/>
              <a:t>Data Privacy</a:t>
            </a:r>
          </a:p>
          <a:p>
            <a:r>
              <a:rPr lang="en-US" sz="2000" b="1" dirty="0"/>
              <a:t>Need for human expertise</a:t>
            </a:r>
          </a:p>
          <a:p>
            <a:r>
              <a:rPr lang="en-US" sz="2000" b="1" dirty="0"/>
              <a:t>Must develop AI Principles</a:t>
            </a:r>
          </a:p>
          <a:p>
            <a:r>
              <a:rPr lang="en-US" sz="2000" b="1" dirty="0"/>
              <a:t>Make sure Physicians have leading voice in shaping AI in Healthcare</a:t>
            </a:r>
          </a:p>
          <a:p>
            <a:r>
              <a:rPr lang="en-US" sz="2000" b="1" dirty="0"/>
              <a:t>Artificial Intelligence must be ethical, equitable, responsible, and transparently designed, as it is applied to the Healthcare field.</a:t>
            </a:r>
          </a:p>
          <a:p>
            <a:endParaRPr lang="en-US" sz="2000" b="1" dirty="0"/>
          </a:p>
          <a:p>
            <a:r>
              <a:rPr lang="en-US" sz="2000" b="1" dirty="0"/>
              <a:t>Augmented Intelligence (AI): Assists Doctors and Healthcare Professionals with decision making. Augmented Intelligence tools can support rather than replace healthcare decision making.</a:t>
            </a:r>
          </a:p>
          <a:p>
            <a:r>
              <a:rPr lang="en-US" sz="2000" b="1" dirty="0"/>
              <a:t>Artificial Intelligence (AI):  can replace human jobs that are repetitive and task oriented.</a:t>
            </a:r>
          </a:p>
          <a:p>
            <a:endParaRPr lang="en-US" sz="2000" b="1" dirty="0"/>
          </a:p>
          <a:p>
            <a:endParaRPr lang="en-US" dirty="0"/>
          </a:p>
        </p:txBody>
      </p:sp>
    </p:spTree>
    <p:extLst>
      <p:ext uri="{BB962C8B-B14F-4D97-AF65-F5344CB8AC3E}">
        <p14:creationId xmlns:p14="http://schemas.microsoft.com/office/powerpoint/2010/main" val="32564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D326-5B36-E181-3277-0B3122E9766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A381D77-69CF-7968-A2AC-AFF3671E8F8F}"/>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5E4CC1F-BD51-34A1-AC3F-9C7E7207B66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A9AAB88-2E92-4355-32E9-A662ADEC4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432585B-D6FA-12EB-1DCB-F1BDCA0897A2}"/>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D1C96776-245C-083A-08C9-58274948F2D0}"/>
              </a:ext>
            </a:extLst>
          </p:cNvPr>
          <p:cNvSpPr>
            <a:spLocks noGrp="1"/>
          </p:cNvSpPr>
          <p:nvPr>
            <p:ph type="title"/>
          </p:nvPr>
        </p:nvSpPr>
        <p:spPr>
          <a:xfrm>
            <a:off x="0" y="-365759"/>
            <a:ext cx="12192000" cy="2036617"/>
          </a:xfrm>
        </p:spPr>
        <p:txBody>
          <a:bodyPr>
            <a:normAutofit/>
          </a:bodyPr>
          <a:lstStyle/>
          <a:p>
            <a:r>
              <a:rPr lang="en-US" sz="2000" b="1" dirty="0"/>
              <a:t>Artificial Intelligence (AI) is a rapidly evolving field of Computer Science that aims to create machines that can perform tasks  that typically require human intelligence.  AI includes the various techniques such as:</a:t>
            </a:r>
          </a:p>
        </p:txBody>
      </p:sp>
      <p:sp>
        <p:nvSpPr>
          <p:cNvPr id="4" name="Content Placeholder 3">
            <a:extLst>
              <a:ext uri="{FF2B5EF4-FFF2-40B4-BE49-F238E27FC236}">
                <a16:creationId xmlns:a16="http://schemas.microsoft.com/office/drawing/2014/main" id="{720B255A-6B22-ECC0-0F29-1BD345A284D6}"/>
              </a:ext>
            </a:extLst>
          </p:cNvPr>
          <p:cNvSpPr>
            <a:spLocks noGrp="1"/>
          </p:cNvSpPr>
          <p:nvPr>
            <p:ph idx="1"/>
          </p:nvPr>
        </p:nvSpPr>
        <p:spPr>
          <a:xfrm>
            <a:off x="58189" y="1070154"/>
            <a:ext cx="12133791" cy="5787845"/>
          </a:xfrm>
        </p:spPr>
        <p:txBody>
          <a:bodyPr>
            <a:normAutofit fontScale="92500" lnSpcReduction="10000"/>
          </a:bodyPr>
          <a:lstStyle/>
          <a:p>
            <a:r>
              <a:rPr lang="en-US" sz="2000" b="1" dirty="0"/>
              <a:t>1.  Machine Learning (ML): Can assist in decision-making, manage work-flow, automate tasks, timely, cost-    effective.</a:t>
            </a:r>
          </a:p>
          <a:p>
            <a:r>
              <a:rPr lang="en-US" sz="2000" b="1" dirty="0"/>
              <a:t>2.  Deep Learning (DL):  subset of ML uses models built on deep neural networks detects data patterns with minimal human involvement. Convolutional Neural networks (CNN) Diagnosing, predicting, classification of diseases.</a:t>
            </a:r>
          </a:p>
          <a:p>
            <a:r>
              <a:rPr lang="en-US" sz="2000" b="1" dirty="0"/>
              <a:t>3.  Natural Language Processing(NLP):  Branch of AI focused on teaching machines to understand, interpret, and generate human language. Ie. Siri and Alexa</a:t>
            </a:r>
          </a:p>
          <a:p>
            <a:r>
              <a:rPr lang="en-US" sz="2000" b="1" dirty="0"/>
              <a:t> Large Language Models (LLMs): are a type of AI algorithm that uses deep learning techniques and massively large data sets to understand, summarize, generate, and predict new text-based content.  LLMs have been designed to generate text-based content and possess broad applicability for various natural language Processing (NLP) tasks. Including:</a:t>
            </a:r>
          </a:p>
          <a:p>
            <a:r>
              <a:rPr lang="en-US" sz="2000" b="1" dirty="0"/>
              <a:t>A.  Text generation</a:t>
            </a:r>
          </a:p>
          <a:p>
            <a:r>
              <a:rPr lang="en-US" sz="2000" b="1" dirty="0"/>
              <a:t>B.  Translation</a:t>
            </a:r>
          </a:p>
          <a:p>
            <a:r>
              <a:rPr lang="en-US" sz="2000" b="1" dirty="0"/>
              <a:t>C.  Content summary</a:t>
            </a:r>
          </a:p>
          <a:p>
            <a:r>
              <a:rPr lang="en-US" sz="2000" b="1" dirty="0"/>
              <a:t>D.  Rewriting</a:t>
            </a:r>
          </a:p>
          <a:p>
            <a:r>
              <a:rPr lang="en-US" sz="2000" b="1" dirty="0"/>
              <a:t>E.  Classification</a:t>
            </a:r>
          </a:p>
          <a:p>
            <a:r>
              <a:rPr lang="en-US" sz="2000" b="1" dirty="0"/>
              <a:t>F.   Categorization</a:t>
            </a:r>
          </a:p>
          <a:p>
            <a:r>
              <a:rPr lang="en-US" sz="2000" b="1" dirty="0"/>
              <a:t>G.  Sentiment Analysis         </a:t>
            </a:r>
            <a:r>
              <a:rPr lang="en-US" sz="1600" b="1" dirty="0"/>
              <a:t>(BMC Medical Education, September 2023 Article Number: 689, 23)</a:t>
            </a:r>
          </a:p>
          <a:p>
            <a:endParaRPr lang="en-US" dirty="0"/>
          </a:p>
        </p:txBody>
      </p:sp>
    </p:spTree>
    <p:extLst>
      <p:ext uri="{BB962C8B-B14F-4D97-AF65-F5344CB8AC3E}">
        <p14:creationId xmlns:p14="http://schemas.microsoft.com/office/powerpoint/2010/main" val="35341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637C-9624-6B67-5237-3F32588F726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4104612-33ED-6551-44A4-74B7285C19B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AD1527-D4E5-270E-FD2B-54075BD0037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D8321E8-913B-8D69-AA88-27CBBF3C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F6D4D1C4-36BF-6AB7-F507-605D2CDC69FF}"/>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Sonix - Where does Automated Speech Recognition &amp; Natural Language Processing belong among Artificial Intelligence, Machine Learning, and Deep Learning">
            <a:extLst>
              <a:ext uri="{FF2B5EF4-FFF2-40B4-BE49-F238E27FC236}">
                <a16:creationId xmlns:a16="http://schemas.microsoft.com/office/drawing/2014/main" id="{5D14E47E-49B8-2F5F-9759-F70EA730E8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3455" y="2103120"/>
            <a:ext cx="11130741" cy="47548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7C583E5A-4A70-0544-CD97-A9623E95C7AB}"/>
              </a:ext>
            </a:extLst>
          </p:cNvPr>
          <p:cNvSpPr>
            <a:spLocks noGrp="1"/>
          </p:cNvSpPr>
          <p:nvPr>
            <p:ph type="title"/>
          </p:nvPr>
        </p:nvSpPr>
        <p:spPr>
          <a:xfrm>
            <a:off x="-23" y="365126"/>
            <a:ext cx="12192023" cy="1234544"/>
          </a:xfrm>
        </p:spPr>
        <p:txBody>
          <a:bodyPr>
            <a:normAutofit/>
          </a:bodyPr>
          <a:lstStyle/>
          <a:p>
            <a:r>
              <a:rPr lang="en-US" sz="2200" b="1" dirty="0"/>
              <a:t>In summary, DL is a subset of ML, and both are subsets of AI. ASR &amp; NLP  fall under AI and overlap with ML &amp; DL. It's amazing how they are all intertwined. (ASR: automated speech recognition, speech to text)  (NLP:  Natural Language Processing, Processing of text to understand the meaning).</a:t>
            </a:r>
            <a:endParaRPr lang="en-US" dirty="0"/>
          </a:p>
        </p:txBody>
      </p:sp>
    </p:spTree>
    <p:extLst>
      <p:ext uri="{BB962C8B-B14F-4D97-AF65-F5344CB8AC3E}">
        <p14:creationId xmlns:p14="http://schemas.microsoft.com/office/powerpoint/2010/main" val="281626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10917</TotalTime>
  <Words>5556</Words>
  <Application>Microsoft Office PowerPoint</Application>
  <PresentationFormat>Widescreen</PresentationFormat>
  <Paragraphs>338</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Google Sans</vt:lpstr>
      <vt:lpstr>HNLT55R</vt:lpstr>
      <vt:lpstr>Proxima Vara</vt:lpstr>
      <vt:lpstr>Roboto Slab</vt:lpstr>
      <vt:lpstr>Office Theme</vt:lpstr>
      <vt:lpstr>Clinical Ethics in Health Care: How they Improve Patient Outcomes Created by Dana Rizzo RN, BSN, ACM-RN</vt:lpstr>
      <vt:lpstr>      Upon completion of this presentation the learner will be able to:</vt:lpstr>
      <vt:lpstr>What is Ethics in Health Care?</vt:lpstr>
      <vt:lpstr>PowerPoint Presentation</vt:lpstr>
      <vt:lpstr>Key areas of focus in recent healthcare ethics articles in 2024: </vt:lpstr>
      <vt:lpstr>Let’s talk AI in 2024</vt:lpstr>
      <vt:lpstr>Artificial Intelligence can be used to diagnosis diseases, develop personalized treatment plans, and assist clinicians with decision-making. AI Challenges related to: </vt:lpstr>
      <vt:lpstr>Artificial Intelligence (AI) is a rapidly evolving field of Computer Science that aims to create machines that can perform tasks  that typically require human intelligence.  AI includes the various techniques such as:</vt:lpstr>
      <vt:lpstr>In summary, DL is a subset of ML, and both are subsets of AI. ASR &amp; NLP  fall under AI and overlap with ML &amp; DL. It's amazing how they are all intertwined. (ASR: automated speech recognition, speech to text)  (NLP:  Natural Language Processing, Processing of text to understand the meaning).</vt:lpstr>
      <vt:lpstr>Artificial Intelligence Timeline in History:</vt:lpstr>
      <vt:lpstr>Pros of Artificial Intelligence(AI):</vt:lpstr>
      <vt:lpstr>Cons of Artificial Intelligence</vt:lpstr>
      <vt:lpstr>PowerPoint Presentation</vt:lpstr>
      <vt:lpstr>Artificial Intelligence if Used, Patients said they would?</vt:lpstr>
      <vt:lpstr>If AI or ML were used people felt Bias would get?</vt:lpstr>
      <vt:lpstr>ML: Machine Learning       AI: Artificial Intelligence</vt:lpstr>
      <vt:lpstr>PowerPoint Presentation</vt:lpstr>
      <vt:lpstr>Ethics is an inherent and inseparable part of clinical medicine</vt:lpstr>
      <vt:lpstr>History of Ethics in Health Care</vt:lpstr>
      <vt:lpstr>Core Ethical Principles</vt:lpstr>
      <vt:lpstr>Core Ethical Principles</vt:lpstr>
      <vt:lpstr>Core Ethical Principles</vt:lpstr>
      <vt:lpstr>More on Autonomy</vt:lpstr>
      <vt:lpstr>Core Ethical  Principles</vt:lpstr>
      <vt:lpstr>Core Ethical Principles</vt:lpstr>
      <vt:lpstr>PowerPoint Presentation</vt:lpstr>
      <vt:lpstr>The Importance of Ethics in Healthcare Professions</vt:lpstr>
      <vt:lpstr>PowerPoint Presentation</vt:lpstr>
      <vt:lpstr>The Benefits of Ethics for Patient Care</vt:lpstr>
      <vt:lpstr>Benefits for Practitioners</vt:lpstr>
      <vt:lpstr>Turfing</vt:lpstr>
      <vt:lpstr>Turfing and Where Patients Belong?</vt:lpstr>
      <vt:lpstr>The Origins of Turfing and Dumping</vt:lpstr>
      <vt:lpstr>Accountability in Turfing Practice</vt:lpstr>
      <vt:lpstr>Legitimate Reasons to Defer Care</vt:lpstr>
      <vt:lpstr>Turfing and other Inappropriate Deferrals</vt:lpstr>
      <vt:lpstr>More on Risk Adjustments for Hospitals and Physicians</vt:lpstr>
      <vt:lpstr>Best Practices for Hospitals/Administrations</vt:lpstr>
      <vt:lpstr>Best Practices for Hospitals and Physicians</vt:lpstr>
      <vt:lpstr>Sequential Organ Failure Assessment (SOFA) Score</vt:lpstr>
      <vt:lpstr>Mortality During Intensive Care Unit Stay for maximum SOFA Score</vt:lpstr>
      <vt:lpstr>PowerPoint Presentation</vt:lpstr>
      <vt:lpstr>PowerPoint Presentation</vt:lpstr>
      <vt:lpstr>PowerPoint Presentation</vt:lpstr>
      <vt:lpstr>Conclusion for Ethics in Health Care</vt:lpstr>
      <vt:lpstr>References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Dana.Rizzo@singhmail.com</dc:creator>
  <cp:lastModifiedBy>Dana Rizzo</cp:lastModifiedBy>
  <cp:revision>106</cp:revision>
  <dcterms:created xsi:type="dcterms:W3CDTF">2020-08-24T19:52:36Z</dcterms:created>
  <dcterms:modified xsi:type="dcterms:W3CDTF">2024-12-03T16:40:52Z</dcterms:modified>
</cp:coreProperties>
</file>