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33" r:id="rId3"/>
    <p:sldId id="341" r:id="rId4"/>
    <p:sldId id="355" r:id="rId5"/>
    <p:sldId id="354" r:id="rId6"/>
    <p:sldId id="345" r:id="rId7"/>
    <p:sldId id="343" r:id="rId8"/>
    <p:sldId id="328" r:id="rId9"/>
    <p:sldId id="357" r:id="rId10"/>
    <p:sldId id="356" r:id="rId11"/>
    <p:sldId id="391" r:id="rId12"/>
    <p:sldId id="409" r:id="rId13"/>
    <p:sldId id="360" r:id="rId14"/>
    <p:sldId id="362" r:id="rId15"/>
    <p:sldId id="363" r:id="rId16"/>
    <p:sldId id="338" r:id="rId17"/>
    <p:sldId id="364" r:id="rId18"/>
    <p:sldId id="410" r:id="rId19"/>
    <p:sldId id="344" r:id="rId20"/>
    <p:sldId id="346" r:id="rId21"/>
    <p:sldId id="394" r:id="rId22"/>
    <p:sldId id="319" r:id="rId23"/>
    <p:sldId id="339" r:id="rId24"/>
    <p:sldId id="337" r:id="rId25"/>
    <p:sldId id="329" r:id="rId26"/>
    <p:sldId id="388" r:id="rId27"/>
    <p:sldId id="372" r:id="rId28"/>
    <p:sldId id="318" r:id="rId29"/>
    <p:sldId id="327" r:id="rId30"/>
    <p:sldId id="347" r:id="rId31"/>
    <p:sldId id="331" r:id="rId32"/>
    <p:sldId id="332" r:id="rId33"/>
    <p:sldId id="348" r:id="rId34"/>
    <p:sldId id="386" r:id="rId35"/>
    <p:sldId id="390" r:id="rId36"/>
    <p:sldId id="389" r:id="rId37"/>
    <p:sldId id="326" r:id="rId38"/>
    <p:sldId id="358" r:id="rId39"/>
    <p:sldId id="352" r:id="rId40"/>
    <p:sldId id="359" r:id="rId41"/>
    <p:sldId id="365" r:id="rId42"/>
    <p:sldId id="351" r:id="rId43"/>
    <p:sldId id="366" r:id="rId44"/>
    <p:sldId id="350" r:id="rId45"/>
    <p:sldId id="330" r:id="rId46"/>
    <p:sldId id="371" r:id="rId47"/>
    <p:sldId id="408" r:id="rId48"/>
    <p:sldId id="370" r:id="rId49"/>
    <p:sldId id="373" r:id="rId50"/>
    <p:sldId id="400" r:id="rId51"/>
    <p:sldId id="369" r:id="rId52"/>
    <p:sldId id="379" r:id="rId53"/>
    <p:sldId id="377" r:id="rId54"/>
    <p:sldId id="367" r:id="rId55"/>
    <p:sldId id="384" r:id="rId56"/>
    <p:sldId id="385" r:id="rId57"/>
    <p:sldId id="375" r:id="rId58"/>
    <p:sldId id="378" r:id="rId59"/>
    <p:sldId id="380" r:id="rId60"/>
    <p:sldId id="383" r:id="rId61"/>
    <p:sldId id="402" r:id="rId62"/>
    <p:sldId id="404" r:id="rId63"/>
    <p:sldId id="403" r:id="rId64"/>
    <p:sldId id="406" r:id="rId65"/>
    <p:sldId id="405" r:id="rId66"/>
    <p:sldId id="381" r:id="rId67"/>
    <p:sldId id="387" r:id="rId68"/>
    <p:sldId id="392" r:id="rId69"/>
    <p:sldId id="398" r:id="rId70"/>
    <p:sldId id="317" r:id="rId71"/>
    <p:sldId id="316" r:id="rId72"/>
    <p:sldId id="401" r:id="rId73"/>
    <p:sldId id="399" r:id="rId74"/>
    <p:sldId id="314" r:id="rId75"/>
    <p:sldId id="25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C6F7-4308-4BB4-A1FC-CAA96612F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14F987-6F61-4D83-86E9-40BE96EE9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D7502-A7C8-40FF-B2EF-140B5F1F4453}"/>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5" name="Footer Placeholder 4">
            <a:extLst>
              <a:ext uri="{FF2B5EF4-FFF2-40B4-BE49-F238E27FC236}">
                <a16:creationId xmlns:a16="http://schemas.microsoft.com/office/drawing/2014/main" id="{03235DBF-75E0-482F-AD49-2D8019434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143B0-91EB-4FD5-ACA4-BE0E0AEB27EE}"/>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83199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D5A-44E7-4942-8A7F-E1E6BE3306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B42CC-AE73-4A53-9BBD-BD3AF9AFB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DCF7A-F53B-4B39-9D99-1A5CB23E16C2}"/>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5" name="Footer Placeholder 4">
            <a:extLst>
              <a:ext uri="{FF2B5EF4-FFF2-40B4-BE49-F238E27FC236}">
                <a16:creationId xmlns:a16="http://schemas.microsoft.com/office/drawing/2014/main" id="{BB2044B1-04A8-4384-8045-C185174F0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25BAD-1099-46B3-8303-59F93C7520C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604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D9BB5-EA33-47B3-BD23-61D45B0D8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C3F73-3F65-4FB6-BCC7-8F79942FE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50F2B-97E9-420C-8264-89C0B5E20207}"/>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5" name="Footer Placeholder 4">
            <a:extLst>
              <a:ext uri="{FF2B5EF4-FFF2-40B4-BE49-F238E27FC236}">
                <a16:creationId xmlns:a16="http://schemas.microsoft.com/office/drawing/2014/main" id="{CADE0DB5-FEA0-4A12-BA35-F41F1B2C3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BF82-8729-42E1-85CF-56F113B3F31C}"/>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1107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6E62-F29D-4E16-87FA-C7D6BA37B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F481C-8B6B-4DD3-BA73-ACAE8A503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C765C-A021-4B62-A93B-A7CF6B0223AE}"/>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5" name="Footer Placeholder 4">
            <a:extLst>
              <a:ext uri="{FF2B5EF4-FFF2-40B4-BE49-F238E27FC236}">
                <a16:creationId xmlns:a16="http://schemas.microsoft.com/office/drawing/2014/main" id="{C453CF78-CE96-4210-AC1D-FE989EACE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D0320-DB1C-469A-A085-5F8E7C16901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93344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F817-0D6E-4352-B34E-3C2B5F8F8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10998-FE68-4E6A-A082-61D151876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27C79-E0A3-4FB0-901C-F6892FA49B10}"/>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5" name="Footer Placeholder 4">
            <a:extLst>
              <a:ext uri="{FF2B5EF4-FFF2-40B4-BE49-F238E27FC236}">
                <a16:creationId xmlns:a16="http://schemas.microsoft.com/office/drawing/2014/main" id="{0C4ECA95-F75F-40CC-B590-60645F3FE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04D6C-C012-4BC9-BB0B-702E76DDD440}"/>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99231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74B-B3EC-4FEA-990F-68E329729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D5B73-5934-45AD-B937-5653735FB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F8C492-D61E-43C6-83A4-0D8ED7AFB4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693E71-5DDF-4246-B716-48D62D97A165}"/>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6" name="Footer Placeholder 5">
            <a:extLst>
              <a:ext uri="{FF2B5EF4-FFF2-40B4-BE49-F238E27FC236}">
                <a16:creationId xmlns:a16="http://schemas.microsoft.com/office/drawing/2014/main" id="{6A24317C-BE95-4A5B-BF9A-F734C8DC3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115D-9357-45D0-B25F-7E87EAD26DE5}"/>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367215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856F-8BE0-4401-99E9-21F01428B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A3F44-3DA1-4E01-8159-99B8973F3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CC532-A933-49FB-B59E-94FCDF1523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4544DD-2E04-4F34-A3DB-D11DB5FAB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E40BB-1A0A-48B3-8DBE-B8E51E128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46B99-23BC-4AE6-BD7B-3CCF28CDAF52}"/>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8" name="Footer Placeholder 7">
            <a:extLst>
              <a:ext uri="{FF2B5EF4-FFF2-40B4-BE49-F238E27FC236}">
                <a16:creationId xmlns:a16="http://schemas.microsoft.com/office/drawing/2014/main" id="{4E02A01E-B244-491A-81C8-B368E6670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EB619-0E88-4BED-AC7B-134B95C0EBD3}"/>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833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9A25-6387-4148-9F20-A9591EA4DD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7815B-07FF-45B0-998C-C952E126555E}"/>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4" name="Footer Placeholder 3">
            <a:extLst>
              <a:ext uri="{FF2B5EF4-FFF2-40B4-BE49-F238E27FC236}">
                <a16:creationId xmlns:a16="http://schemas.microsoft.com/office/drawing/2014/main" id="{E64CAC44-EB7F-4AC6-92D8-60FFAD79BB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FB2BA2-E77C-41C9-BACB-91D4AEB499DB}"/>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79801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BB269-7B77-4592-BF20-42F392210F3E}"/>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3" name="Footer Placeholder 2">
            <a:extLst>
              <a:ext uri="{FF2B5EF4-FFF2-40B4-BE49-F238E27FC236}">
                <a16:creationId xmlns:a16="http://schemas.microsoft.com/office/drawing/2014/main" id="{7EF78F46-5760-4CAE-AE20-4B1504D868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8791F7-1575-441B-986C-5E8FF65743E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255015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39B4-1844-464A-AA38-955D75907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8D0FD-EF09-47AF-BC04-7E76A4123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7BBE3-DCF6-411B-BA01-D6353BFD6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1014F-30C1-4BA3-BE61-F6B92B702C15}"/>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6" name="Footer Placeholder 5">
            <a:extLst>
              <a:ext uri="{FF2B5EF4-FFF2-40B4-BE49-F238E27FC236}">
                <a16:creationId xmlns:a16="http://schemas.microsoft.com/office/drawing/2014/main" id="{F117A4F5-61CA-4FF9-A1D6-BCEDB0055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1A391-30E6-4985-BEB3-CF714A79EB84}"/>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407282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6170-EF45-4DC7-8D51-1D405FE5C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CB47C-F2EA-4CF1-B8EC-42F2B749A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BBB56-2B61-40B5-A398-31CEF9069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899DB-94C6-4008-BAD4-8AF2ADEE8F0C}"/>
              </a:ext>
            </a:extLst>
          </p:cNvPr>
          <p:cNvSpPr>
            <a:spLocks noGrp="1"/>
          </p:cNvSpPr>
          <p:nvPr>
            <p:ph type="dt" sz="half" idx="10"/>
          </p:nvPr>
        </p:nvSpPr>
        <p:spPr/>
        <p:txBody>
          <a:bodyPr/>
          <a:lstStyle/>
          <a:p>
            <a:fld id="{EAA03FD5-FBA7-4367-9AF4-771ACFF7A585}" type="datetimeFigureOut">
              <a:rPr lang="en-US" smtClean="0"/>
              <a:t>4/29/2025</a:t>
            </a:fld>
            <a:endParaRPr lang="en-US"/>
          </a:p>
        </p:txBody>
      </p:sp>
      <p:sp>
        <p:nvSpPr>
          <p:cNvPr id="6" name="Footer Placeholder 5">
            <a:extLst>
              <a:ext uri="{FF2B5EF4-FFF2-40B4-BE49-F238E27FC236}">
                <a16:creationId xmlns:a16="http://schemas.microsoft.com/office/drawing/2014/main" id="{1C5AE2F0-0FC8-4A69-B70A-229D7C702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79D3A-5A21-4D44-9F65-FB04DE11EF7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54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B9C16-247D-48D4-B6D2-E8706AEFB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E4336-822D-424A-B5B9-F4759F1AD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67CA-FF18-4360-9B0C-3CCEC204E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03FD5-FBA7-4367-9AF4-771ACFF7A585}" type="datetimeFigureOut">
              <a:rPr lang="en-US" smtClean="0"/>
              <a:t>4/29/2025</a:t>
            </a:fld>
            <a:endParaRPr lang="en-US"/>
          </a:p>
        </p:txBody>
      </p:sp>
      <p:sp>
        <p:nvSpPr>
          <p:cNvPr id="5" name="Footer Placeholder 4">
            <a:extLst>
              <a:ext uri="{FF2B5EF4-FFF2-40B4-BE49-F238E27FC236}">
                <a16:creationId xmlns:a16="http://schemas.microsoft.com/office/drawing/2014/main" id="{2D9E373C-5CF2-4B76-94F9-67201914C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725397-066F-4319-A747-FCBF80436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A6669-F5BB-49B1-B71D-BA93DCDE2966}" type="slidenum">
              <a:rPr lang="en-US" smtClean="0"/>
              <a:t>‹#›</a:t>
            </a:fld>
            <a:endParaRPr lang="en-US"/>
          </a:p>
        </p:txBody>
      </p:sp>
    </p:spTree>
    <p:extLst>
      <p:ext uri="{BB962C8B-B14F-4D97-AF65-F5344CB8AC3E}">
        <p14:creationId xmlns:p14="http://schemas.microsoft.com/office/powerpoint/2010/main" val="3468054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core/lw/2.0/html/tileshop_pmc/tileshop_pmc_inline.html?title=Click%20on%20image%20to%20zoom&amp;p=PMC3&amp;id=2765291_hippokratia-13-143-i001.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file:///C:\Users\drizzo\Pictures\Yale-Swallow-Screen.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wmf"/></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hyperlink" Target="http://www.onlinespeechpathologyprograms.org/" TargetMode="External"/><Relationship Id="rId3" Type="http://schemas.openxmlformats.org/officeDocument/2006/relationships/hyperlink" Target="http://www.asha.org/public/" TargetMode="External"/><Relationship Id="rId7" Type="http://schemas.openxmlformats.org/officeDocument/2006/relationships/hyperlink" Target="https://www.speechpathologydegrees.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erebralpalsygroup.com/treatment/therapy/speech-therapy/" TargetMode="External"/><Relationship Id="rId5" Type="http://schemas.openxmlformats.org/officeDocument/2006/relationships/hyperlink" Target="http://iddsi.org/" TargetMode="External"/><Relationship Id="rId4" Type="http://schemas.openxmlformats.org/officeDocument/2006/relationships/hyperlink" Target="http://www.swallowingdisorderfoundation.com/"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facebook.com/groups/548950768613889/" TargetMode="External"/><Relationship Id="rId13" Type="http://schemas.openxmlformats.org/officeDocument/2006/relationships/hyperlink" Target="https://www.facebook.com/nutritionhungry/?ref=search&amp;__tn__=%2Cd%2CP-R&amp;eid=ARAvh6KXzjnXadGhjfB2mLnHyCrH4enrT3Y7d9EHiqAvV-I7uGRM20WyQEonkMCHV_8eiteErJlDf8c1" TargetMode="External"/><Relationship Id="rId3" Type="http://schemas.openxmlformats.org/officeDocument/2006/relationships/hyperlink" Target="https://www.simplyholahan.com/" TargetMode="External"/><Relationship Id="rId7" Type="http://schemas.openxmlformats.org/officeDocument/2006/relationships/hyperlink" Target="https://www.facebook.com/groups/102453736503465/" TargetMode="External"/><Relationship Id="rId12" Type="http://schemas.openxmlformats.org/officeDocument/2006/relationships/hyperlink" Target="https://www.drghaheri.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acebook.com/The-Dysphagia-Outreach-Project-103403907724079/" TargetMode="External"/><Relationship Id="rId11" Type="http://schemas.openxmlformats.org/officeDocument/2006/relationships/hyperlink" Target="http://www.lovetummytime.com/" TargetMode="External"/><Relationship Id="rId5" Type="http://schemas.openxmlformats.org/officeDocument/2006/relationships/hyperlink" Target="https://speech.steinhardt.nyu.edu/blog/caregiving-for-aging-adults-with-dysphagia/" TargetMode="External"/><Relationship Id="rId10" Type="http://schemas.openxmlformats.org/officeDocument/2006/relationships/hyperlink" Target="http://www.breastmilksolutions.com/about.html" TargetMode="External"/><Relationship Id="rId4" Type="http://schemas.openxmlformats.org/officeDocument/2006/relationships/hyperlink" Target="http://www.dysphagiaramblings.net/" TargetMode="External"/><Relationship Id="rId9" Type="http://schemas.openxmlformats.org/officeDocument/2006/relationships/hyperlink" Target="http://www.successwithbreastfeeding.com/"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asha.org/" TargetMode="Externa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www.e-acnm.org/" TargetMode="External"/><Relationship Id="rId4" Type="http://schemas.openxmlformats.org/officeDocument/2006/relationships/hyperlink" Target="http://www.mayoclinic.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AD3CBC12-7130-3DE5-7BC5-F02CFCAC5E65}"/>
              </a:ext>
            </a:extLst>
          </p:cNvPr>
          <p:cNvSpPr>
            <a:spLocks noGrp="1"/>
          </p:cNvSpPr>
          <p:nvPr>
            <p:ph type="title"/>
          </p:nvPr>
        </p:nvSpPr>
        <p:spPr>
          <a:xfrm>
            <a:off x="0" y="365125"/>
            <a:ext cx="12192000" cy="1325563"/>
          </a:xfrm>
        </p:spPr>
        <p:txBody>
          <a:bodyPr>
            <a:normAutofit fontScale="90000"/>
          </a:bodyPr>
          <a:lstStyle/>
          <a:p>
            <a:pPr algn="ctr"/>
            <a:r>
              <a:rPr lang="en-US" sz="3200" b="1" dirty="0"/>
              <a:t>Approach to the Patient with Dysphagia</a:t>
            </a:r>
            <a:br>
              <a:rPr lang="en-US" sz="3200" b="1" dirty="0"/>
            </a:br>
            <a:r>
              <a:rPr lang="en-US" sz="3200" b="1" dirty="0"/>
              <a:t>By Dana Rizzo RN, BSN, ACM-RN </a:t>
            </a:r>
            <a:br>
              <a:rPr lang="en-US" dirty="0"/>
            </a:br>
            <a:endParaRPr lang="en-US" dirty="0"/>
          </a:p>
        </p:txBody>
      </p:sp>
      <p:pic>
        <p:nvPicPr>
          <p:cNvPr id="2052" name="Picture 4" descr="1+ Thousand Dysphagia Royalty-Free Images, Stock Photos ...">
            <a:extLst>
              <a:ext uri="{FF2B5EF4-FFF2-40B4-BE49-F238E27FC236}">
                <a16:creationId xmlns:a16="http://schemas.microsoft.com/office/drawing/2014/main" id="{96BBF633-7614-6271-7630-06178B26D2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0611" y="1421476"/>
            <a:ext cx="8151112" cy="513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1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E581E-7145-7A17-79CD-8257216944B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D63357B-709A-A003-AFC0-8E087BC6CE9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846E831-1260-BF5E-31FD-C95AE0F0EAA1}"/>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8B17AD-9A9E-F4DD-A89F-A78886A94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E522B0EF-9AEE-37E0-440C-98790F141A88}"/>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46A630C1-DB0B-FF01-617E-D22075001D48}"/>
              </a:ext>
            </a:extLst>
          </p:cNvPr>
          <p:cNvSpPr txBox="1"/>
          <p:nvPr/>
        </p:nvSpPr>
        <p:spPr>
          <a:xfrm>
            <a:off x="0" y="533336"/>
            <a:ext cx="12128269" cy="5383525"/>
          </a:xfrm>
          <a:prstGeom prst="rect">
            <a:avLst/>
          </a:prstGeom>
          <a:noFill/>
        </p:spPr>
        <p:txBody>
          <a:bodyPr wrap="square">
            <a:spAutoFit/>
          </a:bodyPr>
          <a:lstStyle/>
          <a:p>
            <a:pPr algn="ctr">
              <a:spcAft>
                <a:spcPts val="1500"/>
              </a:spcAft>
            </a:pPr>
            <a:r>
              <a:rPr lang="en-US" sz="2800" b="1" i="0" dirty="0">
                <a:solidFill>
                  <a:srgbClr val="4D5C6D"/>
                </a:solidFill>
                <a:effectLst/>
                <a:latin typeface="Heebo" pitchFamily="2" charset="-79"/>
                <a:cs typeface="Heebo" pitchFamily="2" charset="-79"/>
              </a:rPr>
              <a:t>Oral Preparatory Phase</a:t>
            </a:r>
          </a:p>
          <a:p>
            <a:pPr algn="l">
              <a:spcAft>
                <a:spcPts val="1875"/>
              </a:spcAft>
            </a:pPr>
            <a:r>
              <a:rPr lang="en-US" sz="2000" b="1" i="0" dirty="0">
                <a:solidFill>
                  <a:srgbClr val="4D5C6D"/>
                </a:solidFill>
                <a:effectLst/>
                <a:latin typeface="Montserrat" panose="00000500000000000000" pitchFamily="2" charset="0"/>
              </a:rPr>
              <a:t>The oral preparatory stage begins when food is introduced into the oral cavity. Food is chewed into smaller pieces and mixed with saliva to form a bolus of material. </a:t>
            </a:r>
          </a:p>
          <a:p>
            <a:pPr algn="l">
              <a:spcAft>
                <a:spcPts val="1875"/>
              </a:spcAft>
            </a:pPr>
            <a:r>
              <a:rPr lang="en-US" sz="2000" b="1" i="0" dirty="0">
                <a:solidFill>
                  <a:srgbClr val="4D5C6D"/>
                </a:solidFill>
                <a:effectLst/>
                <a:latin typeface="Montserrat" panose="00000500000000000000" pitchFamily="2" charset="0"/>
              </a:rPr>
              <a:t>Mastication and mixing the food with saliva require the muscles of mastication including the masseter, temporalis, medial and lateral </a:t>
            </a:r>
            <a:r>
              <a:rPr lang="en-US" sz="2000" b="1" i="0" dirty="0" err="1">
                <a:solidFill>
                  <a:srgbClr val="4D5C6D"/>
                </a:solidFill>
                <a:effectLst/>
                <a:latin typeface="Montserrat" panose="00000500000000000000" pitchFamily="2" charset="0"/>
              </a:rPr>
              <a:t>ptergoids</a:t>
            </a:r>
            <a:r>
              <a:rPr lang="en-US" sz="2000" b="1" i="0" dirty="0">
                <a:solidFill>
                  <a:srgbClr val="4D5C6D"/>
                </a:solidFill>
                <a:effectLst/>
                <a:latin typeface="Montserrat" panose="00000500000000000000" pitchFamily="2" charset="0"/>
              </a:rPr>
              <a:t> and facial muscles including the orbicularis orris and buccinator muscles.</a:t>
            </a:r>
          </a:p>
          <a:p>
            <a:pPr algn="l">
              <a:spcAft>
                <a:spcPts val="1875"/>
              </a:spcAft>
            </a:pPr>
            <a:r>
              <a:rPr lang="en-US" sz="2000" b="1" i="0" dirty="0">
                <a:solidFill>
                  <a:srgbClr val="4D5C6D"/>
                </a:solidFill>
                <a:effectLst/>
                <a:latin typeface="Montserrat" panose="00000500000000000000" pitchFamily="2" charset="0"/>
              </a:rPr>
              <a:t>After liquid is taken into the mouth from a cup or by a straw, the liquid bolus is held in the anterior part of the floor of the mouth or on the tongue surface against the hard palate surrounded by the upper dental arch (upper teeth). </a:t>
            </a:r>
          </a:p>
          <a:p>
            <a:pPr algn="l">
              <a:spcAft>
                <a:spcPts val="1875"/>
              </a:spcAft>
            </a:pPr>
            <a:r>
              <a:rPr lang="en-US" sz="2000" b="1" i="0" dirty="0">
                <a:solidFill>
                  <a:srgbClr val="4D5C6D"/>
                </a:solidFill>
                <a:effectLst/>
                <a:latin typeface="Montserrat" panose="00000500000000000000" pitchFamily="2" charset="0"/>
              </a:rPr>
              <a:t>The oral cavity is sealed posteriorly by the soft palate and tongue contact to prevent the liquid bolus leaking into the oropharynx before the swallow. </a:t>
            </a:r>
          </a:p>
          <a:p>
            <a:pPr algn="l">
              <a:spcAft>
                <a:spcPts val="1875"/>
              </a:spcAft>
            </a:pPr>
            <a:r>
              <a:rPr lang="en-US" sz="2000" b="1" i="0" dirty="0">
                <a:solidFill>
                  <a:srgbClr val="4D5C6D"/>
                </a:solidFill>
                <a:effectLst/>
                <a:latin typeface="Montserrat" panose="00000500000000000000" pitchFamily="2" charset="0"/>
              </a:rPr>
              <a:t>There can be leakage of liquid into the pharynx if the seal is imperfect, and this leakage increases with aging.</a:t>
            </a:r>
          </a:p>
        </p:txBody>
      </p:sp>
    </p:spTree>
    <p:extLst>
      <p:ext uri="{BB962C8B-B14F-4D97-AF65-F5344CB8AC3E}">
        <p14:creationId xmlns:p14="http://schemas.microsoft.com/office/powerpoint/2010/main" val="67046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4ECAE-16BE-C8F4-1E12-E813F473DA5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2F0BCFD-CD73-7821-5A6B-83BCF28B1644}"/>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3C87B6-8259-8856-BCA9-43E970F88F26}"/>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9227983-3656-0CAB-5E52-933E4A975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664C75D3-5611-BF00-03DE-6AD24FAACE31}"/>
              </a:ext>
            </a:extLst>
          </p:cNvPr>
          <p:cNvSpPr/>
          <p:nvPr/>
        </p:nvSpPr>
        <p:spPr>
          <a:xfrm>
            <a:off x="308713" y="368632"/>
            <a:ext cx="6096000" cy="369332"/>
          </a:xfrm>
          <a:prstGeom prst="rect">
            <a:avLst/>
          </a:prstGeom>
        </p:spPr>
        <p:txBody>
          <a:bodyPr>
            <a:spAutoFit/>
          </a:bodyPr>
          <a:lstStyle/>
          <a:p>
            <a:endParaRPr lang="en-US" dirty="0"/>
          </a:p>
        </p:txBody>
      </p:sp>
      <p:pic>
        <p:nvPicPr>
          <p:cNvPr id="2050" name="Picture 2" descr="normal swallowing">
            <a:extLst>
              <a:ext uri="{FF2B5EF4-FFF2-40B4-BE49-F238E27FC236}">
                <a16:creationId xmlns:a16="http://schemas.microsoft.com/office/drawing/2014/main" id="{91E70297-8824-0289-DDF5-7E6009B33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23" y="648393"/>
            <a:ext cx="11463251" cy="489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02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248D1-B6DE-AA42-9B26-340664991ED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D727D01-5808-CB75-CCE1-AB3780A891CE}"/>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AD562E-0833-96E1-D520-B87A7DE14CA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92FF498-2ACF-D39B-631C-683F51CDB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97078222-CB80-131E-466A-991DC8476E40}"/>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a:extLst>
              <a:ext uri="{FF2B5EF4-FFF2-40B4-BE49-F238E27FC236}">
                <a16:creationId xmlns:a16="http://schemas.microsoft.com/office/drawing/2014/main" id="{69E67469-FA3A-B4F6-B830-0E0340CD4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429" y="1485899"/>
            <a:ext cx="7680960" cy="4831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077B812-FC9B-886E-3D08-6A60960DD38A}"/>
              </a:ext>
            </a:extLst>
          </p:cNvPr>
          <p:cNvSpPr>
            <a:spLocks noGrp="1"/>
          </p:cNvSpPr>
          <p:nvPr>
            <p:ph type="title"/>
          </p:nvPr>
        </p:nvSpPr>
        <p:spPr>
          <a:xfrm>
            <a:off x="-23" y="186825"/>
            <a:ext cx="12192023" cy="1503863"/>
          </a:xfrm>
        </p:spPr>
        <p:txBody>
          <a:bodyPr>
            <a:normAutofit/>
          </a:bodyPr>
          <a:lstStyle/>
          <a:p>
            <a:r>
              <a:rPr lang="en-US" sz="2400" b="1" dirty="0"/>
              <a:t>At Least 5 CRANIAL NERVES ARE DIRECTLY INVOLVED IN THE ACT OF SWALLOWING IN ADULTS.</a:t>
            </a:r>
          </a:p>
        </p:txBody>
      </p:sp>
    </p:spTree>
    <p:extLst>
      <p:ext uri="{BB962C8B-B14F-4D97-AF65-F5344CB8AC3E}">
        <p14:creationId xmlns:p14="http://schemas.microsoft.com/office/powerpoint/2010/main" val="127075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79B45-D943-AAEB-9D04-21253C05D7C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9EC0A6D-B038-411C-6AE9-C2E598C9A8E6}"/>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65EB28-A261-6166-F52D-4CAEC91CA9AB}"/>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109C53C-C5A2-978A-08F4-BDE0D39C8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94A97500-7583-454E-A261-680D126ADBBB}"/>
              </a:ext>
            </a:extLst>
          </p:cNvPr>
          <p:cNvSpPr/>
          <p:nvPr/>
        </p:nvSpPr>
        <p:spPr>
          <a:xfrm>
            <a:off x="308713" y="368632"/>
            <a:ext cx="6096000" cy="369332"/>
          </a:xfrm>
          <a:prstGeom prst="rect">
            <a:avLst/>
          </a:prstGeom>
        </p:spPr>
        <p:txBody>
          <a:bodyPr>
            <a:spAutoFit/>
          </a:bodyPr>
          <a:lstStyle/>
          <a:p>
            <a:endParaRPr lang="en-US" dirty="0"/>
          </a:p>
        </p:txBody>
      </p:sp>
      <p:sp>
        <p:nvSpPr>
          <p:cNvPr id="6" name="TextBox 5">
            <a:extLst>
              <a:ext uri="{FF2B5EF4-FFF2-40B4-BE49-F238E27FC236}">
                <a16:creationId xmlns:a16="http://schemas.microsoft.com/office/drawing/2014/main" id="{6CFD2081-949F-2373-A1D4-08D9442A2D22}"/>
              </a:ext>
            </a:extLst>
          </p:cNvPr>
          <p:cNvSpPr txBox="1"/>
          <p:nvPr/>
        </p:nvSpPr>
        <p:spPr>
          <a:xfrm>
            <a:off x="124690" y="2594156"/>
            <a:ext cx="12067309" cy="2190343"/>
          </a:xfrm>
          <a:prstGeom prst="rect">
            <a:avLst/>
          </a:prstGeom>
          <a:noFill/>
        </p:spPr>
        <p:txBody>
          <a:bodyPr wrap="square">
            <a:spAutoFit/>
          </a:bodyPr>
          <a:lstStyle/>
          <a:p>
            <a:pPr algn="ctr">
              <a:spcAft>
                <a:spcPts val="1500"/>
              </a:spcAft>
            </a:pPr>
            <a:r>
              <a:rPr lang="en-US" sz="2800" b="1" i="0" dirty="0">
                <a:solidFill>
                  <a:srgbClr val="4D5C6D"/>
                </a:solidFill>
                <a:effectLst/>
                <a:latin typeface="Heebo" pitchFamily="2" charset="-79"/>
                <a:cs typeface="Heebo" pitchFamily="2" charset="-79"/>
              </a:rPr>
              <a:t>Oral Transit Phase</a:t>
            </a:r>
          </a:p>
          <a:p>
            <a:pPr algn="l">
              <a:spcAft>
                <a:spcPts val="1875"/>
              </a:spcAft>
            </a:pPr>
            <a:r>
              <a:rPr lang="en-US" sz="2000" b="1" i="0" dirty="0">
                <a:solidFill>
                  <a:srgbClr val="4D5C6D"/>
                </a:solidFill>
                <a:effectLst/>
                <a:latin typeface="Montserrat" panose="00000500000000000000" pitchFamily="2" charset="0"/>
              </a:rPr>
              <a:t>The oral transit phase is a voluntary phase that begins with the posterior propulsion of the bolus by the tongue, and ends with initiation of the pharyngeal swallow. </a:t>
            </a:r>
          </a:p>
          <a:p>
            <a:pPr algn="l">
              <a:spcAft>
                <a:spcPts val="1875"/>
              </a:spcAft>
            </a:pPr>
            <a:r>
              <a:rPr lang="en-US" sz="2000" b="1" dirty="0">
                <a:solidFill>
                  <a:srgbClr val="4D5C6D"/>
                </a:solidFill>
                <a:latin typeface="Montserrat" panose="00000500000000000000" pitchFamily="2" charset="0"/>
              </a:rPr>
              <a:t>(Oropharyngeal Dysphagia : Can be caused by Neurological disorders like Parkinson’s disease, or CVA, or by weakened throat muscles.</a:t>
            </a:r>
            <a:endParaRPr lang="en-US" sz="2000" b="1" i="0" dirty="0">
              <a:solidFill>
                <a:srgbClr val="4D5C6D"/>
              </a:solidFill>
              <a:effectLst/>
              <a:latin typeface="Montserrat" panose="00000500000000000000" pitchFamily="2" charset="0"/>
            </a:endParaRPr>
          </a:p>
        </p:txBody>
      </p:sp>
    </p:spTree>
    <p:extLst>
      <p:ext uri="{BB962C8B-B14F-4D97-AF65-F5344CB8AC3E}">
        <p14:creationId xmlns:p14="http://schemas.microsoft.com/office/powerpoint/2010/main" val="20152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2C487-8EE6-27D8-999E-523AF9CF870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5772E36-7BFA-49D9-B283-F5FEB9CEF88D}"/>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2934F8-32CA-FFF2-EA58-35183B327D0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FCF6FC6-1CDE-1D49-361F-6BFAFC24D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BA424CCE-615B-35C4-B8A7-1F85FEC38AB7}"/>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79F8CA4C-C72D-AD8A-FEA0-72B46ADEBAC5}"/>
              </a:ext>
            </a:extLst>
          </p:cNvPr>
          <p:cNvSpPr txBox="1"/>
          <p:nvPr/>
        </p:nvSpPr>
        <p:spPr>
          <a:xfrm>
            <a:off x="-24" y="756474"/>
            <a:ext cx="12192003" cy="5409173"/>
          </a:xfrm>
          <a:prstGeom prst="rect">
            <a:avLst/>
          </a:prstGeom>
          <a:noFill/>
        </p:spPr>
        <p:txBody>
          <a:bodyPr wrap="square">
            <a:spAutoFit/>
          </a:bodyPr>
          <a:lstStyle/>
          <a:p>
            <a:pPr algn="ctr">
              <a:spcAft>
                <a:spcPts val="1500"/>
              </a:spcAft>
            </a:pPr>
            <a:r>
              <a:rPr lang="en-US" sz="2800" b="1" i="0" dirty="0">
                <a:solidFill>
                  <a:srgbClr val="4D5C6D"/>
                </a:solidFill>
                <a:effectLst/>
                <a:latin typeface="Heebo" pitchFamily="2" charset="-79"/>
                <a:cs typeface="Heebo" pitchFamily="2" charset="-79"/>
              </a:rPr>
              <a:t>Pharyngeal Phase</a:t>
            </a:r>
          </a:p>
          <a:p>
            <a:pPr algn="l">
              <a:spcAft>
                <a:spcPts val="1875"/>
              </a:spcAft>
            </a:pPr>
            <a:r>
              <a:rPr lang="en-US" sz="2000" b="1" i="0" dirty="0">
                <a:solidFill>
                  <a:srgbClr val="4D5C6D"/>
                </a:solidFill>
                <a:effectLst/>
                <a:latin typeface="Montserrat" panose="00000500000000000000" pitchFamily="2" charset="0"/>
              </a:rPr>
              <a:t>Pharyngeal swallow is a rapid sequential activity, occurring within a second.  </a:t>
            </a:r>
          </a:p>
          <a:p>
            <a:pPr algn="l">
              <a:spcAft>
                <a:spcPts val="1875"/>
              </a:spcAft>
            </a:pPr>
            <a:r>
              <a:rPr lang="en-US" sz="2000" b="1" i="0" dirty="0">
                <a:solidFill>
                  <a:srgbClr val="4D5C6D"/>
                </a:solidFill>
                <a:effectLst/>
                <a:latin typeface="Montserrat" panose="00000500000000000000" pitchFamily="2" charset="0"/>
              </a:rPr>
              <a:t>The pharyngeal phase begins with the initiation of a pharyngeal swallow which in turn propels the bolus through the pharynx via involuntary peristaltic contraction of the pharyngeal constrictors. </a:t>
            </a:r>
          </a:p>
          <a:p>
            <a:pPr algn="l">
              <a:spcAft>
                <a:spcPts val="1875"/>
              </a:spcAft>
            </a:pPr>
            <a:r>
              <a:rPr lang="en-US" sz="2000" b="1" i="0" dirty="0">
                <a:solidFill>
                  <a:srgbClr val="4D5C6D"/>
                </a:solidFill>
                <a:effectLst/>
                <a:latin typeface="Montserrat" panose="00000500000000000000" pitchFamily="2" charset="0"/>
              </a:rPr>
              <a:t> The pharyngeal phase has two crucial biological features:</a:t>
            </a:r>
          </a:p>
          <a:p>
            <a:pPr algn="l">
              <a:spcAft>
                <a:spcPts val="1500"/>
              </a:spcAft>
              <a:buFont typeface="+mj-lt"/>
              <a:buAutoNum type="arabicPeriod"/>
            </a:pPr>
            <a:r>
              <a:rPr lang="en-US" sz="2000" b="1" dirty="0">
                <a:solidFill>
                  <a:srgbClr val="4D5C6D"/>
                </a:solidFill>
                <a:latin typeface="Montserrat" panose="00000500000000000000" pitchFamily="2" charset="0"/>
              </a:rPr>
              <a:t>  F</a:t>
            </a:r>
            <a:r>
              <a:rPr lang="en-US" sz="2000" b="1" i="0" dirty="0">
                <a:solidFill>
                  <a:srgbClr val="4D5C6D"/>
                </a:solidFill>
                <a:effectLst/>
                <a:latin typeface="Montserrat" panose="00000500000000000000" pitchFamily="2" charset="0"/>
              </a:rPr>
              <a:t>ood passage, propelling the food bolus through the pharynx and Upper esophageal sphincter</a:t>
            </a:r>
            <a:r>
              <a:rPr lang="en-US" sz="2000" b="1" dirty="0">
                <a:solidFill>
                  <a:srgbClr val="4D5C6D"/>
                </a:solidFill>
                <a:latin typeface="Montserrat" panose="00000500000000000000" pitchFamily="2" charset="0"/>
              </a:rPr>
              <a:t> (UES) </a:t>
            </a:r>
            <a:r>
              <a:rPr lang="en-US" sz="2000" b="1" i="0" dirty="0">
                <a:solidFill>
                  <a:srgbClr val="4D5C6D"/>
                </a:solidFill>
                <a:effectLst/>
                <a:latin typeface="Montserrat" panose="00000500000000000000" pitchFamily="2" charset="0"/>
              </a:rPr>
              <a:t>to the esophagus; and</a:t>
            </a:r>
          </a:p>
          <a:p>
            <a:pPr algn="l">
              <a:spcAft>
                <a:spcPts val="1500"/>
              </a:spcAft>
              <a:buFont typeface="+mj-lt"/>
              <a:buAutoNum type="arabicPeriod"/>
            </a:pPr>
            <a:r>
              <a:rPr lang="en-US" sz="2000" b="1" dirty="0">
                <a:solidFill>
                  <a:srgbClr val="4D5C6D"/>
                </a:solidFill>
                <a:latin typeface="Montserrat" panose="00000500000000000000" pitchFamily="2" charset="0"/>
              </a:rPr>
              <a:t>  A</a:t>
            </a:r>
            <a:r>
              <a:rPr lang="en-US" sz="2000" b="1" i="0" dirty="0">
                <a:solidFill>
                  <a:srgbClr val="4D5C6D"/>
                </a:solidFill>
                <a:effectLst/>
                <a:latin typeface="Montserrat" panose="00000500000000000000" pitchFamily="2" charset="0"/>
              </a:rPr>
              <a:t>irway protection, insulating the larynx and trachea from the pharynx during food passage to prevent the food from entering the airway. </a:t>
            </a:r>
          </a:p>
          <a:p>
            <a:pPr algn="l">
              <a:spcAft>
                <a:spcPts val="1500"/>
              </a:spcAft>
            </a:pPr>
            <a:r>
              <a:rPr lang="en-US" sz="2000" b="1" i="0" dirty="0">
                <a:solidFill>
                  <a:srgbClr val="4D5C6D"/>
                </a:solidFill>
                <a:effectLst/>
                <a:latin typeface="Montserrat" panose="00000500000000000000" pitchFamily="2" charset="0"/>
              </a:rPr>
              <a:t> Breathing momentarily stops and the vocal folds come together</a:t>
            </a:r>
            <a:r>
              <a:rPr lang="en-US" sz="2000" b="0" i="0" dirty="0">
                <a:solidFill>
                  <a:srgbClr val="4D5C6D"/>
                </a:solidFill>
                <a:effectLst/>
                <a:latin typeface="Montserrat" panose="00000500000000000000" pitchFamily="2" charset="0"/>
              </a:rPr>
              <a:t>.  </a:t>
            </a:r>
          </a:p>
          <a:p>
            <a:pPr algn="l">
              <a:spcAft>
                <a:spcPts val="1500"/>
              </a:spcAft>
            </a:pPr>
            <a:r>
              <a:rPr lang="en-US" sz="2000" b="0" i="0" dirty="0">
                <a:solidFill>
                  <a:srgbClr val="4D5C6D"/>
                </a:solidFill>
                <a:effectLst/>
                <a:latin typeface="Montserrat" panose="00000500000000000000" pitchFamily="2" charset="0"/>
              </a:rPr>
              <a:t>  </a:t>
            </a:r>
          </a:p>
        </p:txBody>
      </p:sp>
    </p:spTree>
    <p:extLst>
      <p:ext uri="{BB962C8B-B14F-4D97-AF65-F5344CB8AC3E}">
        <p14:creationId xmlns:p14="http://schemas.microsoft.com/office/powerpoint/2010/main" val="81605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DCF5C-2864-0013-9F30-5D1F585557F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280A0F9-621E-0F20-0A32-001264D16CA0}"/>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DCF08E-729D-47D0-9C02-9FD8FBD454D6}"/>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101A8AE-FF00-132F-0333-FF8677086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E1F44249-22AC-8B8A-504D-A104B8E6FFA3}"/>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416F67A1-F7DD-040A-4043-9BC43AB3B88A}"/>
              </a:ext>
            </a:extLst>
          </p:cNvPr>
          <p:cNvSpPr txBox="1"/>
          <p:nvPr/>
        </p:nvSpPr>
        <p:spPr>
          <a:xfrm>
            <a:off x="0" y="2317157"/>
            <a:ext cx="12070080" cy="3600986"/>
          </a:xfrm>
          <a:prstGeom prst="rect">
            <a:avLst/>
          </a:prstGeom>
          <a:noFill/>
        </p:spPr>
        <p:txBody>
          <a:bodyPr wrap="square">
            <a:spAutoFit/>
          </a:bodyPr>
          <a:lstStyle/>
          <a:p>
            <a:pPr algn="ctr">
              <a:spcAft>
                <a:spcPts val="1500"/>
              </a:spcAft>
            </a:pPr>
            <a:r>
              <a:rPr lang="en-US" sz="2800" b="1" i="0" dirty="0">
                <a:solidFill>
                  <a:srgbClr val="4D5C6D"/>
                </a:solidFill>
                <a:effectLst/>
                <a:latin typeface="Heebo" pitchFamily="2" charset="-79"/>
                <a:cs typeface="Heebo" pitchFamily="2" charset="-79"/>
              </a:rPr>
              <a:t>Esophageal Phase</a:t>
            </a:r>
          </a:p>
          <a:p>
            <a:pPr algn="l">
              <a:spcAft>
                <a:spcPts val="1875"/>
              </a:spcAft>
            </a:pPr>
            <a:r>
              <a:rPr lang="en-US" sz="2000" b="1" i="0" dirty="0">
                <a:solidFill>
                  <a:srgbClr val="4D5C6D"/>
                </a:solidFill>
                <a:effectLst/>
                <a:latin typeface="Montserrat" panose="00000500000000000000" pitchFamily="2" charset="0"/>
              </a:rPr>
              <a:t>The esophagus is a tubular structure from the lower part of the UES to the lower esophageal sphincter (LES). </a:t>
            </a:r>
          </a:p>
          <a:p>
            <a:pPr algn="l">
              <a:spcAft>
                <a:spcPts val="1875"/>
              </a:spcAft>
            </a:pPr>
            <a:r>
              <a:rPr lang="en-US" sz="2000" b="1" i="0" dirty="0">
                <a:solidFill>
                  <a:srgbClr val="4D5C6D"/>
                </a:solidFill>
                <a:effectLst/>
                <a:latin typeface="Montserrat" panose="00000500000000000000" pitchFamily="2" charset="0"/>
              </a:rPr>
              <a:t> The lower esophageal sphincter is also tensioned at rest to prevent regurgitation from the stomach.  </a:t>
            </a:r>
          </a:p>
          <a:p>
            <a:pPr algn="l">
              <a:spcAft>
                <a:spcPts val="1875"/>
              </a:spcAft>
            </a:pPr>
            <a:r>
              <a:rPr lang="en-US" sz="2000" b="1" i="0" dirty="0">
                <a:solidFill>
                  <a:srgbClr val="4D5C6D"/>
                </a:solidFill>
                <a:effectLst/>
                <a:latin typeface="Montserrat" panose="00000500000000000000" pitchFamily="2" charset="0"/>
              </a:rPr>
              <a:t>It relaxes during a swallow and allows the bolus passage into the stomach. </a:t>
            </a:r>
          </a:p>
          <a:p>
            <a:pPr algn="l">
              <a:spcAft>
                <a:spcPts val="1875"/>
              </a:spcAft>
            </a:pPr>
            <a:r>
              <a:rPr lang="en-US" sz="2000" b="1" dirty="0">
                <a:solidFill>
                  <a:srgbClr val="4D5C6D"/>
                </a:solidFill>
                <a:latin typeface="Montserrat" panose="00000500000000000000" pitchFamily="2" charset="0"/>
              </a:rPr>
              <a:t>Esophageal dysphagia is difficulty moving the food through the esophagus to the stomach.  Causes include:  GERD, Esophageal motility disorders, or strictures.</a:t>
            </a:r>
            <a:endParaRPr lang="en-US" sz="2000" b="1" i="0" dirty="0">
              <a:solidFill>
                <a:srgbClr val="4D5C6D"/>
              </a:solidFill>
              <a:effectLst/>
              <a:latin typeface="Montserrat" panose="00000500000000000000" pitchFamily="2" charset="0"/>
            </a:endParaRPr>
          </a:p>
        </p:txBody>
      </p:sp>
    </p:spTree>
    <p:extLst>
      <p:ext uri="{BB962C8B-B14F-4D97-AF65-F5344CB8AC3E}">
        <p14:creationId xmlns:p14="http://schemas.microsoft.com/office/powerpoint/2010/main" val="228054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A389AACF-EB32-0183-047D-0887F02F0A07}"/>
              </a:ext>
            </a:extLst>
          </p:cNvPr>
          <p:cNvSpPr txBox="1"/>
          <p:nvPr/>
        </p:nvSpPr>
        <p:spPr>
          <a:xfrm>
            <a:off x="0" y="2321005"/>
            <a:ext cx="12191980" cy="3893374"/>
          </a:xfrm>
          <a:prstGeom prst="rect">
            <a:avLst/>
          </a:prstGeom>
          <a:noFill/>
        </p:spPr>
        <p:txBody>
          <a:bodyPr wrap="square">
            <a:spAutoFit/>
          </a:bodyPr>
          <a:lstStyle/>
          <a:p>
            <a:pPr algn="ctr">
              <a:spcAft>
                <a:spcPts val="1800"/>
              </a:spcAft>
            </a:pPr>
            <a:r>
              <a:rPr lang="en-US" sz="2800" b="1" i="0" dirty="0">
                <a:solidFill>
                  <a:srgbClr val="080808"/>
                </a:solidFill>
                <a:effectLst/>
                <a:latin typeface="mayo-display"/>
              </a:rPr>
              <a:t>Causes of Dysphagia</a:t>
            </a:r>
          </a:p>
          <a:p>
            <a:pPr algn="l">
              <a:spcAft>
                <a:spcPts val="1800"/>
              </a:spcAft>
            </a:pPr>
            <a:r>
              <a:rPr lang="en-US" sz="2400" b="1" i="0" dirty="0">
                <a:solidFill>
                  <a:srgbClr val="080808"/>
                </a:solidFill>
                <a:effectLst/>
                <a:latin typeface="mayo-sans"/>
              </a:rPr>
              <a:t>Swallowing is complex, involving </a:t>
            </a:r>
            <a:r>
              <a:rPr lang="en-US" sz="2400" b="1" dirty="0">
                <a:solidFill>
                  <a:srgbClr val="080808"/>
                </a:solidFill>
                <a:latin typeface="mayo-sans"/>
              </a:rPr>
              <a:t>30 </a:t>
            </a:r>
            <a:r>
              <a:rPr lang="en-US" sz="2400" b="1" i="0" dirty="0">
                <a:solidFill>
                  <a:srgbClr val="080808"/>
                </a:solidFill>
                <a:effectLst/>
                <a:latin typeface="mayo-sans"/>
              </a:rPr>
              <a:t>muscles and many nerves.</a:t>
            </a:r>
          </a:p>
          <a:p>
            <a:pPr algn="l">
              <a:spcAft>
                <a:spcPts val="1800"/>
              </a:spcAft>
            </a:pPr>
            <a:r>
              <a:rPr lang="en-US" sz="2400" b="1" i="0" dirty="0">
                <a:solidFill>
                  <a:srgbClr val="080808"/>
                </a:solidFill>
                <a:effectLst/>
                <a:latin typeface="mayo-sans"/>
              </a:rPr>
              <a:t> Any condition that weakens or damages these muscles and nerves or causes narrowing of the back of the throat or esophagus can cause dysphagia.</a:t>
            </a:r>
          </a:p>
          <a:p>
            <a:pPr algn="l">
              <a:spcAft>
                <a:spcPts val="1800"/>
              </a:spcAft>
            </a:pPr>
            <a:r>
              <a:rPr lang="en-US" sz="2400" b="1" i="0" dirty="0">
                <a:solidFill>
                  <a:srgbClr val="080808"/>
                </a:solidFill>
                <a:effectLst/>
                <a:latin typeface="mayo-sans"/>
              </a:rPr>
              <a:t>Dysphagia generally falls into one of the following categories.</a:t>
            </a:r>
          </a:p>
          <a:p>
            <a:pPr marL="457200" indent="-457200" algn="l">
              <a:spcAft>
                <a:spcPts val="1800"/>
              </a:spcAft>
              <a:buAutoNum type="alphaUcPeriod"/>
            </a:pPr>
            <a:r>
              <a:rPr lang="en-US" sz="2400" b="1" dirty="0">
                <a:solidFill>
                  <a:srgbClr val="080808"/>
                </a:solidFill>
                <a:latin typeface="mayo-sans"/>
              </a:rPr>
              <a:t>Oropharyngeal dysphagia</a:t>
            </a:r>
          </a:p>
          <a:p>
            <a:pPr marL="457200" indent="-457200" algn="l">
              <a:spcAft>
                <a:spcPts val="1800"/>
              </a:spcAft>
              <a:buAutoNum type="alphaUcPeriod"/>
            </a:pPr>
            <a:r>
              <a:rPr lang="en-US" sz="2400" b="1" dirty="0">
                <a:solidFill>
                  <a:srgbClr val="080808"/>
                </a:solidFill>
                <a:latin typeface="mayo-sans"/>
              </a:rPr>
              <a:t>Esophageal dysphagia</a:t>
            </a:r>
            <a:endParaRPr lang="en-US" sz="2400" b="1" i="0" dirty="0">
              <a:solidFill>
                <a:srgbClr val="080808"/>
              </a:solidFill>
              <a:effectLst/>
              <a:latin typeface="mayo-sans"/>
            </a:endParaRPr>
          </a:p>
        </p:txBody>
      </p:sp>
    </p:spTree>
    <p:extLst>
      <p:ext uri="{BB962C8B-B14F-4D97-AF65-F5344CB8AC3E}">
        <p14:creationId xmlns:p14="http://schemas.microsoft.com/office/powerpoint/2010/main" val="140603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F5E10-FCB9-7386-241E-E5D5A675F3E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2CA1C8D-3B4D-3CE1-5478-AFAE70CE783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FA9C2F-4E3A-B290-C3BD-C8F8FBA14951}"/>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F5B770A-06A1-95FB-259B-D14AD4F0F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1CB32A20-D178-26CD-B721-52D42652D643}"/>
              </a:ext>
            </a:extLst>
          </p:cNvPr>
          <p:cNvSpPr/>
          <p:nvPr/>
        </p:nvSpPr>
        <p:spPr>
          <a:xfrm>
            <a:off x="308713" y="368632"/>
            <a:ext cx="6096000" cy="369332"/>
          </a:xfrm>
          <a:prstGeom prst="rect">
            <a:avLst/>
          </a:prstGeom>
        </p:spPr>
        <p:txBody>
          <a:bodyPr>
            <a:spAutoFit/>
          </a:bodyPr>
          <a:lstStyle/>
          <a:p>
            <a:endParaRPr lang="en-US" dirty="0"/>
          </a:p>
        </p:txBody>
      </p:sp>
      <p:pic>
        <p:nvPicPr>
          <p:cNvPr id="5122" name="Picture 2">
            <a:extLst>
              <a:ext uri="{FF2B5EF4-FFF2-40B4-BE49-F238E27FC236}">
                <a16:creationId xmlns:a16="http://schemas.microsoft.com/office/drawing/2014/main" id="{99F53405-A489-5BD8-A7D7-C26A95AAD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05" y="1344473"/>
            <a:ext cx="9356562" cy="526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6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6CC46-50E7-DB63-BEE1-54749E5C446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AA17722-9F05-AFB6-C3DB-68E18FA8EC6D}"/>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36E306-6B94-7ED7-2B99-142F5863EBF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752CF3F-FA0C-831A-ED04-88A7F446E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8ABCB747-E5D5-E618-90BF-477790354B4F}"/>
              </a:ext>
            </a:extLst>
          </p:cNvPr>
          <p:cNvSpPr/>
          <p:nvPr/>
        </p:nvSpPr>
        <p:spPr>
          <a:xfrm>
            <a:off x="308713" y="368632"/>
            <a:ext cx="6096000" cy="369332"/>
          </a:xfrm>
          <a:prstGeom prst="rect">
            <a:avLst/>
          </a:prstGeom>
        </p:spPr>
        <p:txBody>
          <a:bodyPr>
            <a:spAutoFit/>
          </a:bodyPr>
          <a:lstStyle/>
          <a:p>
            <a:endParaRPr lang="en-US" dirty="0"/>
          </a:p>
        </p:txBody>
      </p:sp>
      <p:pic>
        <p:nvPicPr>
          <p:cNvPr id="2050" name="Picture 2" descr="Dx Schema – Dysphagia – The Clinical Problem Solvers">
            <a:extLst>
              <a:ext uri="{FF2B5EF4-FFF2-40B4-BE49-F238E27FC236}">
                <a16:creationId xmlns:a16="http://schemas.microsoft.com/office/drawing/2014/main" id="{96A6345B-A2AA-E645-F918-641DFAA28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4922"/>
            <a:ext cx="11364884" cy="633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9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53CBB-8865-9609-ACE3-684A4CCAB82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2320887-A021-7C98-383A-78AB96BEB15C}"/>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A1E186-F5FE-A493-A67B-9AAB8BA1E50B}"/>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A59C15D-8135-9569-09DD-EB0711546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262E768D-EB47-24C5-4A6D-395E38CC2BE1}"/>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AB4720C7-760E-A894-1096-62B550CCAB2B}"/>
              </a:ext>
            </a:extLst>
          </p:cNvPr>
          <p:cNvSpPr txBox="1"/>
          <p:nvPr/>
        </p:nvSpPr>
        <p:spPr>
          <a:xfrm>
            <a:off x="-1" y="2300140"/>
            <a:ext cx="12126897" cy="3662541"/>
          </a:xfrm>
          <a:prstGeom prst="rect">
            <a:avLst/>
          </a:prstGeom>
          <a:noFill/>
        </p:spPr>
        <p:txBody>
          <a:bodyPr wrap="square">
            <a:spAutoFit/>
          </a:bodyPr>
          <a:lstStyle/>
          <a:p>
            <a:pPr algn="ctr">
              <a:spcAft>
                <a:spcPts val="1800"/>
              </a:spcAft>
            </a:pPr>
            <a:r>
              <a:rPr lang="en-US" sz="2800" b="1" i="0" dirty="0">
                <a:solidFill>
                  <a:srgbClr val="080808"/>
                </a:solidFill>
                <a:effectLst/>
                <a:latin typeface="mayo-sans"/>
              </a:rPr>
              <a:t>1. Oropharyngeal </a:t>
            </a:r>
            <a:r>
              <a:rPr lang="en-US" sz="2800" b="1" dirty="0">
                <a:solidFill>
                  <a:srgbClr val="080808"/>
                </a:solidFill>
                <a:latin typeface="mayo-sans"/>
              </a:rPr>
              <a:t>D</a:t>
            </a:r>
            <a:r>
              <a:rPr lang="en-US" sz="2800" b="1" i="0" dirty="0">
                <a:solidFill>
                  <a:srgbClr val="080808"/>
                </a:solidFill>
                <a:effectLst/>
                <a:latin typeface="mayo-sans"/>
              </a:rPr>
              <a:t>ysphagia (OD)</a:t>
            </a:r>
          </a:p>
          <a:p>
            <a:pPr algn="l">
              <a:spcAft>
                <a:spcPts val="1800"/>
              </a:spcAft>
            </a:pPr>
            <a:r>
              <a:rPr lang="en-US" sz="2400" b="1" i="0" dirty="0">
                <a:solidFill>
                  <a:srgbClr val="080808"/>
                </a:solidFill>
                <a:effectLst/>
                <a:latin typeface="mayo-sans"/>
              </a:rPr>
              <a:t>Certain conditions can weaken the throat muscles, making it difficult to move food from the mouth into the throat and esophagus during swallowing.</a:t>
            </a:r>
          </a:p>
          <a:p>
            <a:pPr algn="l">
              <a:spcAft>
                <a:spcPts val="1800"/>
              </a:spcAft>
            </a:pPr>
            <a:r>
              <a:rPr lang="en-US" sz="2400" b="1" i="0" dirty="0">
                <a:solidFill>
                  <a:srgbClr val="080808"/>
                </a:solidFill>
                <a:effectLst/>
                <a:latin typeface="mayo-sans"/>
              </a:rPr>
              <a:t> A person might choke, gag or cough when trying to swallow, or have the sensation of food or fluids going down the windpipe, called the trachea, or up the nose. </a:t>
            </a:r>
          </a:p>
          <a:p>
            <a:pPr algn="l">
              <a:spcAft>
                <a:spcPts val="1800"/>
              </a:spcAft>
            </a:pPr>
            <a:r>
              <a:rPr lang="en-US" sz="2400" b="1" dirty="0">
                <a:solidFill>
                  <a:srgbClr val="080808"/>
                </a:solidFill>
                <a:latin typeface="mayo-sans"/>
              </a:rPr>
              <a:t>OD seen with difficulty initiating swallowing.</a:t>
            </a:r>
            <a:endParaRPr lang="en-US" sz="2400" b="1" i="0" dirty="0">
              <a:solidFill>
                <a:srgbClr val="080808"/>
              </a:solidFill>
              <a:effectLst/>
              <a:latin typeface="mayo-sans"/>
            </a:endParaRPr>
          </a:p>
          <a:p>
            <a:pPr algn="l">
              <a:spcAft>
                <a:spcPts val="1800"/>
              </a:spcAft>
            </a:pPr>
            <a:r>
              <a:rPr lang="en-US" sz="2400" b="1" i="0" dirty="0">
                <a:solidFill>
                  <a:srgbClr val="080808"/>
                </a:solidFill>
                <a:effectLst/>
                <a:latin typeface="mayo-sans"/>
              </a:rPr>
              <a:t>This can lead to pneumonia.</a:t>
            </a:r>
          </a:p>
        </p:txBody>
      </p:sp>
      <p:sp>
        <p:nvSpPr>
          <p:cNvPr id="2" name="Title 1">
            <a:extLst>
              <a:ext uri="{FF2B5EF4-FFF2-40B4-BE49-F238E27FC236}">
                <a16:creationId xmlns:a16="http://schemas.microsoft.com/office/drawing/2014/main" id="{FEB14DFC-6C41-F5F7-87BC-CD8FECC7F453}"/>
              </a:ext>
            </a:extLst>
          </p:cNvPr>
          <p:cNvSpPr>
            <a:spLocks noGrp="1"/>
          </p:cNvSpPr>
          <p:nvPr>
            <p:ph type="title"/>
          </p:nvPr>
        </p:nvSpPr>
        <p:spPr/>
        <p:txBody>
          <a:bodyPr>
            <a:normAutofit/>
          </a:bodyPr>
          <a:lstStyle/>
          <a:p>
            <a:pPr algn="ctr"/>
            <a:r>
              <a:rPr lang="en-US" sz="3200" b="1" dirty="0"/>
              <a:t>Two Main Types of Dysphagia</a:t>
            </a:r>
          </a:p>
        </p:txBody>
      </p:sp>
    </p:spTree>
    <p:extLst>
      <p:ext uri="{BB962C8B-B14F-4D97-AF65-F5344CB8AC3E}">
        <p14:creationId xmlns:p14="http://schemas.microsoft.com/office/powerpoint/2010/main" val="106786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AEFF7BD4-C5F7-BE62-625C-4BAE09E9F438}"/>
              </a:ext>
            </a:extLst>
          </p:cNvPr>
          <p:cNvSpPr>
            <a:spLocks noGrp="1"/>
          </p:cNvSpPr>
          <p:nvPr>
            <p:ph type="title"/>
          </p:nvPr>
        </p:nvSpPr>
        <p:spPr>
          <a:xfrm>
            <a:off x="0" y="186825"/>
            <a:ext cx="12191980" cy="885177"/>
          </a:xfrm>
        </p:spPr>
        <p:txBody>
          <a:bodyPr>
            <a:normAutofit/>
          </a:bodyPr>
          <a:lstStyle/>
          <a:p>
            <a:r>
              <a:rPr lang="en-US" sz="2800" b="1" dirty="0"/>
              <a:t>Objectives:  Upon completion of this presentation the learner will be able to:</a:t>
            </a:r>
          </a:p>
        </p:txBody>
      </p:sp>
      <p:sp>
        <p:nvSpPr>
          <p:cNvPr id="4" name="Content Placeholder 3">
            <a:extLst>
              <a:ext uri="{FF2B5EF4-FFF2-40B4-BE49-F238E27FC236}">
                <a16:creationId xmlns:a16="http://schemas.microsoft.com/office/drawing/2014/main" id="{7C59D60D-E309-F049-75BA-6A6F6B0C4BEB}"/>
              </a:ext>
            </a:extLst>
          </p:cNvPr>
          <p:cNvSpPr>
            <a:spLocks noGrp="1"/>
          </p:cNvSpPr>
          <p:nvPr>
            <p:ph idx="1"/>
          </p:nvPr>
        </p:nvSpPr>
        <p:spPr>
          <a:xfrm>
            <a:off x="83127" y="972589"/>
            <a:ext cx="12045142" cy="5204374"/>
          </a:xfrm>
        </p:spPr>
        <p:txBody>
          <a:bodyPr>
            <a:normAutofit/>
          </a:bodyPr>
          <a:lstStyle/>
          <a:p>
            <a:endParaRPr lang="en-US" sz="2000" b="1" dirty="0"/>
          </a:p>
          <a:p>
            <a:r>
              <a:rPr lang="en-US" sz="2000" b="1" dirty="0"/>
              <a:t>1. Discuss the normal process of swallowing.</a:t>
            </a:r>
          </a:p>
          <a:p>
            <a:r>
              <a:rPr lang="en-US" sz="2000" b="1" dirty="0"/>
              <a:t>2.  Distinguish between  Oropharyngeal  dysphagia and Esophageal dysphagia with respect to underlying etiology and clinical symptoms.</a:t>
            </a:r>
          </a:p>
          <a:p>
            <a:r>
              <a:rPr lang="en-US" sz="2000" b="1" dirty="0"/>
              <a:t>3.  Apply clinical approaches using the Yale Swallow Protocol (YSP) Tool, an evidenced based dysphagia  screening tool that healthcare professionals can use to identify aspiration risk.</a:t>
            </a:r>
          </a:p>
          <a:p>
            <a:r>
              <a:rPr lang="en-US" sz="2000" b="1" dirty="0"/>
              <a:t>4.   Discuss why Dysphagia is a key concern in relation to people with intellectual disabilities.</a:t>
            </a:r>
          </a:p>
          <a:p>
            <a:r>
              <a:rPr lang="en-US" sz="2000" b="1" dirty="0"/>
              <a:t>5.  Apply 6 Current Management options used in dysphagia.</a:t>
            </a:r>
          </a:p>
          <a:p>
            <a:r>
              <a:rPr lang="en-US" sz="2000" b="1" dirty="0"/>
              <a:t>6.  Implement effective Interpersonal team strategies for improving care coordination and outcomes in patients with dysphagia.</a:t>
            </a:r>
          </a:p>
        </p:txBody>
      </p:sp>
    </p:spTree>
    <p:extLst>
      <p:ext uri="{BB962C8B-B14F-4D97-AF65-F5344CB8AC3E}">
        <p14:creationId xmlns:p14="http://schemas.microsoft.com/office/powerpoint/2010/main" val="54572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78114-3062-23C5-02D6-06E385ED8EA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937E91E-7441-A96B-F0CE-5BD1EBCC4FF9}"/>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2BAB2E-E139-605E-BD92-ADB0520E64C5}"/>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CAD9EC1-DD97-E6D0-9145-293C3284B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1D38837C-C0F1-2727-3467-2CA3B1EED60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92BE84AB-E24C-2F15-2911-A924F379E16C}"/>
              </a:ext>
            </a:extLst>
          </p:cNvPr>
          <p:cNvSpPr txBox="1"/>
          <p:nvPr/>
        </p:nvSpPr>
        <p:spPr>
          <a:xfrm>
            <a:off x="106531" y="1492227"/>
            <a:ext cx="12011487" cy="5170646"/>
          </a:xfrm>
          <a:prstGeom prst="rect">
            <a:avLst/>
          </a:prstGeom>
          <a:noFill/>
        </p:spPr>
        <p:txBody>
          <a:bodyPr wrap="square">
            <a:spAutoFit/>
          </a:bodyPr>
          <a:lstStyle/>
          <a:p>
            <a:pPr algn="ctr">
              <a:spcAft>
                <a:spcPts val="1800"/>
              </a:spcAft>
            </a:pPr>
            <a:r>
              <a:rPr lang="en-US" sz="2800" b="1" i="0" dirty="0">
                <a:solidFill>
                  <a:srgbClr val="080808"/>
                </a:solidFill>
                <a:effectLst/>
                <a:latin typeface="mayo-sans"/>
              </a:rPr>
              <a:t>Causes of Oropharyngeal </a:t>
            </a:r>
            <a:r>
              <a:rPr lang="en-US" sz="2800" b="1" dirty="0">
                <a:solidFill>
                  <a:srgbClr val="080808"/>
                </a:solidFill>
                <a:latin typeface="mayo-sans"/>
              </a:rPr>
              <a:t>D</a:t>
            </a:r>
            <a:r>
              <a:rPr lang="en-US" sz="2800" b="1" i="0" dirty="0">
                <a:solidFill>
                  <a:srgbClr val="080808"/>
                </a:solidFill>
                <a:effectLst/>
                <a:latin typeface="mayo-sans"/>
              </a:rPr>
              <a:t>ysphagia include:</a:t>
            </a:r>
          </a:p>
          <a:p>
            <a:pPr algn="l">
              <a:spcAft>
                <a:spcPts val="900"/>
              </a:spcAft>
              <a:buFont typeface="Arial" panose="020B0604020202020204" pitchFamily="34" charset="0"/>
              <a:buChar char="•"/>
            </a:pPr>
            <a:r>
              <a:rPr lang="en-US" sz="2000" b="1" i="0" dirty="0">
                <a:solidFill>
                  <a:srgbClr val="080808"/>
                </a:solidFill>
                <a:effectLst/>
                <a:latin typeface="mayo-sans"/>
              </a:rPr>
              <a:t>Neurological disorders.  Such as, multiple sclerosis, muscular dystrophy, and Parkinson's disease — can cause dysphagia. </a:t>
            </a:r>
          </a:p>
          <a:p>
            <a:pPr algn="l">
              <a:spcAft>
                <a:spcPts val="900"/>
              </a:spcAft>
              <a:buFont typeface="Arial" panose="020B0604020202020204" pitchFamily="34" charset="0"/>
              <a:buChar char="•"/>
            </a:pPr>
            <a:r>
              <a:rPr lang="en-US" sz="2000" b="1" i="0" dirty="0">
                <a:solidFill>
                  <a:srgbClr val="080808"/>
                </a:solidFill>
                <a:effectLst/>
                <a:latin typeface="mayo-sans"/>
              </a:rPr>
              <a:t>Neurological damage. Sudden neurological damage, such as from a </a:t>
            </a:r>
            <a:r>
              <a:rPr lang="en-US" sz="2000" b="1" dirty="0">
                <a:solidFill>
                  <a:srgbClr val="080808"/>
                </a:solidFill>
                <a:latin typeface="mayo-sans"/>
              </a:rPr>
              <a:t>CVA</a:t>
            </a:r>
            <a:r>
              <a:rPr lang="en-US" sz="2000" b="1" i="0" dirty="0">
                <a:solidFill>
                  <a:srgbClr val="080808"/>
                </a:solidFill>
                <a:effectLst/>
                <a:latin typeface="mayo-sans"/>
              </a:rPr>
              <a:t> or a brain or spinal cord injury, can affect the ability to swallow. Affects the cerebral, brain stem, cranial nerve and straited muscle function.</a:t>
            </a:r>
          </a:p>
          <a:p>
            <a:pPr algn="l">
              <a:spcAft>
                <a:spcPts val="900"/>
              </a:spcAft>
              <a:buFont typeface="Arial" panose="020B0604020202020204" pitchFamily="34" charset="0"/>
              <a:buChar char="•"/>
            </a:pPr>
            <a:r>
              <a:rPr lang="en-US" sz="2000" b="1" i="0" dirty="0">
                <a:solidFill>
                  <a:srgbClr val="080808"/>
                </a:solidFill>
                <a:effectLst/>
                <a:latin typeface="mayo-sans"/>
              </a:rPr>
              <a:t>Pharyngoesophageal diverticulum, also known as </a:t>
            </a:r>
            <a:r>
              <a:rPr lang="en-US" sz="2000" b="1" i="0" dirty="0" err="1">
                <a:solidFill>
                  <a:srgbClr val="080808"/>
                </a:solidFill>
                <a:effectLst/>
                <a:latin typeface="mayo-sans"/>
              </a:rPr>
              <a:t>Zenker’s</a:t>
            </a:r>
            <a:r>
              <a:rPr lang="en-US" sz="2000" b="1" i="0" dirty="0">
                <a:solidFill>
                  <a:srgbClr val="080808"/>
                </a:solidFill>
                <a:effectLst/>
                <a:latin typeface="mayo-sans"/>
              </a:rPr>
              <a:t> diverticulum. A small pouch, known as a diverticulum, that forms and collects food particles in the throat, often just above the esophagus, leads to difficulty swallowing, gurgling sounds, bad breath, and repeated throat clearing or coughing.</a:t>
            </a:r>
          </a:p>
          <a:p>
            <a:pPr algn="l">
              <a:spcAft>
                <a:spcPts val="900"/>
              </a:spcAft>
              <a:buFont typeface="Arial" panose="020B0604020202020204" pitchFamily="34" charset="0"/>
              <a:buChar char="•"/>
            </a:pPr>
            <a:r>
              <a:rPr lang="en-US" sz="2000" b="1" dirty="0">
                <a:solidFill>
                  <a:srgbClr val="080808"/>
                </a:solidFill>
                <a:latin typeface="mayo-sans"/>
              </a:rPr>
              <a:t>Cancer. Certain cancers and cancer treatments, like radiation, can make it difficult to swallow. Head and neck cancer or esophageal cancer, can create compression from mediastinal lymph nodes or lung cancers.</a:t>
            </a:r>
          </a:p>
          <a:p>
            <a:pPr algn="l">
              <a:spcAft>
                <a:spcPts val="900"/>
              </a:spcAft>
              <a:buFont typeface="Arial" panose="020B0604020202020204" pitchFamily="34" charset="0"/>
              <a:buChar char="•"/>
            </a:pPr>
            <a:endParaRPr lang="en-US" sz="2000" b="1" dirty="0">
              <a:solidFill>
                <a:srgbClr val="080808"/>
              </a:solidFill>
              <a:latin typeface="mayo-sans"/>
            </a:endParaRPr>
          </a:p>
          <a:p>
            <a:pPr algn="l">
              <a:spcAft>
                <a:spcPts val="900"/>
              </a:spcAft>
              <a:buFont typeface="Arial" panose="020B0604020202020204" pitchFamily="34" charset="0"/>
              <a:buChar char="•"/>
            </a:pPr>
            <a:r>
              <a:rPr lang="en-US" b="1" dirty="0">
                <a:solidFill>
                  <a:srgbClr val="080808"/>
                </a:solidFill>
                <a:latin typeface="mayo-sans"/>
              </a:rPr>
              <a:t>(JAMA:  Approach to the Patient with Dysphagia)</a:t>
            </a:r>
          </a:p>
          <a:p>
            <a:pPr algn="l">
              <a:spcAft>
                <a:spcPts val="900"/>
              </a:spcAft>
              <a:buFont typeface="Arial" panose="020B0604020202020204" pitchFamily="34" charset="0"/>
              <a:buChar char="•"/>
            </a:pPr>
            <a:endParaRPr lang="en-US" sz="2400" b="1" i="0" dirty="0">
              <a:solidFill>
                <a:srgbClr val="080808"/>
              </a:solidFill>
              <a:effectLst/>
              <a:latin typeface="mayo-sans"/>
            </a:endParaRPr>
          </a:p>
        </p:txBody>
      </p:sp>
    </p:spTree>
    <p:extLst>
      <p:ext uri="{BB962C8B-B14F-4D97-AF65-F5344CB8AC3E}">
        <p14:creationId xmlns:p14="http://schemas.microsoft.com/office/powerpoint/2010/main" val="8548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52F8-1937-2BD6-8FA7-615EA125B6C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8AF9877-1E53-7044-8F1A-56F12BBBE205}"/>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E8E981-456D-15B1-347B-062451983AB8}"/>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A6954DD-D6AB-7515-7FEE-0579C1F39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36E03109-1C88-510A-CCC2-AA03F7E54582}"/>
              </a:ext>
            </a:extLst>
          </p:cNvPr>
          <p:cNvSpPr/>
          <p:nvPr/>
        </p:nvSpPr>
        <p:spPr>
          <a:xfrm>
            <a:off x="308713" y="368632"/>
            <a:ext cx="6096000" cy="369332"/>
          </a:xfrm>
          <a:prstGeom prst="rect">
            <a:avLst/>
          </a:prstGeom>
        </p:spPr>
        <p:txBody>
          <a:bodyPr>
            <a:spAutoFit/>
          </a:bodyPr>
          <a:lstStyle/>
          <a:p>
            <a:endParaRPr lang="en-US" dirty="0"/>
          </a:p>
        </p:txBody>
      </p:sp>
      <p:pic>
        <p:nvPicPr>
          <p:cNvPr id="2" name="Picture 1">
            <a:extLst>
              <a:ext uri="{FF2B5EF4-FFF2-40B4-BE49-F238E27FC236}">
                <a16:creationId xmlns:a16="http://schemas.microsoft.com/office/drawing/2014/main" id="{754330DA-9549-A29E-6933-A857163DB883}"/>
              </a:ext>
            </a:extLst>
          </p:cNvPr>
          <p:cNvPicPr>
            <a:picLocks noChangeAspect="1"/>
          </p:cNvPicPr>
          <p:nvPr/>
        </p:nvPicPr>
        <p:blipFill>
          <a:blip r:embed="rId3"/>
          <a:stretch>
            <a:fillRect/>
          </a:stretch>
        </p:blipFill>
        <p:spPr>
          <a:xfrm>
            <a:off x="922713" y="1428750"/>
            <a:ext cx="10698480" cy="4000500"/>
          </a:xfrm>
          <a:prstGeom prst="rect">
            <a:avLst/>
          </a:prstGeom>
        </p:spPr>
      </p:pic>
      <p:sp>
        <p:nvSpPr>
          <p:cNvPr id="4" name="Title 3">
            <a:extLst>
              <a:ext uri="{FF2B5EF4-FFF2-40B4-BE49-F238E27FC236}">
                <a16:creationId xmlns:a16="http://schemas.microsoft.com/office/drawing/2014/main" id="{C3A25452-7977-DC32-C033-FBD2DFE50648}"/>
              </a:ext>
            </a:extLst>
          </p:cNvPr>
          <p:cNvSpPr>
            <a:spLocks noGrp="1"/>
          </p:cNvSpPr>
          <p:nvPr>
            <p:ph type="title"/>
          </p:nvPr>
        </p:nvSpPr>
        <p:spPr>
          <a:xfrm>
            <a:off x="58189" y="365125"/>
            <a:ext cx="12133791" cy="966337"/>
          </a:xfrm>
        </p:spPr>
        <p:txBody>
          <a:bodyPr/>
          <a:lstStyle/>
          <a:p>
            <a:pPr algn="ctr"/>
            <a:r>
              <a:rPr lang="en-US" dirty="0" err="1"/>
              <a:t>Zenker’s</a:t>
            </a:r>
            <a:r>
              <a:rPr lang="en-US" dirty="0"/>
              <a:t> Diverticulum</a:t>
            </a:r>
          </a:p>
        </p:txBody>
      </p:sp>
    </p:spTree>
    <p:extLst>
      <p:ext uri="{BB962C8B-B14F-4D97-AF65-F5344CB8AC3E}">
        <p14:creationId xmlns:p14="http://schemas.microsoft.com/office/powerpoint/2010/main" val="1551894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AutoShape 2" descr="Endoscopic images of the Zenker's diverticulum using the peroral endoscopic myotomy technique. (A) Endoscopic view of Zenker's diverticulum with a clear cap attached to the endoscope tip. (B) A mucosal bleb is created over the septum. (C) Tunneling is performed along both sides of the septum using the triangular tip knife. (D) Following septum exposure, septotomy is performed using the rotatable scissors-type knife. (E) Septotomy is extended to the base of the septum. (F) Closure using clips.">
            <a:extLst>
              <a:ext uri="{FF2B5EF4-FFF2-40B4-BE49-F238E27FC236}">
                <a16:creationId xmlns:a16="http://schemas.microsoft.com/office/drawing/2014/main" id="{AF147A3A-5807-28D2-F0BF-77E586861A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9FBFADE1-9127-29E4-FB7A-CF2D45605857}"/>
              </a:ext>
            </a:extLst>
          </p:cNvPr>
          <p:cNvPicPr>
            <a:picLocks noChangeAspect="1"/>
          </p:cNvPicPr>
          <p:nvPr/>
        </p:nvPicPr>
        <p:blipFill>
          <a:blip r:embed="rId3"/>
          <a:stretch>
            <a:fillRect/>
          </a:stretch>
        </p:blipFill>
        <p:spPr>
          <a:xfrm>
            <a:off x="4039984" y="363068"/>
            <a:ext cx="8063347" cy="6436664"/>
          </a:xfrm>
          <a:prstGeom prst="rect">
            <a:avLst/>
          </a:prstGeom>
        </p:spPr>
      </p:pic>
      <p:sp>
        <p:nvSpPr>
          <p:cNvPr id="7" name="TextBox 6">
            <a:extLst>
              <a:ext uri="{FF2B5EF4-FFF2-40B4-BE49-F238E27FC236}">
                <a16:creationId xmlns:a16="http://schemas.microsoft.com/office/drawing/2014/main" id="{6A70CB3C-1D01-2885-F5B8-2AC42658D9B5}"/>
              </a:ext>
            </a:extLst>
          </p:cNvPr>
          <p:cNvSpPr txBox="1"/>
          <p:nvPr/>
        </p:nvSpPr>
        <p:spPr>
          <a:xfrm>
            <a:off x="88669" y="279757"/>
            <a:ext cx="3951315" cy="4801314"/>
          </a:xfrm>
          <a:prstGeom prst="rect">
            <a:avLst/>
          </a:prstGeom>
          <a:noFill/>
        </p:spPr>
        <p:txBody>
          <a:bodyPr wrap="square">
            <a:spAutoFit/>
          </a:bodyPr>
          <a:lstStyle/>
          <a:p>
            <a:pPr algn="l"/>
            <a:r>
              <a:rPr lang="en-US" b="1" i="0" dirty="0">
                <a:solidFill>
                  <a:srgbClr val="111111"/>
                </a:solidFill>
                <a:effectLst/>
                <a:latin typeface="Roboto" panose="02000000000000000000" pitchFamily="2" charset="0"/>
              </a:rPr>
              <a:t>Endoscopic images of the </a:t>
            </a:r>
            <a:r>
              <a:rPr lang="en-US" b="1" i="0" dirty="0" err="1">
                <a:solidFill>
                  <a:srgbClr val="111111"/>
                </a:solidFill>
                <a:effectLst/>
                <a:latin typeface="Roboto" panose="02000000000000000000" pitchFamily="2" charset="0"/>
              </a:rPr>
              <a:t>Zenker's</a:t>
            </a:r>
            <a:r>
              <a:rPr lang="en-US" b="1" i="0" dirty="0">
                <a:solidFill>
                  <a:srgbClr val="111111"/>
                </a:solidFill>
                <a:effectLst/>
                <a:latin typeface="Roboto" panose="02000000000000000000" pitchFamily="2" charset="0"/>
              </a:rPr>
              <a:t> diverticulum using the peroral endoscopic myotomy technique. </a:t>
            </a:r>
          </a:p>
          <a:p>
            <a:pPr marL="342900" indent="-342900" algn="l">
              <a:buAutoNum type="alphaUcParenBoth"/>
            </a:pPr>
            <a:r>
              <a:rPr lang="en-US" b="1" i="0" dirty="0">
                <a:solidFill>
                  <a:srgbClr val="111111"/>
                </a:solidFill>
                <a:effectLst/>
                <a:latin typeface="Roboto" panose="02000000000000000000" pitchFamily="2" charset="0"/>
              </a:rPr>
              <a:t>Endoscopic view of </a:t>
            </a:r>
            <a:r>
              <a:rPr lang="en-US" b="1" i="0" dirty="0" err="1">
                <a:solidFill>
                  <a:srgbClr val="111111"/>
                </a:solidFill>
                <a:effectLst/>
                <a:latin typeface="Roboto" panose="02000000000000000000" pitchFamily="2" charset="0"/>
              </a:rPr>
              <a:t>Zenker's</a:t>
            </a:r>
            <a:r>
              <a:rPr lang="en-US" b="1" i="0" dirty="0">
                <a:solidFill>
                  <a:srgbClr val="111111"/>
                </a:solidFill>
                <a:effectLst/>
                <a:latin typeface="Roboto" panose="02000000000000000000" pitchFamily="2" charset="0"/>
              </a:rPr>
              <a:t> diverticulum with a clear cap attached to the endoscope tip. </a:t>
            </a:r>
          </a:p>
          <a:p>
            <a:pPr marL="342900" indent="-342900" algn="l">
              <a:buAutoNum type="alphaUcParenBoth"/>
            </a:pPr>
            <a:r>
              <a:rPr lang="en-US" b="1" i="0" dirty="0">
                <a:solidFill>
                  <a:srgbClr val="111111"/>
                </a:solidFill>
                <a:effectLst/>
                <a:latin typeface="Roboto" panose="02000000000000000000" pitchFamily="2" charset="0"/>
              </a:rPr>
              <a:t> A mucosal bleb is created over the septum.</a:t>
            </a:r>
          </a:p>
          <a:p>
            <a:pPr marL="342900" indent="-342900" algn="l">
              <a:buAutoNum type="alphaUcParenBoth"/>
            </a:pPr>
            <a:r>
              <a:rPr lang="en-US" b="1" i="0" dirty="0">
                <a:solidFill>
                  <a:srgbClr val="111111"/>
                </a:solidFill>
                <a:effectLst/>
                <a:latin typeface="Roboto" panose="02000000000000000000" pitchFamily="2" charset="0"/>
              </a:rPr>
              <a:t>  Tunneling is performed along both sides of the septum using the triangular tip knife.</a:t>
            </a:r>
          </a:p>
          <a:p>
            <a:pPr marL="342900" indent="-342900" algn="l">
              <a:buAutoNum type="alphaUcParenBoth"/>
            </a:pPr>
            <a:r>
              <a:rPr lang="en-US" b="1" i="0" dirty="0">
                <a:solidFill>
                  <a:srgbClr val="111111"/>
                </a:solidFill>
                <a:effectLst/>
                <a:latin typeface="Roboto" panose="02000000000000000000" pitchFamily="2" charset="0"/>
              </a:rPr>
              <a:t>  Following septum exposure, </a:t>
            </a:r>
            <a:r>
              <a:rPr lang="en-US" b="1" i="0" dirty="0" err="1">
                <a:solidFill>
                  <a:srgbClr val="111111"/>
                </a:solidFill>
                <a:effectLst/>
                <a:latin typeface="Roboto" panose="02000000000000000000" pitchFamily="2" charset="0"/>
              </a:rPr>
              <a:t>septotomy</a:t>
            </a:r>
            <a:r>
              <a:rPr lang="en-US" b="1" i="0" dirty="0">
                <a:solidFill>
                  <a:srgbClr val="111111"/>
                </a:solidFill>
                <a:effectLst/>
                <a:latin typeface="Roboto" panose="02000000000000000000" pitchFamily="2" charset="0"/>
              </a:rPr>
              <a:t> is performed using the rotatable scissors-type knife.</a:t>
            </a:r>
          </a:p>
          <a:p>
            <a:pPr marL="342900" indent="-342900" algn="l">
              <a:buAutoNum type="alphaUcParenBoth"/>
            </a:pPr>
            <a:r>
              <a:rPr lang="en-US" b="1" i="0" dirty="0">
                <a:solidFill>
                  <a:srgbClr val="111111"/>
                </a:solidFill>
                <a:effectLst/>
                <a:latin typeface="Roboto" panose="02000000000000000000" pitchFamily="2" charset="0"/>
              </a:rPr>
              <a:t>  </a:t>
            </a:r>
            <a:r>
              <a:rPr lang="en-US" b="1" i="0" dirty="0" err="1">
                <a:solidFill>
                  <a:srgbClr val="111111"/>
                </a:solidFill>
                <a:effectLst/>
                <a:latin typeface="Roboto" panose="02000000000000000000" pitchFamily="2" charset="0"/>
              </a:rPr>
              <a:t>Septotomy</a:t>
            </a:r>
            <a:r>
              <a:rPr lang="en-US" b="1" i="0" dirty="0">
                <a:solidFill>
                  <a:srgbClr val="111111"/>
                </a:solidFill>
                <a:effectLst/>
                <a:latin typeface="Roboto" panose="02000000000000000000" pitchFamily="2" charset="0"/>
              </a:rPr>
              <a:t> is extended to the base of the septum. </a:t>
            </a:r>
          </a:p>
          <a:p>
            <a:pPr marL="342900" indent="-342900" algn="l">
              <a:buAutoNum type="alphaUcParenBoth"/>
            </a:pPr>
            <a:r>
              <a:rPr lang="en-US" b="1" i="0" dirty="0">
                <a:solidFill>
                  <a:srgbClr val="111111"/>
                </a:solidFill>
                <a:effectLst/>
                <a:latin typeface="Roboto" panose="02000000000000000000" pitchFamily="2" charset="0"/>
              </a:rPr>
              <a:t> Closure using clips.</a:t>
            </a:r>
          </a:p>
        </p:txBody>
      </p:sp>
    </p:spTree>
    <p:extLst>
      <p:ext uri="{BB962C8B-B14F-4D97-AF65-F5344CB8AC3E}">
        <p14:creationId xmlns:p14="http://schemas.microsoft.com/office/powerpoint/2010/main" val="57343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3726C1F3-E297-2DD7-CFCE-15A75D1AEF00}"/>
              </a:ext>
            </a:extLst>
          </p:cNvPr>
          <p:cNvSpPr txBox="1"/>
          <p:nvPr/>
        </p:nvSpPr>
        <p:spPr>
          <a:xfrm>
            <a:off x="-23" y="387594"/>
            <a:ext cx="12191980" cy="4639732"/>
          </a:xfrm>
          <a:prstGeom prst="rect">
            <a:avLst/>
          </a:prstGeom>
          <a:noFill/>
        </p:spPr>
        <p:txBody>
          <a:bodyPr wrap="square">
            <a:spAutoFit/>
          </a:bodyPr>
          <a:lstStyle/>
          <a:p>
            <a:pPr algn="ctr">
              <a:spcAft>
                <a:spcPts val="1800"/>
              </a:spcAft>
            </a:pPr>
            <a:r>
              <a:rPr lang="en-US" sz="2800" b="1" i="0" dirty="0">
                <a:solidFill>
                  <a:srgbClr val="080808"/>
                </a:solidFill>
                <a:effectLst/>
                <a:latin typeface="mayo-sans"/>
              </a:rPr>
              <a:t>2. Esophageal Dysphagia  (ED)</a:t>
            </a:r>
          </a:p>
          <a:p>
            <a:pPr algn="l">
              <a:spcAft>
                <a:spcPts val="1800"/>
              </a:spcAft>
            </a:pPr>
            <a:r>
              <a:rPr lang="en-US" sz="2000" b="1" i="0" dirty="0">
                <a:solidFill>
                  <a:srgbClr val="080808"/>
                </a:solidFill>
                <a:effectLst/>
                <a:latin typeface="mayo-sans"/>
              </a:rPr>
              <a:t>Esophageal dysphagia refers to the sensation of food sticking or getting caught in the base of the throat, or in the chest after swallowing begins. ED usually occurs a few seconds after swallowing:</a:t>
            </a:r>
          </a:p>
          <a:p>
            <a:pPr algn="l">
              <a:spcAft>
                <a:spcPts val="1800"/>
              </a:spcAft>
            </a:pPr>
            <a:r>
              <a:rPr lang="en-US" sz="2000" b="1" i="0" dirty="0">
                <a:solidFill>
                  <a:srgbClr val="080808"/>
                </a:solidFill>
                <a:effectLst/>
                <a:latin typeface="mayo-sans"/>
              </a:rPr>
              <a:t>Some causes of esophageal dysphagia include:</a:t>
            </a:r>
          </a:p>
          <a:p>
            <a:pPr algn="l">
              <a:spcAft>
                <a:spcPts val="900"/>
              </a:spcAft>
              <a:buFont typeface="Arial" panose="020B0604020202020204" pitchFamily="34" charset="0"/>
              <a:buChar char="•"/>
            </a:pPr>
            <a:r>
              <a:rPr lang="en-US" sz="2000" b="1" i="0" dirty="0">
                <a:solidFill>
                  <a:srgbClr val="080808"/>
                </a:solidFill>
                <a:effectLst/>
                <a:latin typeface="mayo-sans"/>
              </a:rPr>
              <a:t>Achalasia: Achalasia is </a:t>
            </a:r>
            <a:r>
              <a:rPr lang="en-US" sz="2000" b="1" dirty="0">
                <a:solidFill>
                  <a:srgbClr val="080808"/>
                </a:solidFill>
                <a:latin typeface="mayo-sans"/>
              </a:rPr>
              <a:t>an esophageal motility  disorder, characterized monometrically by aperistalsis and incompletely relaxing the lower esophageal sphincter (LES). </a:t>
            </a:r>
            <a:r>
              <a:rPr lang="en-US" sz="2000" b="1" i="0" dirty="0">
                <a:solidFill>
                  <a:srgbClr val="080808"/>
                </a:solidFill>
                <a:effectLst/>
                <a:latin typeface="mayo-sans"/>
              </a:rPr>
              <a:t>Damaged nerves or muscles make it hard for the esophagus to squeeze food and liquid (peristalsis)into the stomach. </a:t>
            </a:r>
          </a:p>
          <a:p>
            <a:pPr algn="l">
              <a:spcAft>
                <a:spcPts val="900"/>
              </a:spcAft>
              <a:buFont typeface="Arial" panose="020B0604020202020204" pitchFamily="34" charset="0"/>
              <a:buChar char="•"/>
            </a:pPr>
            <a:r>
              <a:rPr lang="en-US" sz="2000" b="1" i="0" dirty="0">
                <a:solidFill>
                  <a:srgbClr val="080808"/>
                </a:solidFill>
                <a:effectLst/>
                <a:latin typeface="mayo-sans"/>
              </a:rPr>
              <a:t> Achalasia tends to worsen over time.</a:t>
            </a:r>
          </a:p>
          <a:p>
            <a:pPr algn="l">
              <a:spcAft>
                <a:spcPts val="900"/>
              </a:spcAft>
              <a:buFont typeface="Arial" panose="020B0604020202020204" pitchFamily="34" charset="0"/>
              <a:buChar char="•"/>
            </a:pPr>
            <a:r>
              <a:rPr lang="en-US" sz="2000" b="1" i="0" dirty="0">
                <a:solidFill>
                  <a:srgbClr val="080808"/>
                </a:solidFill>
                <a:effectLst/>
                <a:latin typeface="mayo-sans"/>
              </a:rPr>
              <a:t>Esophageal spasm: This condition causes high-pressure, poorly coordinated contractions of the esophagus, usually after swallowing.</a:t>
            </a:r>
          </a:p>
          <a:p>
            <a:pPr algn="l">
              <a:spcAft>
                <a:spcPts val="900"/>
              </a:spcAft>
              <a:buFont typeface="Arial" panose="020B0604020202020204" pitchFamily="34" charset="0"/>
              <a:buChar char="•"/>
            </a:pPr>
            <a:r>
              <a:rPr lang="en-US" sz="2000" b="1" i="0" dirty="0">
                <a:solidFill>
                  <a:srgbClr val="080808"/>
                </a:solidFill>
                <a:effectLst/>
                <a:latin typeface="mayo-sans"/>
              </a:rPr>
              <a:t> Esophageal spasm affects the involuntary muscles in the walls of the lower esophagus.</a:t>
            </a:r>
          </a:p>
        </p:txBody>
      </p:sp>
    </p:spTree>
    <p:extLst>
      <p:ext uri="{BB962C8B-B14F-4D97-AF65-F5344CB8AC3E}">
        <p14:creationId xmlns:p14="http://schemas.microsoft.com/office/powerpoint/2010/main" val="305590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9894934E-0610-451A-CDBA-A6230D625B63}"/>
              </a:ext>
            </a:extLst>
          </p:cNvPr>
          <p:cNvSpPr txBox="1"/>
          <p:nvPr/>
        </p:nvSpPr>
        <p:spPr>
          <a:xfrm>
            <a:off x="0" y="1132218"/>
            <a:ext cx="12191980" cy="4131900"/>
          </a:xfrm>
          <a:prstGeom prst="rect">
            <a:avLst/>
          </a:prstGeom>
          <a:noFill/>
        </p:spPr>
        <p:txBody>
          <a:bodyPr wrap="square">
            <a:spAutoFit/>
          </a:bodyPr>
          <a:lstStyle/>
          <a:p>
            <a:pPr algn="l">
              <a:spcAft>
                <a:spcPts val="900"/>
              </a:spcAft>
              <a:buFont typeface="Arial" panose="020B0604020202020204" pitchFamily="34" charset="0"/>
              <a:buChar char="•"/>
            </a:pPr>
            <a:r>
              <a:rPr lang="en-US" sz="2400" b="1" i="0" dirty="0">
                <a:solidFill>
                  <a:srgbClr val="080808"/>
                </a:solidFill>
                <a:effectLst/>
                <a:latin typeface="mayo-sans"/>
              </a:rPr>
              <a:t>A Narrowed </a:t>
            </a:r>
            <a:r>
              <a:rPr lang="en-US" sz="2400" b="1" dirty="0">
                <a:solidFill>
                  <a:srgbClr val="080808"/>
                </a:solidFill>
                <a:latin typeface="mayo-sans"/>
              </a:rPr>
              <a:t>E</a:t>
            </a:r>
            <a:r>
              <a:rPr lang="en-US" sz="2400" b="1" i="0" dirty="0">
                <a:solidFill>
                  <a:srgbClr val="080808"/>
                </a:solidFill>
                <a:effectLst/>
                <a:latin typeface="mayo-sans"/>
              </a:rPr>
              <a:t>sophagus</a:t>
            </a:r>
            <a:r>
              <a:rPr lang="en-US" sz="2400" b="1" dirty="0">
                <a:solidFill>
                  <a:srgbClr val="080808"/>
                </a:solidFill>
                <a:latin typeface="mayo-sans"/>
              </a:rPr>
              <a:t>:</a:t>
            </a:r>
            <a:r>
              <a:rPr lang="en-US" sz="2400" b="1" i="0" dirty="0">
                <a:solidFill>
                  <a:srgbClr val="080808"/>
                </a:solidFill>
                <a:effectLst/>
                <a:latin typeface="mayo-sans"/>
              </a:rPr>
              <a:t> Known as a stricture, a narrowed esophagus can trap large pieces of food. Tumors or scar tissue, often caused by gastroesophageal reflux disease (GERD), can cause narrowing.</a:t>
            </a:r>
          </a:p>
          <a:p>
            <a:pPr algn="l">
              <a:spcAft>
                <a:spcPts val="900"/>
              </a:spcAft>
              <a:buFont typeface="Arial" panose="020B0604020202020204" pitchFamily="34" charset="0"/>
              <a:buChar char="•"/>
            </a:pPr>
            <a:r>
              <a:rPr lang="en-US" sz="2400" b="1" i="0" dirty="0">
                <a:solidFill>
                  <a:srgbClr val="080808"/>
                </a:solidFill>
                <a:effectLst/>
                <a:latin typeface="mayo-sans"/>
              </a:rPr>
              <a:t>Esophageal </a:t>
            </a:r>
            <a:r>
              <a:rPr lang="en-US" sz="2400" b="1" dirty="0">
                <a:solidFill>
                  <a:srgbClr val="080808"/>
                </a:solidFill>
                <a:latin typeface="mayo-sans"/>
              </a:rPr>
              <a:t>Cancer:</a:t>
            </a:r>
            <a:r>
              <a:rPr lang="en-US" sz="2400" b="1" i="0" dirty="0">
                <a:solidFill>
                  <a:srgbClr val="080808"/>
                </a:solidFill>
                <a:effectLst/>
                <a:latin typeface="mayo-sans"/>
              </a:rPr>
              <a:t>  Adenocarcinoma is a growing concern in Western </a:t>
            </a:r>
            <a:r>
              <a:rPr lang="en-US" sz="2400" b="1" dirty="0">
                <a:solidFill>
                  <a:srgbClr val="080808"/>
                </a:solidFill>
                <a:latin typeface="mayo-sans"/>
              </a:rPr>
              <a:t>society.</a:t>
            </a:r>
            <a:r>
              <a:rPr lang="en-US" sz="2400" b="1" i="0" dirty="0">
                <a:solidFill>
                  <a:srgbClr val="080808"/>
                </a:solidFill>
                <a:effectLst/>
                <a:latin typeface="mayo-sans"/>
              </a:rPr>
              <a:t> Growing tumors steadily narrow the esophagus. May be related to central obesity and GERD disease.</a:t>
            </a:r>
          </a:p>
          <a:p>
            <a:pPr algn="l">
              <a:spcAft>
                <a:spcPts val="900"/>
              </a:spcAft>
              <a:buFont typeface="Arial" panose="020B0604020202020204" pitchFamily="34" charset="0"/>
              <a:buChar char="•"/>
            </a:pPr>
            <a:r>
              <a:rPr lang="en-US" sz="2400" b="1" i="0" dirty="0">
                <a:solidFill>
                  <a:srgbClr val="080808"/>
                </a:solidFill>
                <a:effectLst/>
                <a:latin typeface="mayo-sans"/>
              </a:rPr>
              <a:t>Foreign bodies: Sometimes food or another object can partially block the throat or esophagus. Older adults with dentures, and people who have difficulty chewing their food may be more likely to have a piece of food become stuck in the throat or esophagus.</a:t>
            </a:r>
          </a:p>
          <a:p>
            <a:pPr algn="l">
              <a:spcAft>
                <a:spcPts val="900"/>
              </a:spcAft>
              <a:buFont typeface="Arial" panose="020B0604020202020204" pitchFamily="34" charset="0"/>
              <a:buChar char="•"/>
            </a:pPr>
            <a:r>
              <a:rPr lang="en-US" sz="2400" b="1" i="0" dirty="0">
                <a:solidFill>
                  <a:srgbClr val="080808"/>
                </a:solidFill>
                <a:effectLst/>
                <a:latin typeface="mayo-sans"/>
              </a:rPr>
              <a:t>Esophageal </a:t>
            </a:r>
            <a:r>
              <a:rPr lang="en-US" sz="2400" b="1" dirty="0">
                <a:solidFill>
                  <a:srgbClr val="080808"/>
                </a:solidFill>
                <a:latin typeface="mayo-sans"/>
              </a:rPr>
              <a:t>R</a:t>
            </a:r>
            <a:r>
              <a:rPr lang="en-US" sz="2400" b="1" i="0" dirty="0">
                <a:solidFill>
                  <a:srgbClr val="080808"/>
                </a:solidFill>
                <a:effectLst/>
                <a:latin typeface="mayo-sans"/>
              </a:rPr>
              <a:t>ing ( Schatzki Ring)</a:t>
            </a:r>
            <a:r>
              <a:rPr lang="en-US" sz="2400" b="1" dirty="0">
                <a:solidFill>
                  <a:srgbClr val="080808"/>
                </a:solidFill>
                <a:latin typeface="mayo-sans"/>
              </a:rPr>
              <a:t>:</a:t>
            </a:r>
            <a:r>
              <a:rPr lang="en-US" sz="2400" b="1" i="0" dirty="0">
                <a:solidFill>
                  <a:srgbClr val="080808"/>
                </a:solidFill>
                <a:effectLst/>
                <a:latin typeface="mayo-sans"/>
              </a:rPr>
              <a:t> A thin area of narrowing in the lower esophagus can occasionally cause difficulty swallowing solid foods.</a:t>
            </a:r>
          </a:p>
        </p:txBody>
      </p:sp>
      <p:sp>
        <p:nvSpPr>
          <p:cNvPr id="2" name="Title 1">
            <a:extLst>
              <a:ext uri="{FF2B5EF4-FFF2-40B4-BE49-F238E27FC236}">
                <a16:creationId xmlns:a16="http://schemas.microsoft.com/office/drawing/2014/main" id="{2755F680-7C76-A989-2BF6-2DABBACDB8B4}"/>
              </a:ext>
            </a:extLst>
          </p:cNvPr>
          <p:cNvSpPr>
            <a:spLocks noGrp="1"/>
          </p:cNvSpPr>
          <p:nvPr>
            <p:ph type="title"/>
          </p:nvPr>
        </p:nvSpPr>
        <p:spPr>
          <a:xfrm>
            <a:off x="838200" y="365125"/>
            <a:ext cx="10515600" cy="674161"/>
          </a:xfrm>
        </p:spPr>
        <p:txBody>
          <a:bodyPr>
            <a:normAutofit/>
          </a:bodyPr>
          <a:lstStyle/>
          <a:p>
            <a:pPr algn="ctr"/>
            <a:r>
              <a:rPr lang="en-US" sz="2800" b="1" dirty="0"/>
              <a:t>Esophageal Dysphagia (ED) Causes:</a:t>
            </a:r>
          </a:p>
        </p:txBody>
      </p:sp>
    </p:spTree>
    <p:extLst>
      <p:ext uri="{BB962C8B-B14F-4D97-AF65-F5344CB8AC3E}">
        <p14:creationId xmlns:p14="http://schemas.microsoft.com/office/powerpoint/2010/main" val="1109109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7C8B-790A-4E89-8992-256749203BE9}"/>
              </a:ext>
            </a:extLst>
          </p:cNvPr>
          <p:cNvSpPr>
            <a:spLocks noGrp="1"/>
          </p:cNvSpPr>
          <p:nvPr>
            <p:ph type="title"/>
          </p:nvPr>
        </p:nvSpPr>
        <p:spPr/>
        <p:txBody>
          <a:bodyPr>
            <a:normAutofit/>
          </a:bodyPr>
          <a:lstStyle/>
          <a:p>
            <a:pPr algn="ctr"/>
            <a:r>
              <a:rPr lang="en-US" sz="2800" b="1" dirty="0"/>
              <a:t>Esophageal Dysphagia Causes continued</a:t>
            </a:r>
          </a:p>
        </p:txBody>
      </p:sp>
      <p:sp>
        <p:nvSpPr>
          <p:cNvPr id="4" name="Rectangle 1">
            <a:extLst>
              <a:ext uri="{FF2B5EF4-FFF2-40B4-BE49-F238E27FC236}">
                <a16:creationId xmlns:a16="http://schemas.microsoft.com/office/drawing/2014/main" id="{56C49492-C20F-7F15-8231-2003251ECFD2}"/>
              </a:ext>
            </a:extLst>
          </p:cNvPr>
          <p:cNvSpPr>
            <a:spLocks noGrp="1" noChangeArrowheads="1"/>
          </p:cNvSpPr>
          <p:nvPr>
            <p:ph idx="1"/>
          </p:nvPr>
        </p:nvSpPr>
        <p:spPr bwMode="auto">
          <a:xfrm>
            <a:off x="0" y="2062302"/>
            <a:ext cx="12192000"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80808"/>
                </a:solidFill>
                <a:effectLst/>
                <a:latin typeface="mayo-sans"/>
              </a:rPr>
              <a:t>GERD: Stomach acid backing up into the esophagus can damage esophageal tissues.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80808"/>
                </a:solidFill>
                <a:effectLst/>
                <a:latin typeface="mayo-sans"/>
              </a:rPr>
              <a:t>This can lead to spasm or scarring and narrowing of the lower esophagus.</a:t>
            </a:r>
            <a:r>
              <a:rPr lang="en-US" altLang="en-US" sz="2400" b="1" dirty="0">
                <a:solidFill>
                  <a:srgbClr val="080808"/>
                </a:solidFill>
                <a:latin typeface="mayo-sans"/>
              </a:rPr>
              <a:t> A</a:t>
            </a:r>
            <a:r>
              <a:rPr kumimoji="0" lang="en-US" altLang="en-US" sz="2400" b="1" i="0" u="none" strike="noStrike" cap="none" normalizeH="0" baseline="0" dirty="0">
                <a:ln>
                  <a:noFill/>
                </a:ln>
                <a:solidFill>
                  <a:srgbClr val="080808"/>
                </a:solidFill>
                <a:effectLst/>
                <a:latin typeface="mayo-sans"/>
              </a:rPr>
              <a:t>denocarcinoma of the esophagus outnumbers the previous common cancer, squamous cell carcinoma.</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b="1" dirty="0">
              <a:solidFill>
                <a:srgbClr val="080808"/>
              </a:solidFill>
              <a:latin typeface="mayo-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80808"/>
                </a:solidFill>
                <a:effectLst/>
                <a:latin typeface="mayo-sans"/>
              </a:rPr>
              <a:t>Barrett’s esophagus is the most dominant precursor to adenocarcinoma.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rgbClr val="080808"/>
              </a:solidFill>
              <a:effectLst/>
              <a:latin typeface="mayo-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80808"/>
                </a:solidFill>
                <a:effectLst/>
                <a:latin typeface="mayo-sans"/>
              </a:rPr>
              <a:t>Eosinophilic esophagitis (EOE): Eosinophilic esophagitis is a disease of the immune system.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80808"/>
                </a:solidFill>
                <a:effectLst/>
                <a:latin typeface="mayo-sans"/>
              </a:rPr>
              <a:t> It is caused when white blood cells, called eosinophils, build up in the esophagus. Unknown etiology.  Younger patients. Related to GERD or atopy.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6739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C60CE-E4A4-F38F-EA92-1AE431904FC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61F6110-62DD-2A80-463E-D2FBB3471656}"/>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67F1E0-20F6-416C-0A02-022E29D975DF}"/>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9F53D17-EBC0-CEDE-782C-B996B6A2A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69E34B17-A674-99DD-E5F4-D3FCDBCAB2B0}"/>
              </a:ext>
            </a:extLst>
          </p:cNvPr>
          <p:cNvSpPr/>
          <p:nvPr/>
        </p:nvSpPr>
        <p:spPr>
          <a:xfrm>
            <a:off x="308713" y="368632"/>
            <a:ext cx="6096000" cy="369332"/>
          </a:xfrm>
          <a:prstGeom prst="rect">
            <a:avLst/>
          </a:prstGeom>
        </p:spPr>
        <p:txBody>
          <a:bodyPr>
            <a:spAutoFit/>
          </a:bodyPr>
          <a:lstStyle/>
          <a:p>
            <a:endParaRPr lang="en-US" dirty="0"/>
          </a:p>
        </p:txBody>
      </p:sp>
      <p:pic>
        <p:nvPicPr>
          <p:cNvPr id="2" name="Picture 1">
            <a:extLst>
              <a:ext uri="{FF2B5EF4-FFF2-40B4-BE49-F238E27FC236}">
                <a16:creationId xmlns:a16="http://schemas.microsoft.com/office/drawing/2014/main" id="{3F782B4A-3A38-7FB1-1591-FA37D7853CA4}"/>
              </a:ext>
            </a:extLst>
          </p:cNvPr>
          <p:cNvPicPr>
            <a:picLocks noChangeAspect="1"/>
          </p:cNvPicPr>
          <p:nvPr/>
        </p:nvPicPr>
        <p:blipFill>
          <a:blip r:embed="rId3"/>
          <a:stretch>
            <a:fillRect/>
          </a:stretch>
        </p:blipFill>
        <p:spPr>
          <a:xfrm>
            <a:off x="1030863" y="368632"/>
            <a:ext cx="10781522" cy="6395477"/>
          </a:xfrm>
          <a:prstGeom prst="rect">
            <a:avLst/>
          </a:prstGeom>
        </p:spPr>
      </p:pic>
    </p:spTree>
    <p:extLst>
      <p:ext uri="{BB962C8B-B14F-4D97-AF65-F5344CB8AC3E}">
        <p14:creationId xmlns:p14="http://schemas.microsoft.com/office/powerpoint/2010/main" val="1798481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65D01-565B-EED0-D63E-8E738B1F8E6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A454AD8-7772-E16C-6B72-1C1DF57271DF}"/>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F77179-2006-E900-CFE3-63034D9EC6C9}"/>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D27A8BC-3B5A-4898-F7B5-018081D71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5D2E62D-8106-868B-9861-86BDE3551EB6}"/>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Illustration showing Barrett's esophagus">
            <a:extLst>
              <a:ext uri="{FF2B5EF4-FFF2-40B4-BE49-F238E27FC236}">
                <a16:creationId xmlns:a16="http://schemas.microsoft.com/office/drawing/2014/main" id="{47A60B1E-A34B-7D00-73DB-C180D5464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585826"/>
            <a:ext cx="5472113" cy="563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294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514EDD6D-2FA2-AD20-68DC-EDA31B34AC0A}"/>
              </a:ext>
            </a:extLst>
          </p:cNvPr>
          <p:cNvSpPr txBox="1"/>
          <p:nvPr/>
        </p:nvSpPr>
        <p:spPr>
          <a:xfrm>
            <a:off x="1458" y="2494128"/>
            <a:ext cx="12001152" cy="2539157"/>
          </a:xfrm>
          <a:prstGeom prst="rect">
            <a:avLst/>
          </a:prstGeom>
          <a:noFill/>
        </p:spPr>
        <p:txBody>
          <a:bodyPr wrap="square">
            <a:spAutoFit/>
          </a:bodyPr>
          <a:lstStyle/>
          <a:p>
            <a:pPr algn="l">
              <a:spcAft>
                <a:spcPts val="900"/>
              </a:spcAft>
              <a:buFont typeface="Arial" panose="020B0604020202020204" pitchFamily="34" charset="0"/>
              <a:buChar char="•"/>
            </a:pPr>
            <a:r>
              <a:rPr lang="en-US" sz="2400" b="1" i="0" dirty="0">
                <a:solidFill>
                  <a:srgbClr val="080808"/>
                </a:solidFill>
                <a:effectLst/>
                <a:latin typeface="mayo-sans"/>
              </a:rPr>
              <a:t>Scleroderma. Scleroderma causes the development of scar-like tissue, resulting in stiffening and hardening of tissues. This can weaken the lower esophageal sphincter. As a result, acid backs up into the esophagus and causes frequent heartburn.</a:t>
            </a:r>
          </a:p>
          <a:p>
            <a:pPr algn="l">
              <a:spcAft>
                <a:spcPts val="900"/>
              </a:spcAft>
              <a:buFont typeface="Arial" panose="020B0604020202020204" pitchFamily="34" charset="0"/>
              <a:buChar char="•"/>
            </a:pPr>
            <a:endParaRPr lang="en-US" sz="2400" b="1" i="0" dirty="0">
              <a:solidFill>
                <a:srgbClr val="080808"/>
              </a:solidFill>
              <a:effectLst/>
              <a:latin typeface="mayo-sans"/>
            </a:endParaRPr>
          </a:p>
          <a:p>
            <a:pPr algn="l">
              <a:spcAft>
                <a:spcPts val="900"/>
              </a:spcAft>
              <a:buFont typeface="Arial" panose="020B0604020202020204" pitchFamily="34" charset="0"/>
              <a:buChar char="•"/>
            </a:pPr>
            <a:r>
              <a:rPr lang="en-US" sz="2400" b="1" i="0" dirty="0">
                <a:solidFill>
                  <a:srgbClr val="080808"/>
                </a:solidFill>
                <a:effectLst/>
                <a:latin typeface="mayo-sans"/>
              </a:rPr>
              <a:t>Radiation therapy. This cancer treatment can lead to inflammation and scarring of the esophagus.</a:t>
            </a:r>
          </a:p>
        </p:txBody>
      </p:sp>
      <p:sp>
        <p:nvSpPr>
          <p:cNvPr id="2" name="Title 1">
            <a:extLst>
              <a:ext uri="{FF2B5EF4-FFF2-40B4-BE49-F238E27FC236}">
                <a16:creationId xmlns:a16="http://schemas.microsoft.com/office/drawing/2014/main" id="{2146DB28-D192-D362-8635-68A81734C777}"/>
              </a:ext>
            </a:extLst>
          </p:cNvPr>
          <p:cNvSpPr>
            <a:spLocks noGrp="1"/>
          </p:cNvSpPr>
          <p:nvPr>
            <p:ph type="title"/>
          </p:nvPr>
        </p:nvSpPr>
        <p:spPr/>
        <p:txBody>
          <a:bodyPr/>
          <a:lstStyle/>
          <a:p>
            <a:pPr algn="ctr"/>
            <a:r>
              <a:rPr lang="en-US" sz="2800" b="1" dirty="0"/>
              <a:t>Esophageal Dysphagia Causes continued</a:t>
            </a:r>
            <a:endParaRPr lang="en-US" dirty="0"/>
          </a:p>
        </p:txBody>
      </p:sp>
    </p:spTree>
    <p:extLst>
      <p:ext uri="{BB962C8B-B14F-4D97-AF65-F5344CB8AC3E}">
        <p14:creationId xmlns:p14="http://schemas.microsoft.com/office/powerpoint/2010/main" val="3413160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B78F-068B-49A5-93BA-4720634F2C83}"/>
              </a:ext>
            </a:extLst>
          </p:cNvPr>
          <p:cNvSpPr>
            <a:spLocks noGrp="1"/>
          </p:cNvSpPr>
          <p:nvPr>
            <p:ph type="title"/>
          </p:nvPr>
        </p:nvSpPr>
        <p:spPr>
          <a:xfrm>
            <a:off x="74815" y="1"/>
            <a:ext cx="12117185" cy="1255222"/>
          </a:xfrm>
        </p:spPr>
        <p:txBody>
          <a:bodyPr>
            <a:normAutofit fontScale="90000"/>
          </a:bodyPr>
          <a:lstStyle/>
          <a:p>
            <a:pPr algn="ctr"/>
            <a:r>
              <a:rPr lang="en-US" sz="2400" b="1" dirty="0"/>
              <a:t>Dysphagia:  Mechanical Obstruction or Mobility Disorder?</a:t>
            </a:r>
            <a:br>
              <a:rPr lang="en-US" sz="2400" b="1" dirty="0"/>
            </a:br>
            <a:r>
              <a:rPr lang="en-US" sz="2400" b="1" dirty="0" err="1"/>
              <a:t>EoE</a:t>
            </a:r>
            <a:r>
              <a:rPr lang="en-US" sz="2400" b="1" dirty="0"/>
              <a:t>= eosinophilic esophagitis</a:t>
            </a:r>
            <a:br>
              <a:rPr lang="en-US" sz="2400" b="1" dirty="0"/>
            </a:br>
            <a:r>
              <a:rPr lang="en-US" sz="2400" b="1" dirty="0"/>
              <a:t>IEM= ineffective esophageal motility</a:t>
            </a:r>
            <a:br>
              <a:rPr lang="en-US" sz="2400" b="1" dirty="0"/>
            </a:br>
            <a:endParaRPr lang="en-US" sz="2400" b="1" dirty="0"/>
          </a:p>
        </p:txBody>
      </p:sp>
      <p:pic>
        <p:nvPicPr>
          <p:cNvPr id="4098" name="Picture 2">
            <a:extLst>
              <a:ext uri="{FF2B5EF4-FFF2-40B4-BE49-F238E27FC236}">
                <a16:creationId xmlns:a16="http://schemas.microsoft.com/office/drawing/2014/main" id="{A175A9A9-D3B1-C0ED-3E62-A70BDF12F7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9339" y="1512637"/>
            <a:ext cx="9759142" cy="425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23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808A9FFC-C373-060B-7F55-EE9B6E97AF46}"/>
              </a:ext>
            </a:extLst>
          </p:cNvPr>
          <p:cNvSpPr txBox="1"/>
          <p:nvPr/>
        </p:nvSpPr>
        <p:spPr>
          <a:xfrm>
            <a:off x="199505" y="1767007"/>
            <a:ext cx="11812386" cy="2400657"/>
          </a:xfrm>
          <a:prstGeom prst="rect">
            <a:avLst/>
          </a:prstGeom>
          <a:noFill/>
        </p:spPr>
        <p:txBody>
          <a:bodyPr wrap="square">
            <a:spAutoFit/>
          </a:bodyPr>
          <a:lstStyle/>
          <a:p>
            <a:pPr algn="l">
              <a:spcAft>
                <a:spcPts val="1800"/>
              </a:spcAft>
            </a:pPr>
            <a:r>
              <a:rPr lang="en-US" sz="2000" b="1" i="0" dirty="0">
                <a:solidFill>
                  <a:srgbClr val="080808"/>
                </a:solidFill>
                <a:effectLst/>
                <a:latin typeface="mayo-sans"/>
              </a:rPr>
              <a:t>Dysphagia is a medical term for difficulty swallowing. Dysphagia can be a painful condition. In some cases, swallowing is impossible.</a:t>
            </a:r>
          </a:p>
          <a:p>
            <a:pPr algn="l">
              <a:spcAft>
                <a:spcPts val="1800"/>
              </a:spcAft>
            </a:pPr>
            <a:r>
              <a:rPr lang="en-US" sz="2000" b="1" i="0" dirty="0">
                <a:solidFill>
                  <a:srgbClr val="080808"/>
                </a:solidFill>
                <a:effectLst/>
                <a:latin typeface="mayo-sans"/>
              </a:rPr>
              <a:t>Occasional difficulty swallowing, such as when you eat too fast, or don't chew your food well enough, usually isn't cause for concern. But ongoing dysphagia can be a serious medical condition that needs treatment.</a:t>
            </a:r>
          </a:p>
          <a:p>
            <a:pPr algn="l">
              <a:spcAft>
                <a:spcPts val="1800"/>
              </a:spcAft>
            </a:pPr>
            <a:r>
              <a:rPr lang="en-US" sz="2000" b="1" i="0" dirty="0">
                <a:solidFill>
                  <a:srgbClr val="080808"/>
                </a:solidFill>
                <a:effectLst/>
                <a:latin typeface="mayo-sans"/>
              </a:rPr>
              <a:t>Dysphagia can happen at any age, but it's more common in older adults. The causes of swallowing problems vary, and treatment depends on the cause.</a:t>
            </a:r>
          </a:p>
        </p:txBody>
      </p:sp>
      <p:sp>
        <p:nvSpPr>
          <p:cNvPr id="2" name="Title 1">
            <a:extLst>
              <a:ext uri="{FF2B5EF4-FFF2-40B4-BE49-F238E27FC236}">
                <a16:creationId xmlns:a16="http://schemas.microsoft.com/office/drawing/2014/main" id="{9E88F756-2A4B-E86B-7C4B-C749E673C095}"/>
              </a:ext>
            </a:extLst>
          </p:cNvPr>
          <p:cNvSpPr>
            <a:spLocks noGrp="1"/>
          </p:cNvSpPr>
          <p:nvPr>
            <p:ph type="title"/>
          </p:nvPr>
        </p:nvSpPr>
        <p:spPr>
          <a:xfrm>
            <a:off x="838200" y="365125"/>
            <a:ext cx="10515600" cy="605939"/>
          </a:xfrm>
        </p:spPr>
        <p:txBody>
          <a:bodyPr>
            <a:normAutofit/>
          </a:bodyPr>
          <a:lstStyle/>
          <a:p>
            <a:pPr algn="ctr"/>
            <a:r>
              <a:rPr lang="en-US" sz="2800" b="1" dirty="0"/>
              <a:t>Definition of Dysphagia</a:t>
            </a:r>
          </a:p>
        </p:txBody>
      </p:sp>
    </p:spTree>
    <p:extLst>
      <p:ext uri="{BB962C8B-B14F-4D97-AF65-F5344CB8AC3E}">
        <p14:creationId xmlns:p14="http://schemas.microsoft.com/office/powerpoint/2010/main" val="810994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D7F9F-0722-38C9-8A3D-2CCC2B15969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148F79F-6D63-2558-2A57-183B384DEB2D}"/>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8CD795-08FA-D3FC-852E-61E86C85486B}"/>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AFFFAF9-6952-0841-1698-A2C56D4C7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D88BA38B-B1A2-5395-6E91-85453EAEE35D}"/>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B1806FCC-66CA-2007-A058-E6A17F69B849}"/>
              </a:ext>
            </a:extLst>
          </p:cNvPr>
          <p:cNvSpPr txBox="1"/>
          <p:nvPr/>
        </p:nvSpPr>
        <p:spPr>
          <a:xfrm>
            <a:off x="1" y="2828836"/>
            <a:ext cx="4438996" cy="1938992"/>
          </a:xfrm>
          <a:prstGeom prst="rect">
            <a:avLst/>
          </a:prstGeom>
          <a:noFill/>
        </p:spPr>
        <p:txBody>
          <a:bodyPr wrap="square">
            <a:spAutoFit/>
          </a:bodyPr>
          <a:lstStyle/>
          <a:p>
            <a:pPr algn="l"/>
            <a:r>
              <a:rPr lang="en-US" sz="2000" b="1" i="0" dirty="0">
                <a:solidFill>
                  <a:srgbClr val="2A2A2A"/>
                </a:solidFill>
                <a:effectLst/>
                <a:latin typeface="proxima_nova_rgregular"/>
              </a:rPr>
              <a:t>Schatzki ring on an erect, double-contrast barium esophagogram. Image demonstrates a thin, ringlike narrowing (arrows) in the lower esophagus just above a hiatal hernia.</a:t>
            </a:r>
          </a:p>
          <a:p>
            <a:pPr algn="l"/>
            <a:r>
              <a:rPr lang="en-US" sz="2000" b="1" i="0" u="none" strike="noStrike" dirty="0">
                <a:solidFill>
                  <a:srgbClr val="064AA7"/>
                </a:solidFill>
                <a:effectLst/>
                <a:latin typeface="proxima_nova_ltlight"/>
              </a:rPr>
              <a:t>View Media Gallery</a:t>
            </a:r>
            <a:endParaRPr lang="en-US" sz="2000" b="1" i="0" dirty="0">
              <a:solidFill>
                <a:srgbClr val="2A2A2A"/>
              </a:solidFill>
              <a:effectLst/>
              <a:latin typeface="proxima_nova_rgregular"/>
            </a:endParaRPr>
          </a:p>
        </p:txBody>
      </p:sp>
      <p:pic>
        <p:nvPicPr>
          <p:cNvPr id="1026" name="Picture 2" descr="Schatzki ring on an erect, double-contrast barium ">
            <a:extLst>
              <a:ext uri="{FF2B5EF4-FFF2-40B4-BE49-F238E27FC236}">
                <a16:creationId xmlns:a16="http://schemas.microsoft.com/office/drawing/2014/main" id="{005B23B9-03E1-6CA9-5F3E-877168893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368632"/>
            <a:ext cx="7302904" cy="630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45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2050" name="Picture 2" descr="Schatzki ring. Prone, single-contrast barium esoph">
            <a:extLst>
              <a:ext uri="{FF2B5EF4-FFF2-40B4-BE49-F238E27FC236}">
                <a16:creationId xmlns:a16="http://schemas.microsoft.com/office/drawing/2014/main" id="{659793B8-A748-CEC1-C4C6-3D60316BD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88" y="368632"/>
            <a:ext cx="6828472" cy="63024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8B8F4B-CB25-5F81-624E-689F5876433A}"/>
              </a:ext>
            </a:extLst>
          </p:cNvPr>
          <p:cNvSpPr txBox="1"/>
          <p:nvPr/>
        </p:nvSpPr>
        <p:spPr>
          <a:xfrm>
            <a:off x="91441" y="2551837"/>
            <a:ext cx="4663440" cy="2554545"/>
          </a:xfrm>
          <a:prstGeom prst="rect">
            <a:avLst/>
          </a:prstGeom>
          <a:noFill/>
        </p:spPr>
        <p:txBody>
          <a:bodyPr wrap="square">
            <a:spAutoFit/>
          </a:bodyPr>
          <a:lstStyle/>
          <a:p>
            <a:pPr algn="l"/>
            <a:r>
              <a:rPr lang="en-US" sz="2000" b="1" i="0" dirty="0">
                <a:solidFill>
                  <a:srgbClr val="2A2A2A"/>
                </a:solidFill>
                <a:effectLst/>
                <a:latin typeface="proxima_nova_rgregular"/>
              </a:rPr>
              <a:t>Schatzki ring. Prone, single-contrast barium esophagogram demonstrating a thin, ringlike narrowing (arrows) in the lower esophagus just above a hiatal hernia. This view is most sensitive for detecting lower esophageal rings, provided adequate esophageal distention is achieved.  </a:t>
            </a:r>
            <a:r>
              <a:rPr lang="en-US" sz="2000" b="1" i="0" u="none" strike="noStrike" dirty="0">
                <a:solidFill>
                  <a:srgbClr val="064AA7"/>
                </a:solidFill>
                <a:effectLst/>
                <a:latin typeface="proxima_nova_ltlight"/>
              </a:rPr>
              <a:t>View Media Gallery</a:t>
            </a:r>
            <a:endParaRPr lang="en-US" sz="2000" b="1" i="0" dirty="0">
              <a:solidFill>
                <a:srgbClr val="2A2A2A"/>
              </a:solidFill>
              <a:effectLst/>
              <a:latin typeface="proxima_nova_rgregular"/>
            </a:endParaRPr>
          </a:p>
        </p:txBody>
      </p:sp>
    </p:spTree>
    <p:extLst>
      <p:ext uri="{BB962C8B-B14F-4D97-AF65-F5344CB8AC3E}">
        <p14:creationId xmlns:p14="http://schemas.microsoft.com/office/powerpoint/2010/main" val="3554693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3074" name="Picture 2" descr="esophageal cancer concept Stages of esophageal carcinoma in the human body. Internal organs exam in clinic. Inflammation, pain, tumor in the digestive system concept. Oesophagus cancer medical poster flat vector illustration. esophagus cancer stock illustrations">
            <a:extLst>
              <a:ext uri="{FF2B5EF4-FFF2-40B4-BE49-F238E27FC236}">
                <a16:creationId xmlns:a16="http://schemas.microsoft.com/office/drawing/2014/main" id="{9D55E9F0-94F3-55EE-A0F4-074F813D1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05" y="872083"/>
            <a:ext cx="11097491" cy="58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569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B70DD-70EC-CA38-3EE6-9500C42B0F9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4CE878B-1B82-EAD5-5B86-E6E738418F83}"/>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3FDBD2-C526-BC39-BA26-683757CACB2D}"/>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59BDDC-3FA7-811E-20BD-4933E6E67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99094DAD-D8C9-09B0-3517-83BDDC87AD86}"/>
              </a:ext>
            </a:extLst>
          </p:cNvPr>
          <p:cNvSpPr/>
          <p:nvPr/>
        </p:nvSpPr>
        <p:spPr>
          <a:xfrm>
            <a:off x="308713" y="368632"/>
            <a:ext cx="6096000" cy="369332"/>
          </a:xfrm>
          <a:prstGeom prst="rect">
            <a:avLst/>
          </a:prstGeom>
        </p:spPr>
        <p:txBody>
          <a:bodyPr>
            <a:spAutoFit/>
          </a:bodyPr>
          <a:lstStyle/>
          <a:p>
            <a:endParaRPr lang="en-US" dirty="0"/>
          </a:p>
        </p:txBody>
      </p:sp>
      <p:pic>
        <p:nvPicPr>
          <p:cNvPr id="4098" name="Picture 2" descr="80+ Esophageal Cancer Stock Photos, Pictures &amp; Royalty-Free ...">
            <a:extLst>
              <a:ext uri="{FF2B5EF4-FFF2-40B4-BE49-F238E27FC236}">
                <a16:creationId xmlns:a16="http://schemas.microsoft.com/office/drawing/2014/main" id="{E6162E40-EE30-3E9F-F8B2-2058E01B4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167" y="368632"/>
            <a:ext cx="9443258" cy="517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855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ECF6-DBBF-021A-47B2-A3C7F16F6AF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0E9C4C8-77BF-FBF5-AE5A-D711C8D6D39D}"/>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173E47-A7C9-30CB-7DD6-5A10679E364F}"/>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CF16BB7-059C-4B77-9F18-7FC4C3A8C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126E9D62-D08C-F27A-1F00-3F9F339BF979}"/>
              </a:ext>
            </a:extLst>
          </p:cNvPr>
          <p:cNvSpPr/>
          <p:nvPr/>
        </p:nvSpPr>
        <p:spPr>
          <a:xfrm>
            <a:off x="308713" y="368632"/>
            <a:ext cx="6096000" cy="369332"/>
          </a:xfrm>
          <a:prstGeom prst="rect">
            <a:avLst/>
          </a:prstGeom>
        </p:spPr>
        <p:txBody>
          <a:bodyPr>
            <a:spAutoFit/>
          </a:bodyPr>
          <a:lstStyle/>
          <a:p>
            <a:endParaRPr lang="en-US" dirty="0"/>
          </a:p>
        </p:txBody>
      </p:sp>
      <p:pic>
        <p:nvPicPr>
          <p:cNvPr id="5" name="Content Placeholder 4">
            <a:extLst>
              <a:ext uri="{FF2B5EF4-FFF2-40B4-BE49-F238E27FC236}">
                <a16:creationId xmlns:a16="http://schemas.microsoft.com/office/drawing/2014/main" id="{A3381FDC-4690-E2D1-2B1A-0A28029D2A78}"/>
              </a:ext>
            </a:extLst>
          </p:cNvPr>
          <p:cNvPicPr>
            <a:picLocks noGrp="1" noChangeAspect="1"/>
          </p:cNvPicPr>
          <p:nvPr>
            <p:ph idx="1"/>
          </p:nvPr>
        </p:nvPicPr>
        <p:blipFill>
          <a:blip r:embed="rId3"/>
          <a:stretch>
            <a:fillRect/>
          </a:stretch>
        </p:blipFill>
        <p:spPr>
          <a:xfrm>
            <a:off x="5595937" y="3501231"/>
            <a:ext cx="1000125" cy="1000125"/>
          </a:xfrm>
          <a:prstGeom prst="rect">
            <a:avLst/>
          </a:prstGeom>
        </p:spPr>
      </p:pic>
      <p:pic>
        <p:nvPicPr>
          <p:cNvPr id="6146" name="Picture 2" descr="Images of endoscopic features of EoE.">
            <a:extLst>
              <a:ext uri="{FF2B5EF4-FFF2-40B4-BE49-F238E27FC236}">
                <a16:creationId xmlns:a16="http://schemas.microsoft.com/office/drawing/2014/main" id="{F6D9BB61-D9AE-8ED8-AD4B-C949E2B0E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730" y="967458"/>
            <a:ext cx="8038407" cy="54742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6D932A4-7F1F-B13B-FC26-05B6E80C193F}"/>
              </a:ext>
            </a:extLst>
          </p:cNvPr>
          <p:cNvSpPr txBox="1"/>
          <p:nvPr/>
        </p:nvSpPr>
        <p:spPr>
          <a:xfrm>
            <a:off x="191169" y="1138673"/>
            <a:ext cx="3682561" cy="5016758"/>
          </a:xfrm>
          <a:prstGeom prst="rect">
            <a:avLst/>
          </a:prstGeom>
          <a:noFill/>
        </p:spPr>
        <p:txBody>
          <a:bodyPr wrap="square">
            <a:spAutoFit/>
          </a:bodyPr>
          <a:lstStyle/>
          <a:p>
            <a:r>
              <a:rPr lang="en-US" b="1" i="0" dirty="0">
                <a:solidFill>
                  <a:srgbClr val="1B1F27"/>
                </a:solidFill>
                <a:effectLst/>
                <a:latin typeface="Alegreya Sans"/>
              </a:rPr>
              <a:t>a.</a:t>
            </a:r>
            <a:r>
              <a:rPr lang="en-US" b="0" i="0" dirty="0">
                <a:solidFill>
                  <a:srgbClr val="1B1F27"/>
                </a:solidFill>
                <a:effectLst/>
                <a:latin typeface="Alegreya Sans"/>
              </a:rPr>
              <a:t> </a:t>
            </a:r>
            <a:r>
              <a:rPr lang="en-US" sz="2000" b="1" i="0" dirty="0">
                <a:solidFill>
                  <a:srgbClr val="1B1F27"/>
                </a:solidFill>
                <a:effectLst/>
                <a:latin typeface="Alegreya Sans"/>
              </a:rPr>
              <a:t>White exudates. Courtesy of Dr Hien Huynh.</a:t>
            </a:r>
          </a:p>
          <a:p>
            <a:endParaRPr lang="en-US" sz="2000" b="1" i="0" dirty="0">
              <a:solidFill>
                <a:srgbClr val="1B1F27"/>
              </a:solidFill>
              <a:effectLst/>
              <a:latin typeface="Alegreya Sans"/>
            </a:endParaRPr>
          </a:p>
          <a:p>
            <a:r>
              <a:rPr lang="en-US" sz="2000" b="1" i="0" dirty="0">
                <a:solidFill>
                  <a:srgbClr val="1B1F27"/>
                </a:solidFill>
                <a:effectLst/>
                <a:latin typeface="Alegreya Sans"/>
              </a:rPr>
              <a:t> b. Linear furrows. Courtesy of Dr Hien </a:t>
            </a:r>
            <a:r>
              <a:rPr lang="en-US" sz="2000" b="1" i="0" dirty="0" err="1">
                <a:solidFill>
                  <a:srgbClr val="1B1F27"/>
                </a:solidFill>
                <a:effectLst/>
                <a:latin typeface="Alegreya Sans"/>
              </a:rPr>
              <a:t>Huyn</a:t>
            </a:r>
            <a:r>
              <a:rPr lang="en-US" sz="2000" b="1" i="0" dirty="0">
                <a:solidFill>
                  <a:srgbClr val="1B1F27"/>
                </a:solidFill>
                <a:effectLst/>
                <a:latin typeface="Alegreya Sans"/>
              </a:rPr>
              <a:t>.</a:t>
            </a:r>
          </a:p>
          <a:p>
            <a:endParaRPr lang="en-US" sz="2000" b="1" i="0" dirty="0">
              <a:solidFill>
                <a:srgbClr val="1B1F27"/>
              </a:solidFill>
              <a:effectLst/>
              <a:latin typeface="Alegreya Sans"/>
            </a:endParaRPr>
          </a:p>
          <a:p>
            <a:r>
              <a:rPr lang="en-US" sz="2000" b="1" i="0" dirty="0">
                <a:solidFill>
                  <a:srgbClr val="1B1F27"/>
                </a:solidFill>
                <a:effectLst/>
                <a:latin typeface="Alegreya Sans"/>
              </a:rPr>
              <a:t> c. Linear tear plus concentric rings. Courtesy of Dr Adrian Jones. </a:t>
            </a:r>
          </a:p>
          <a:p>
            <a:endParaRPr lang="en-US" sz="2000" b="1" i="0" dirty="0">
              <a:solidFill>
                <a:srgbClr val="1B1F27"/>
              </a:solidFill>
              <a:effectLst/>
              <a:latin typeface="Alegreya Sans"/>
            </a:endParaRPr>
          </a:p>
          <a:p>
            <a:r>
              <a:rPr lang="en-US" sz="2000" b="1" i="0" dirty="0">
                <a:solidFill>
                  <a:srgbClr val="1B1F27"/>
                </a:solidFill>
                <a:effectLst/>
                <a:latin typeface="Alegreya Sans"/>
              </a:rPr>
              <a:t>d. Edema, furrows, and exudates. Courtesy of Dr Adrian Jones. From Carr S, Chan ES, Watson W. Eosinophilic esophagitis. Allergy Asthma Clin Immunol. 2018, 14(Suppl 2):58.</a:t>
            </a:r>
            <a:endParaRPr lang="en-US" sz="2000" b="1" dirty="0"/>
          </a:p>
        </p:txBody>
      </p:sp>
    </p:spTree>
    <p:extLst>
      <p:ext uri="{BB962C8B-B14F-4D97-AF65-F5344CB8AC3E}">
        <p14:creationId xmlns:p14="http://schemas.microsoft.com/office/powerpoint/2010/main" val="2184813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94B47-CB48-6A61-55E1-3A8D975C356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A9E95BA-256A-CFE2-D9F8-385DF75B2ABE}"/>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5559C7-3C24-E208-6BD4-5BAF23D126BA}"/>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AFA26BE-B6DA-1E6C-41DE-AEB8D0C84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E248283B-9D55-D085-858F-806E292924AD}"/>
              </a:ext>
            </a:extLst>
          </p:cNvPr>
          <p:cNvSpPr/>
          <p:nvPr/>
        </p:nvSpPr>
        <p:spPr>
          <a:xfrm>
            <a:off x="308713" y="368632"/>
            <a:ext cx="6096000" cy="369332"/>
          </a:xfrm>
          <a:prstGeom prst="rect">
            <a:avLst/>
          </a:prstGeom>
        </p:spPr>
        <p:txBody>
          <a:bodyPr>
            <a:spAutoFit/>
          </a:bodyPr>
          <a:lstStyle/>
          <a:p>
            <a:endParaRPr lang="en-US" dirty="0"/>
          </a:p>
        </p:txBody>
      </p:sp>
      <p:pic>
        <p:nvPicPr>
          <p:cNvPr id="2" name="Picture 1">
            <a:extLst>
              <a:ext uri="{FF2B5EF4-FFF2-40B4-BE49-F238E27FC236}">
                <a16:creationId xmlns:a16="http://schemas.microsoft.com/office/drawing/2014/main" id="{E9E40890-221F-BBE1-F066-B7D14E1C4EFA}"/>
              </a:ext>
            </a:extLst>
          </p:cNvPr>
          <p:cNvPicPr>
            <a:picLocks noChangeAspect="1"/>
          </p:cNvPicPr>
          <p:nvPr/>
        </p:nvPicPr>
        <p:blipFill>
          <a:blip r:embed="rId3"/>
          <a:stretch>
            <a:fillRect/>
          </a:stretch>
        </p:blipFill>
        <p:spPr>
          <a:xfrm>
            <a:off x="1870364" y="1496291"/>
            <a:ext cx="8005156" cy="5070764"/>
          </a:xfrm>
          <a:prstGeom prst="rect">
            <a:avLst/>
          </a:prstGeom>
        </p:spPr>
      </p:pic>
      <p:sp>
        <p:nvSpPr>
          <p:cNvPr id="4" name="Title 3">
            <a:extLst>
              <a:ext uri="{FF2B5EF4-FFF2-40B4-BE49-F238E27FC236}">
                <a16:creationId xmlns:a16="http://schemas.microsoft.com/office/drawing/2014/main" id="{6215210D-006E-BE35-1B4A-0FBA198F1036}"/>
              </a:ext>
            </a:extLst>
          </p:cNvPr>
          <p:cNvSpPr>
            <a:spLocks noGrp="1"/>
          </p:cNvSpPr>
          <p:nvPr>
            <p:ph type="title"/>
          </p:nvPr>
        </p:nvSpPr>
        <p:spPr>
          <a:xfrm>
            <a:off x="838200" y="186825"/>
            <a:ext cx="10515600" cy="1042417"/>
          </a:xfrm>
        </p:spPr>
        <p:txBody>
          <a:bodyPr>
            <a:normAutofit/>
          </a:bodyPr>
          <a:lstStyle/>
          <a:p>
            <a:pPr algn="ctr"/>
            <a:r>
              <a:rPr lang="en-US" sz="2400" b="1" dirty="0"/>
              <a:t>Eosinophilic Esophagitis </a:t>
            </a:r>
            <a:r>
              <a:rPr lang="en-US" sz="2400" b="1" dirty="0" err="1"/>
              <a:t>EoE</a:t>
            </a:r>
            <a:endParaRPr lang="en-US" sz="2400" b="1" dirty="0"/>
          </a:p>
        </p:txBody>
      </p:sp>
    </p:spTree>
    <p:extLst>
      <p:ext uri="{BB962C8B-B14F-4D97-AF65-F5344CB8AC3E}">
        <p14:creationId xmlns:p14="http://schemas.microsoft.com/office/powerpoint/2010/main" val="3054319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4F88-034F-8EE6-C719-9F389CCCCAE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BBD6DA8-CE34-B6C7-4370-8592AD5A1E7D}"/>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23D77B-5E58-782B-06CE-AA7AFBF67DCF}"/>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8FE0E66-6B96-D627-339E-870D2F43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6E628543-BE74-F137-EF12-F93ED5E0B784}"/>
              </a:ext>
            </a:extLst>
          </p:cNvPr>
          <p:cNvSpPr/>
          <p:nvPr/>
        </p:nvSpPr>
        <p:spPr>
          <a:xfrm>
            <a:off x="308713" y="506285"/>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B3B0455D-161E-DC30-BC37-FCFBE1FDC2DD}"/>
              </a:ext>
            </a:extLst>
          </p:cNvPr>
          <p:cNvSpPr txBox="1"/>
          <p:nvPr/>
        </p:nvSpPr>
        <p:spPr>
          <a:xfrm>
            <a:off x="3048693" y="3105835"/>
            <a:ext cx="6097384" cy="646331"/>
          </a:xfrm>
          <a:prstGeom prst="rect">
            <a:avLst/>
          </a:prstGeom>
          <a:noFill/>
        </p:spPr>
        <p:txBody>
          <a:bodyPr wrap="square">
            <a:spAutoFit/>
          </a:bodyPr>
          <a:lstStyle/>
          <a:p>
            <a:r>
              <a:rPr lang="en-US" dirty="0"/>
              <a:t> Symptoms often associated with dysphagia and/or aspiration.</a:t>
            </a:r>
          </a:p>
          <a:p>
            <a:r>
              <a:rPr lang="en-US" dirty="0"/>
              <a:t>graphic file with name hippokratia-13-143-i001.jpg</a:t>
            </a:r>
          </a:p>
        </p:txBody>
      </p:sp>
      <p:sp>
        <p:nvSpPr>
          <p:cNvPr id="6" name="Rectangle 3">
            <a:extLst>
              <a:ext uri="{FF2B5EF4-FFF2-40B4-BE49-F238E27FC236}">
                <a16:creationId xmlns:a16="http://schemas.microsoft.com/office/drawing/2014/main" id="{61666865-B357-C594-357C-2E776C4F4309}"/>
              </a:ext>
            </a:extLst>
          </p:cNvPr>
          <p:cNvSpPr>
            <a:spLocks noChangeArrowheads="1"/>
          </p:cNvSpPr>
          <p:nvPr/>
        </p:nvSpPr>
        <p:spPr bwMode="auto">
          <a:xfrm>
            <a:off x="3631720" y="-2206804"/>
            <a:ext cx="18547393"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1B1B1B"/>
                </a:solidFill>
                <a:effectLst/>
                <a:latin typeface="Source Sans Pro Web"/>
              </a:rPr>
              <a:t> Symptoms often associated with dysphagia and/or aspiration.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Cambria" panose="02040503050406030204" pitchFamily="18" charset="0"/>
              </a:rPr>
              <a:t>  </a:t>
            </a:r>
            <a:r>
              <a:rPr kumimoji="0" lang="en-US" altLang="en-US" sz="25900" b="0" i="0" u="none" strike="noStrike" cap="none" normalizeH="0" baseline="0">
                <a:ln>
                  <a:noFill/>
                </a:ln>
                <a:solidFill>
                  <a:srgbClr val="1B1B1B"/>
                </a:solidFill>
                <a:effectLst/>
                <a:latin typeface="Cambria" panose="020405030504060302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172" name="Picture 4">
            <a:hlinkClick r:id="rId3"/>
            <a:extLst>
              <a:ext uri="{FF2B5EF4-FFF2-40B4-BE49-F238E27FC236}">
                <a16:creationId xmlns:a16="http://schemas.microsoft.com/office/drawing/2014/main" id="{50B326D6-24E6-70A1-CFE6-723ED42A1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507" y="976404"/>
            <a:ext cx="9553784" cy="56947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812E725A-1E65-9E70-F921-BEB299F8C6CD}"/>
              </a:ext>
            </a:extLst>
          </p:cNvPr>
          <p:cNvSpPr>
            <a:spLocks noGrp="1"/>
          </p:cNvSpPr>
          <p:nvPr>
            <p:ph type="title"/>
          </p:nvPr>
        </p:nvSpPr>
        <p:spPr>
          <a:xfrm>
            <a:off x="0" y="365126"/>
            <a:ext cx="12191980" cy="510492"/>
          </a:xfrm>
        </p:spPr>
        <p:txBody>
          <a:bodyPr>
            <a:normAutofit/>
          </a:bodyPr>
          <a:lstStyle/>
          <a:p>
            <a:pPr algn="ctr"/>
            <a:r>
              <a:rPr lang="en-US" sz="2400" b="1" dirty="0"/>
              <a:t>Symptoms Associated with Dysphagia</a:t>
            </a:r>
          </a:p>
        </p:txBody>
      </p:sp>
    </p:spTree>
    <p:extLst>
      <p:ext uri="{BB962C8B-B14F-4D97-AF65-F5344CB8AC3E}">
        <p14:creationId xmlns:p14="http://schemas.microsoft.com/office/powerpoint/2010/main" val="74144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135D-854A-43E1-A7D3-FE6F66E7FB71}"/>
              </a:ext>
            </a:extLst>
          </p:cNvPr>
          <p:cNvSpPr>
            <a:spLocks noGrp="1"/>
          </p:cNvSpPr>
          <p:nvPr>
            <p:ph type="title"/>
          </p:nvPr>
        </p:nvSpPr>
        <p:spPr>
          <a:xfrm>
            <a:off x="838200" y="91441"/>
            <a:ext cx="10515600" cy="1064028"/>
          </a:xfrm>
        </p:spPr>
        <p:txBody>
          <a:bodyPr/>
          <a:lstStyle/>
          <a:p>
            <a:pPr algn="ctr"/>
            <a:r>
              <a:rPr lang="en-US" b="1" dirty="0"/>
              <a:t>Diagnosis of Dysphagia</a:t>
            </a:r>
          </a:p>
        </p:txBody>
      </p:sp>
      <p:pic>
        <p:nvPicPr>
          <p:cNvPr id="5122" name="Picture 2">
            <a:extLst>
              <a:ext uri="{FF2B5EF4-FFF2-40B4-BE49-F238E27FC236}">
                <a16:creationId xmlns:a16="http://schemas.microsoft.com/office/drawing/2014/main" id="{7E880FB5-0852-7270-C9AA-B201AE3EB5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4153" y="1267885"/>
            <a:ext cx="10116589" cy="53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905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5766-73FC-F476-3EEC-7F8C9F4F1FA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CD51715-AF04-8A5D-9CF2-BC67D0C7A036}"/>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954EED-AE9E-4E50-661B-5C715EF8138A}"/>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33F670E-71EF-4ED4-2F42-E9F667522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C0F32213-F5FB-4268-5081-0E2249FFCF78}"/>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8F139052-E4DD-D514-5A67-8998AC58CA68}"/>
              </a:ext>
            </a:extLst>
          </p:cNvPr>
          <p:cNvSpPr>
            <a:spLocks noGrp="1"/>
          </p:cNvSpPr>
          <p:nvPr>
            <p:ph type="title"/>
          </p:nvPr>
        </p:nvSpPr>
        <p:spPr>
          <a:xfrm>
            <a:off x="0" y="365125"/>
            <a:ext cx="12191980" cy="864117"/>
          </a:xfrm>
        </p:spPr>
        <p:txBody>
          <a:bodyPr>
            <a:normAutofit/>
          </a:bodyPr>
          <a:lstStyle/>
          <a:p>
            <a:pPr algn="ctr"/>
            <a:r>
              <a:rPr lang="en-US" sz="2800" b="1" dirty="0"/>
              <a:t>Symptoms Predictive of Oropharyngeal Dysphagia</a:t>
            </a:r>
          </a:p>
        </p:txBody>
      </p:sp>
      <p:sp>
        <p:nvSpPr>
          <p:cNvPr id="4" name="Content Placeholder 3">
            <a:extLst>
              <a:ext uri="{FF2B5EF4-FFF2-40B4-BE49-F238E27FC236}">
                <a16:creationId xmlns:a16="http://schemas.microsoft.com/office/drawing/2014/main" id="{CDBDF28D-5ACE-5E23-00BF-8121F9D50760}"/>
              </a:ext>
            </a:extLst>
          </p:cNvPr>
          <p:cNvSpPr>
            <a:spLocks noGrp="1"/>
          </p:cNvSpPr>
          <p:nvPr>
            <p:ph idx="1"/>
          </p:nvPr>
        </p:nvSpPr>
        <p:spPr>
          <a:xfrm>
            <a:off x="66502" y="1163782"/>
            <a:ext cx="11962014" cy="5013181"/>
          </a:xfrm>
        </p:spPr>
        <p:txBody>
          <a:bodyPr>
            <a:normAutofit/>
          </a:bodyPr>
          <a:lstStyle/>
          <a:p>
            <a:r>
              <a:rPr lang="en-US" sz="2000" b="1" dirty="0"/>
              <a:t>A delay in oropharyngeal initiation of swallowing</a:t>
            </a:r>
          </a:p>
          <a:p>
            <a:r>
              <a:rPr lang="en-US" sz="2000" b="1" dirty="0" err="1"/>
              <a:t>Deglutive</a:t>
            </a:r>
            <a:r>
              <a:rPr lang="en-US" sz="2000" b="1" dirty="0"/>
              <a:t> (act of swallowing) cough, seconds after eating</a:t>
            </a:r>
          </a:p>
          <a:p>
            <a:r>
              <a:rPr lang="en-US" sz="2000" b="1" dirty="0"/>
              <a:t>Nasal aspiration during swallowing</a:t>
            </a:r>
          </a:p>
          <a:p>
            <a:r>
              <a:rPr lang="en-US" sz="2000" b="1" dirty="0"/>
              <a:t>There is a need for repetitive swallow to clear secretions</a:t>
            </a:r>
          </a:p>
          <a:p>
            <a:r>
              <a:rPr lang="en-US" sz="2000" b="1" dirty="0"/>
              <a:t>Global sensation</a:t>
            </a:r>
          </a:p>
        </p:txBody>
      </p:sp>
    </p:spTree>
    <p:extLst>
      <p:ext uri="{BB962C8B-B14F-4D97-AF65-F5344CB8AC3E}">
        <p14:creationId xmlns:p14="http://schemas.microsoft.com/office/powerpoint/2010/main" val="4115806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7383-CEB1-3CF9-57B5-EBE3B961F10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95C29A0-B385-89A7-4209-EDD69A007DC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227F4-5095-B8C6-BF15-8C5CA0578EBB}"/>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7AC3840-0C6A-F072-B2A6-2CF6D5893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E87C5C16-8D24-BCA4-B453-749355E5193A}"/>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9E25FCC7-7C89-89AC-B8B3-43E801604336}"/>
              </a:ext>
            </a:extLst>
          </p:cNvPr>
          <p:cNvSpPr>
            <a:spLocks noGrp="1"/>
          </p:cNvSpPr>
          <p:nvPr>
            <p:ph type="title"/>
          </p:nvPr>
        </p:nvSpPr>
        <p:spPr>
          <a:xfrm>
            <a:off x="-23" y="93891"/>
            <a:ext cx="11353823" cy="953513"/>
          </a:xfrm>
        </p:spPr>
        <p:txBody>
          <a:bodyPr>
            <a:normAutofit/>
          </a:bodyPr>
          <a:lstStyle/>
          <a:p>
            <a:pPr algn="ctr"/>
            <a:r>
              <a:rPr lang="en-US" sz="2800" b="1" dirty="0"/>
              <a:t>Symptoms Predictive of Esophageal Dysphagia</a:t>
            </a:r>
          </a:p>
        </p:txBody>
      </p:sp>
      <p:sp>
        <p:nvSpPr>
          <p:cNvPr id="4" name="Content Placeholder 3">
            <a:extLst>
              <a:ext uri="{FF2B5EF4-FFF2-40B4-BE49-F238E27FC236}">
                <a16:creationId xmlns:a16="http://schemas.microsoft.com/office/drawing/2014/main" id="{104755E5-855B-4A96-8EEE-68C07F7441A0}"/>
              </a:ext>
            </a:extLst>
          </p:cNvPr>
          <p:cNvSpPr>
            <a:spLocks noGrp="1"/>
          </p:cNvSpPr>
          <p:nvPr>
            <p:ph idx="1"/>
          </p:nvPr>
        </p:nvSpPr>
        <p:spPr>
          <a:xfrm>
            <a:off x="66502" y="955964"/>
            <a:ext cx="12125478" cy="5220999"/>
          </a:xfrm>
        </p:spPr>
        <p:txBody>
          <a:bodyPr>
            <a:normAutofit/>
          </a:bodyPr>
          <a:lstStyle/>
          <a:p>
            <a:r>
              <a:rPr lang="en-US" sz="2000" b="1" dirty="0"/>
              <a:t>Symptoms occur a few seconds after initiation of the swallow</a:t>
            </a:r>
          </a:p>
          <a:p>
            <a:r>
              <a:rPr lang="en-US" sz="2000" b="1" dirty="0"/>
              <a:t>Associated regurgitation of undigested food</a:t>
            </a:r>
          </a:p>
          <a:p>
            <a:r>
              <a:rPr lang="en-US" sz="2000" b="1" dirty="0"/>
              <a:t>Dysphagia felt more within the chest</a:t>
            </a:r>
          </a:p>
        </p:txBody>
      </p:sp>
    </p:spTree>
    <p:extLst>
      <p:ext uri="{BB962C8B-B14F-4D97-AF65-F5344CB8AC3E}">
        <p14:creationId xmlns:p14="http://schemas.microsoft.com/office/powerpoint/2010/main" val="90129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EC631-A5B0-2F45-2F04-6CE1A9DBA8B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42C6890-3987-C345-39CA-B00D267B4B08}"/>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6BBA603-C79E-36CA-7A5E-922632ADB340}"/>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BE17AFE-11E3-0C00-A0F7-8080B1F9B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6FF1B145-2E92-204E-8F53-6E0027E75776}"/>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ED20A6E1-086C-5944-C95C-4F304781FE29}"/>
              </a:ext>
            </a:extLst>
          </p:cNvPr>
          <p:cNvSpPr>
            <a:spLocks noGrp="1"/>
          </p:cNvSpPr>
          <p:nvPr>
            <p:ph type="title"/>
          </p:nvPr>
        </p:nvSpPr>
        <p:spPr>
          <a:xfrm>
            <a:off x="838200" y="365125"/>
            <a:ext cx="10515600" cy="526525"/>
          </a:xfrm>
        </p:spPr>
        <p:txBody>
          <a:bodyPr>
            <a:normAutofit/>
          </a:bodyPr>
          <a:lstStyle/>
          <a:p>
            <a:pPr algn="ctr"/>
            <a:r>
              <a:rPr lang="en-US" sz="2800" b="1" dirty="0"/>
              <a:t>The Process of Swallowing</a:t>
            </a:r>
          </a:p>
        </p:txBody>
      </p:sp>
      <p:sp>
        <p:nvSpPr>
          <p:cNvPr id="4" name="Content Placeholder 3">
            <a:extLst>
              <a:ext uri="{FF2B5EF4-FFF2-40B4-BE49-F238E27FC236}">
                <a16:creationId xmlns:a16="http://schemas.microsoft.com/office/drawing/2014/main" id="{72C5F995-17CE-F8A2-3EA3-E485FD6AD0E0}"/>
              </a:ext>
            </a:extLst>
          </p:cNvPr>
          <p:cNvSpPr>
            <a:spLocks noGrp="1"/>
          </p:cNvSpPr>
          <p:nvPr>
            <p:ph idx="1"/>
          </p:nvPr>
        </p:nvSpPr>
        <p:spPr>
          <a:xfrm>
            <a:off x="83127" y="891650"/>
            <a:ext cx="12108853" cy="5285313"/>
          </a:xfrm>
        </p:spPr>
        <p:txBody>
          <a:bodyPr>
            <a:normAutofit/>
          </a:bodyPr>
          <a:lstStyle/>
          <a:p>
            <a:r>
              <a:rPr lang="en-US" sz="2000" b="1" dirty="0"/>
              <a:t>Swallowing is a series of processes that transmit food from the oral cavity to the stomach.</a:t>
            </a:r>
          </a:p>
          <a:p>
            <a:r>
              <a:rPr lang="en-US" sz="2000" b="1" dirty="0"/>
              <a:t>Transit from the oral cavity(mouth) to the pharynx is a </a:t>
            </a:r>
            <a:r>
              <a:rPr lang="en-US" sz="2000" b="1" u="sng" dirty="0"/>
              <a:t>voluntary process </a:t>
            </a:r>
            <a:r>
              <a:rPr lang="en-US" sz="2000" b="1" dirty="0"/>
              <a:t>(contraction of oropharyngeal muscles). </a:t>
            </a:r>
          </a:p>
          <a:p>
            <a:r>
              <a:rPr lang="en-US" sz="2000" b="1" dirty="0"/>
              <a:t>Transit of a bolus of food from the oropharynx through the esophagus and into the stomach is an </a:t>
            </a:r>
            <a:r>
              <a:rPr lang="en-US" sz="2000" b="1" u="sng" dirty="0"/>
              <a:t>involuntary</a:t>
            </a:r>
            <a:r>
              <a:rPr lang="en-US" sz="2000" b="1" dirty="0"/>
              <a:t> </a:t>
            </a:r>
            <a:r>
              <a:rPr lang="en-US" sz="2000" b="1" u="sng" dirty="0"/>
              <a:t>process.</a:t>
            </a:r>
          </a:p>
          <a:p>
            <a:endParaRPr lang="en-US" sz="2000" b="1" dirty="0"/>
          </a:p>
          <a:p>
            <a:r>
              <a:rPr lang="en-US" sz="2000" b="1" dirty="0"/>
              <a:t>Dysphagia, or difficulty swallowing, can be characterized by the part of the swallowing process that is affected.</a:t>
            </a:r>
          </a:p>
          <a:p>
            <a:r>
              <a:rPr lang="en-US" sz="2000" b="1" dirty="0"/>
              <a:t>Dysphagia can be acute or chronic, and can have many causes.</a:t>
            </a:r>
          </a:p>
          <a:p>
            <a:r>
              <a:rPr lang="en-US" sz="2000" b="1" dirty="0"/>
              <a:t>Depending on the cause, dysphagia can be treated with medication, surgery, dilation, stenting, or a feeding tube.</a:t>
            </a:r>
          </a:p>
          <a:p>
            <a:r>
              <a:rPr lang="en-US" sz="2000" b="1" dirty="0"/>
              <a:t>Oropharyngeal Dysphagia or Esophageal Dysphagia are two distinct issues.</a:t>
            </a:r>
          </a:p>
        </p:txBody>
      </p:sp>
    </p:spTree>
    <p:extLst>
      <p:ext uri="{BB962C8B-B14F-4D97-AF65-F5344CB8AC3E}">
        <p14:creationId xmlns:p14="http://schemas.microsoft.com/office/powerpoint/2010/main" val="1476726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F9225-4CC1-F1E7-3FF7-C7A54D3F0E2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124DE12-8A79-12C5-C6AB-8E36F715850B}"/>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567036-75D5-E1E8-4D52-53160F2958F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686F0D5-8AF9-EBEE-477A-741B0AEA4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CCE35D17-3A0C-ECEB-43EB-4651C491219C}"/>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D4D59BC7-3412-1F19-719C-D0E2244051FE}"/>
              </a:ext>
            </a:extLst>
          </p:cNvPr>
          <p:cNvSpPr>
            <a:spLocks noGrp="1"/>
          </p:cNvSpPr>
          <p:nvPr>
            <p:ph type="title"/>
          </p:nvPr>
        </p:nvSpPr>
        <p:spPr>
          <a:xfrm>
            <a:off x="838200" y="183318"/>
            <a:ext cx="10515600" cy="465222"/>
          </a:xfrm>
        </p:spPr>
        <p:txBody>
          <a:bodyPr>
            <a:normAutofit/>
          </a:bodyPr>
          <a:lstStyle/>
          <a:p>
            <a:pPr algn="ctr"/>
            <a:r>
              <a:rPr lang="en-US" sz="2400" b="1" dirty="0"/>
              <a:t>History and Physical</a:t>
            </a:r>
          </a:p>
        </p:txBody>
      </p:sp>
      <p:sp>
        <p:nvSpPr>
          <p:cNvPr id="4" name="Content Placeholder 3">
            <a:extLst>
              <a:ext uri="{FF2B5EF4-FFF2-40B4-BE49-F238E27FC236}">
                <a16:creationId xmlns:a16="http://schemas.microsoft.com/office/drawing/2014/main" id="{3AC8DAF3-E6F4-A7D4-3C7F-B6C247C4E5F8}"/>
              </a:ext>
            </a:extLst>
          </p:cNvPr>
          <p:cNvSpPr>
            <a:spLocks noGrp="1"/>
          </p:cNvSpPr>
          <p:nvPr>
            <p:ph idx="1"/>
          </p:nvPr>
        </p:nvSpPr>
        <p:spPr>
          <a:xfrm>
            <a:off x="108065" y="741471"/>
            <a:ext cx="11953702" cy="6249533"/>
          </a:xfrm>
        </p:spPr>
        <p:txBody>
          <a:bodyPr/>
          <a:lstStyle/>
          <a:p>
            <a:pPr algn="ctr"/>
            <a:r>
              <a:rPr lang="en-US" sz="2000" b="1" dirty="0"/>
              <a:t>Medical History:  dysphagia to solids, liquids, or both?</a:t>
            </a:r>
          </a:p>
          <a:p>
            <a:r>
              <a:rPr lang="en-US" sz="2000" b="1" dirty="0"/>
              <a:t>Dysphagia with solids:  suggests obstruction or mechanical problem( esophageal webs or rings, intermittent)</a:t>
            </a:r>
          </a:p>
          <a:p>
            <a:r>
              <a:rPr lang="en-US" sz="2000" b="1" dirty="0"/>
              <a:t>Progressive dysphagia:  due to progressive stricture or malignancy.</a:t>
            </a:r>
          </a:p>
          <a:p>
            <a:r>
              <a:rPr lang="en-US" sz="2000" b="1" dirty="0"/>
              <a:t>Dysphagia with liquids suggests  motility disorder, such as, achalasia, or systemic sclerosis; if intermittent then esophageal spasm.</a:t>
            </a:r>
          </a:p>
          <a:p>
            <a:r>
              <a:rPr lang="en-US" sz="2000" b="1" dirty="0"/>
              <a:t>Onset and duration of symptoms</a:t>
            </a:r>
          </a:p>
          <a:p>
            <a:r>
              <a:rPr lang="en-US" sz="2000" b="1" dirty="0"/>
              <a:t>Problems with initiation of swallowing or after a few seconds of swallowing.</a:t>
            </a:r>
          </a:p>
          <a:p>
            <a:r>
              <a:rPr lang="en-US" sz="2000" b="1" dirty="0"/>
              <a:t>Symptoms in the neck or chest?</a:t>
            </a:r>
          </a:p>
          <a:p>
            <a:r>
              <a:rPr lang="en-US" sz="2000" b="1" dirty="0"/>
              <a:t>Occurrence with solids, liquids, or both?</a:t>
            </a:r>
          </a:p>
          <a:p>
            <a:r>
              <a:rPr lang="en-US" sz="2000" b="1" dirty="0"/>
              <a:t>Self-imposed dietary changes, regarding food consistency, preference for liquids or semisolids.</a:t>
            </a:r>
          </a:p>
          <a:p>
            <a:r>
              <a:rPr lang="en-US" sz="2000" b="1" dirty="0"/>
              <a:t>Eating meals slowly</a:t>
            </a:r>
          </a:p>
          <a:p>
            <a:r>
              <a:rPr lang="en-US" sz="2000" b="1" dirty="0"/>
              <a:t>Throat clearance during or after meals</a:t>
            </a:r>
          </a:p>
          <a:p>
            <a:r>
              <a:rPr lang="en-US" sz="2000" b="1" dirty="0"/>
              <a:t>Associated coughing, choking, or postnasal regurgitation</a:t>
            </a:r>
          </a:p>
          <a:p>
            <a:r>
              <a:rPr lang="en-US" sz="2000" b="1" dirty="0"/>
              <a:t>Recurrent chest infections</a:t>
            </a:r>
          </a:p>
          <a:p>
            <a:r>
              <a:rPr lang="en-US" sz="2000" b="1" dirty="0"/>
              <a:t>Functional decline</a:t>
            </a:r>
          </a:p>
          <a:p>
            <a:endParaRPr lang="en-US" sz="2000" b="1" dirty="0"/>
          </a:p>
          <a:p>
            <a:endParaRPr lang="en-US" sz="2000" b="1" dirty="0"/>
          </a:p>
          <a:p>
            <a:endParaRPr lang="en-US" dirty="0"/>
          </a:p>
        </p:txBody>
      </p:sp>
    </p:spTree>
    <p:extLst>
      <p:ext uri="{BB962C8B-B14F-4D97-AF65-F5344CB8AC3E}">
        <p14:creationId xmlns:p14="http://schemas.microsoft.com/office/powerpoint/2010/main" val="1679031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E99EB-C262-6E93-0DA4-15E76E8256E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55C936C-C126-37BA-7A0B-1995A2C45D2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1E5CFD-EB22-DA23-06E3-F6184F1A743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69542D4-88E1-52F6-FD75-19D10276B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CB8B72B1-CC9D-9AC8-2936-0583AB7EFF01}"/>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52CE7B4E-167F-D813-9CC7-B1527D43DF59}"/>
              </a:ext>
            </a:extLst>
          </p:cNvPr>
          <p:cNvSpPr>
            <a:spLocks noGrp="1"/>
          </p:cNvSpPr>
          <p:nvPr>
            <p:ph type="title"/>
          </p:nvPr>
        </p:nvSpPr>
        <p:spPr>
          <a:xfrm>
            <a:off x="838200" y="365125"/>
            <a:ext cx="10515600" cy="684467"/>
          </a:xfrm>
        </p:spPr>
        <p:txBody>
          <a:bodyPr>
            <a:normAutofit/>
          </a:bodyPr>
          <a:lstStyle/>
          <a:p>
            <a:pPr algn="ctr"/>
            <a:r>
              <a:rPr lang="en-US" sz="2800" b="1" dirty="0"/>
              <a:t>History and Physical Continued</a:t>
            </a:r>
          </a:p>
        </p:txBody>
      </p:sp>
      <p:sp>
        <p:nvSpPr>
          <p:cNvPr id="4" name="Content Placeholder 3">
            <a:extLst>
              <a:ext uri="{FF2B5EF4-FFF2-40B4-BE49-F238E27FC236}">
                <a16:creationId xmlns:a16="http://schemas.microsoft.com/office/drawing/2014/main" id="{C5603474-D31E-D2BA-BBAC-2F78C201FD45}"/>
              </a:ext>
            </a:extLst>
          </p:cNvPr>
          <p:cNvSpPr>
            <a:spLocks noGrp="1"/>
          </p:cNvSpPr>
          <p:nvPr>
            <p:ph idx="1"/>
          </p:nvPr>
        </p:nvSpPr>
        <p:spPr>
          <a:xfrm>
            <a:off x="83127" y="931025"/>
            <a:ext cx="12028517" cy="5245938"/>
          </a:xfrm>
        </p:spPr>
        <p:txBody>
          <a:bodyPr>
            <a:normAutofit/>
          </a:bodyPr>
          <a:lstStyle/>
          <a:p>
            <a:r>
              <a:rPr lang="en-US" sz="2000" b="1" dirty="0"/>
              <a:t>Functional decline</a:t>
            </a:r>
          </a:p>
          <a:p>
            <a:r>
              <a:rPr lang="en-US" sz="2000" b="1" dirty="0"/>
              <a:t>Neurological deficits</a:t>
            </a:r>
          </a:p>
          <a:p>
            <a:r>
              <a:rPr lang="en-US" sz="2000" b="1" dirty="0"/>
              <a:t>Weight loss</a:t>
            </a:r>
          </a:p>
          <a:p>
            <a:r>
              <a:rPr lang="en-US" sz="2000" b="1" dirty="0"/>
              <a:t>Feelings of embarrassment</a:t>
            </a:r>
          </a:p>
          <a:p>
            <a:r>
              <a:rPr lang="en-US" sz="2000" b="1" dirty="0"/>
              <a:t>Social isolation, frustration, or depression</a:t>
            </a:r>
          </a:p>
          <a:p>
            <a:endParaRPr lang="en-US" sz="2000" b="1" dirty="0"/>
          </a:p>
          <a:p>
            <a:r>
              <a:rPr lang="en-US" sz="2000" b="1" dirty="0"/>
              <a:t>Physical Signs:</a:t>
            </a:r>
          </a:p>
          <a:p>
            <a:r>
              <a:rPr lang="en-US" sz="2000" b="1" dirty="0"/>
              <a:t>Loss of dentition</a:t>
            </a:r>
          </a:p>
          <a:p>
            <a:r>
              <a:rPr lang="en-US" sz="2000" b="1" dirty="0"/>
              <a:t>Gingival disease(gums)</a:t>
            </a:r>
          </a:p>
          <a:p>
            <a:r>
              <a:rPr lang="en-US" sz="2000" b="1" dirty="0"/>
              <a:t>Abnormal lip closure</a:t>
            </a:r>
          </a:p>
          <a:p>
            <a:r>
              <a:rPr lang="en-US" sz="2000" b="1" dirty="0"/>
              <a:t>Local mucosal changes</a:t>
            </a:r>
          </a:p>
          <a:p>
            <a:r>
              <a:rPr lang="en-US" sz="2000" b="1" dirty="0"/>
              <a:t>Neurological changes</a:t>
            </a:r>
          </a:p>
        </p:txBody>
      </p:sp>
    </p:spTree>
    <p:extLst>
      <p:ext uri="{BB962C8B-B14F-4D97-AF65-F5344CB8AC3E}">
        <p14:creationId xmlns:p14="http://schemas.microsoft.com/office/powerpoint/2010/main" val="959897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63905-19F4-CCEE-0CE5-1250E5E55C4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053E483-D818-6A0B-880C-E7022DF5EFFA}"/>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632472-6894-1962-19A2-1A4C076766CA}"/>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D6FC88A-9050-291D-0726-EBFFA0D39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86B9C3CC-07CA-B820-FC2C-783305DB231A}"/>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574C9F0C-9BC6-6D8C-194E-2F3CBA96F3AC}"/>
              </a:ext>
            </a:extLst>
          </p:cNvPr>
          <p:cNvSpPr>
            <a:spLocks noGrp="1"/>
          </p:cNvSpPr>
          <p:nvPr>
            <p:ph type="title"/>
          </p:nvPr>
        </p:nvSpPr>
        <p:spPr>
          <a:xfrm>
            <a:off x="0" y="279757"/>
            <a:ext cx="12191980" cy="711045"/>
          </a:xfrm>
        </p:spPr>
        <p:txBody>
          <a:bodyPr>
            <a:normAutofit/>
          </a:bodyPr>
          <a:lstStyle/>
          <a:p>
            <a:pPr algn="ctr"/>
            <a:r>
              <a:rPr lang="en-US" sz="2800" b="1" dirty="0"/>
              <a:t>People with Intellectual Disabilities and Dysphagia</a:t>
            </a:r>
          </a:p>
        </p:txBody>
      </p:sp>
      <p:sp>
        <p:nvSpPr>
          <p:cNvPr id="4" name="Content Placeholder 3">
            <a:extLst>
              <a:ext uri="{FF2B5EF4-FFF2-40B4-BE49-F238E27FC236}">
                <a16:creationId xmlns:a16="http://schemas.microsoft.com/office/drawing/2014/main" id="{BC7F5A6F-1C25-38BE-FB98-D22A82CAE72A}"/>
              </a:ext>
            </a:extLst>
          </p:cNvPr>
          <p:cNvSpPr>
            <a:spLocks noGrp="1"/>
          </p:cNvSpPr>
          <p:nvPr>
            <p:ph idx="1"/>
          </p:nvPr>
        </p:nvSpPr>
        <p:spPr>
          <a:xfrm>
            <a:off x="-1" y="990802"/>
            <a:ext cx="12191979" cy="5186161"/>
          </a:xfrm>
        </p:spPr>
        <p:txBody>
          <a:bodyPr>
            <a:normAutofit/>
          </a:bodyPr>
          <a:lstStyle/>
          <a:p>
            <a:r>
              <a:rPr lang="en-US" sz="2000" b="1" dirty="0"/>
              <a:t>Dysphagia(difficulties with eating, drinking, or swallowing) is associated with serious health complications and psychosocial sequelae.</a:t>
            </a:r>
          </a:p>
          <a:p>
            <a:r>
              <a:rPr lang="en-US" sz="2000" b="1" dirty="0"/>
              <a:t>Dysphagia in people who have Intellectual Disabilities have been under researched.</a:t>
            </a:r>
          </a:p>
          <a:p>
            <a:r>
              <a:rPr lang="en-US" sz="2000" b="1" dirty="0"/>
              <a:t>Very few studies to date, that have researched individuals with intellectual disabilities and dysphagia.</a:t>
            </a:r>
          </a:p>
          <a:p>
            <a:r>
              <a:rPr lang="en-US" sz="2000" b="1" u="sng" dirty="0"/>
              <a:t>Gaps in health care have been identified in the following areas:</a:t>
            </a:r>
          </a:p>
          <a:p>
            <a:r>
              <a:rPr lang="en-US" sz="2000" b="1" dirty="0"/>
              <a:t>1.  Intervention effectiveness in supporting people with intellectual disabilities.</a:t>
            </a:r>
          </a:p>
          <a:p>
            <a:r>
              <a:rPr lang="en-US" sz="2000" b="1" dirty="0"/>
              <a:t>2.  Quality of life for people with intellectual disabilities that have dysphagia.</a:t>
            </a:r>
          </a:p>
          <a:p>
            <a:r>
              <a:rPr lang="en-US" sz="2000" b="1" dirty="0"/>
              <a:t>3.  Lack of caregiver support, who care for people with disabilities that have dysphagia.</a:t>
            </a:r>
          </a:p>
          <a:p>
            <a:r>
              <a:rPr lang="en-US" sz="2000" b="1" dirty="0"/>
              <a:t>4.  Lack of research in the area of improving recognition and management of dysphagia in people with intellectual disabilities.</a:t>
            </a:r>
          </a:p>
          <a:p>
            <a:endParaRPr lang="en-US" sz="2000" b="1" dirty="0"/>
          </a:p>
          <a:p>
            <a:r>
              <a:rPr lang="en-US" sz="2000" b="1" dirty="0"/>
              <a:t>The goal is to educate caregivers about dysphagia, reduce occurrence of associated health conditions, and reduce hospital admissions, and premature death in people with intellectual disabilities.</a:t>
            </a:r>
          </a:p>
          <a:p>
            <a:endParaRPr lang="en-US" sz="2000" b="1" dirty="0"/>
          </a:p>
        </p:txBody>
      </p:sp>
    </p:spTree>
    <p:extLst>
      <p:ext uri="{BB962C8B-B14F-4D97-AF65-F5344CB8AC3E}">
        <p14:creationId xmlns:p14="http://schemas.microsoft.com/office/powerpoint/2010/main" val="1248685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C6672-8716-36B3-2368-7382175A746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97D966E-333B-C7E0-8AC7-FB0CC1BB282B}"/>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530077-64C9-7EC5-41B9-29A336ED3B2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8F340AC-0A9F-D256-FBCA-02627C07D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EC98843E-5EC0-6F54-DAF9-33FB0A472DAB}"/>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CC21818B-0A5A-5F87-ECC3-19CF3EDC84EE}"/>
              </a:ext>
            </a:extLst>
          </p:cNvPr>
          <p:cNvSpPr txBox="1"/>
          <p:nvPr/>
        </p:nvSpPr>
        <p:spPr>
          <a:xfrm>
            <a:off x="-24" y="1443841"/>
            <a:ext cx="12192001" cy="5355312"/>
          </a:xfrm>
          <a:prstGeom prst="rect">
            <a:avLst/>
          </a:prstGeom>
          <a:noFill/>
        </p:spPr>
        <p:txBody>
          <a:bodyPr wrap="square">
            <a:spAutoFit/>
          </a:bodyPr>
          <a:lstStyle/>
          <a:p>
            <a:pPr algn="ctr"/>
            <a:r>
              <a:rPr lang="en-US" sz="2400" b="1" dirty="0"/>
              <a:t>Caregiver Considerations  when working with people with Intellectual Disabilities</a:t>
            </a:r>
            <a:endParaRPr lang="en-US" sz="2000" b="1" dirty="0"/>
          </a:p>
          <a:p>
            <a:endParaRPr lang="en-US" sz="2000" b="1" dirty="0"/>
          </a:p>
          <a:p>
            <a:r>
              <a:rPr lang="en-US" sz="2000" b="1" dirty="0"/>
              <a:t> Mealtime supports (while eating and/or drinking), may be required for individuals with Intellectual Disability Dysphagia, (IDD) who struggle with dysphagia, and/or other physical or behavioral difficulties, in order to decrease risk of choking and/or aspiration.  </a:t>
            </a:r>
          </a:p>
          <a:p>
            <a:endParaRPr lang="en-US" sz="2000" b="1" dirty="0"/>
          </a:p>
          <a:p>
            <a:r>
              <a:rPr lang="en-US" sz="2000" b="1" dirty="0"/>
              <a:t>• Caregivers should ensure proper positioning of an individual at a 90o angle (a normal upright sitting posture) to reduce risk of choking and/or aspiration when the individual is eating or drinking.</a:t>
            </a:r>
          </a:p>
          <a:p>
            <a:endParaRPr lang="en-US" sz="2000" b="1" dirty="0"/>
          </a:p>
          <a:p>
            <a:r>
              <a:rPr lang="en-US" sz="2000" b="1" dirty="0"/>
              <a:t> </a:t>
            </a:r>
            <a:r>
              <a:rPr lang="en-US" sz="2000" b="1" u="sng" dirty="0"/>
              <a:t>Mealtime supports may also include protocols for: </a:t>
            </a:r>
          </a:p>
          <a:p>
            <a:endParaRPr lang="en-US" sz="2000" b="1" dirty="0"/>
          </a:p>
          <a:p>
            <a:r>
              <a:rPr lang="en-US" sz="2000" b="1" dirty="0"/>
              <a:t>1.  Sitting with an individual during meals.</a:t>
            </a:r>
          </a:p>
          <a:p>
            <a:r>
              <a:rPr lang="en-US" sz="2000" b="1" dirty="0"/>
              <a:t>2.  Verbal prompting for the individual to take another bite of food or drink.</a:t>
            </a:r>
          </a:p>
          <a:p>
            <a:r>
              <a:rPr lang="en-US" sz="2000" b="1" dirty="0"/>
              <a:t>3.  Offer 100% assistance, which would require a caregiver to spoon feed an individual their meals.</a:t>
            </a:r>
          </a:p>
          <a:p>
            <a:r>
              <a:rPr lang="en-US" sz="2000" b="1" dirty="0"/>
              <a:t>4.  Use of adaptive utensils to assist individual to eat and be more independent. </a:t>
            </a:r>
          </a:p>
          <a:p>
            <a:endParaRPr lang="en-US" sz="2000" b="1" dirty="0"/>
          </a:p>
          <a:p>
            <a:r>
              <a:rPr lang="en-US" dirty="0"/>
              <a:t> </a:t>
            </a:r>
          </a:p>
        </p:txBody>
      </p:sp>
    </p:spTree>
    <p:extLst>
      <p:ext uri="{BB962C8B-B14F-4D97-AF65-F5344CB8AC3E}">
        <p14:creationId xmlns:p14="http://schemas.microsoft.com/office/powerpoint/2010/main" val="478136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D2670-AF66-1C11-218E-933C0F26E2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88E6ECB-90EB-74E2-C8D4-C74AE4E523C8}"/>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4867BF-27F5-DD33-16B4-A7B45325082F}"/>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FB0E9D5-1D7B-4B93-0C88-4689A2156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36889D49-BCBF-DA44-D188-0CC7EA96BF20}"/>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85FAAB71-07B1-DE32-590C-F8642338944A}"/>
              </a:ext>
            </a:extLst>
          </p:cNvPr>
          <p:cNvSpPr txBox="1"/>
          <p:nvPr/>
        </p:nvSpPr>
        <p:spPr>
          <a:xfrm>
            <a:off x="0" y="1582341"/>
            <a:ext cx="12103331" cy="3785652"/>
          </a:xfrm>
          <a:prstGeom prst="rect">
            <a:avLst/>
          </a:prstGeom>
          <a:noFill/>
        </p:spPr>
        <p:txBody>
          <a:bodyPr wrap="square">
            <a:spAutoFit/>
          </a:bodyPr>
          <a:lstStyle/>
          <a:p>
            <a:r>
              <a:rPr lang="en-US" sz="2000" b="1" dirty="0"/>
              <a:t>Mealtime protocols should include input from an individual’s Speech Language Pathologist (SLP), and their PCP, and must be signed by a physician.</a:t>
            </a:r>
          </a:p>
          <a:p>
            <a:endParaRPr lang="en-US" sz="2000" b="1" dirty="0"/>
          </a:p>
          <a:p>
            <a:r>
              <a:rPr lang="en-US" sz="2000" b="1" dirty="0"/>
              <a:t> Mealtime protocols ensure caregivers deliver a consistent level of support to individuals at risk for dysphagia, while ensuring safe and adequate nutritional intake.</a:t>
            </a:r>
          </a:p>
          <a:p>
            <a:endParaRPr lang="en-US" sz="2000" b="1" dirty="0"/>
          </a:p>
          <a:p>
            <a:r>
              <a:rPr lang="en-US" sz="2000" b="1" dirty="0"/>
              <a:t>  Feelings of being “left out” of social events which include a particular food, (e.g., movie and popcorn night) and/or an individual’s dissatisfaction with the taste and texture of their modified diet are common reasons for non-compliance .</a:t>
            </a:r>
          </a:p>
          <a:p>
            <a:endParaRPr lang="en-US" sz="2000" b="1" dirty="0"/>
          </a:p>
          <a:p>
            <a:r>
              <a:rPr lang="en-US" sz="2000" b="1" dirty="0"/>
              <a:t> Training on how to prepare food/drink texture modifications is strongly recommended and will increase a caregiver’s level of confidence and ability to follow recommendations and PCP orders accurately . </a:t>
            </a:r>
          </a:p>
        </p:txBody>
      </p:sp>
      <p:sp>
        <p:nvSpPr>
          <p:cNvPr id="2" name="Title 1">
            <a:extLst>
              <a:ext uri="{FF2B5EF4-FFF2-40B4-BE49-F238E27FC236}">
                <a16:creationId xmlns:a16="http://schemas.microsoft.com/office/drawing/2014/main" id="{53419677-EB8A-0919-2BEB-07026B419DAB}"/>
              </a:ext>
            </a:extLst>
          </p:cNvPr>
          <p:cNvSpPr>
            <a:spLocks noGrp="1"/>
          </p:cNvSpPr>
          <p:nvPr>
            <p:ph type="title"/>
          </p:nvPr>
        </p:nvSpPr>
        <p:spPr>
          <a:xfrm>
            <a:off x="838200" y="365125"/>
            <a:ext cx="10515600" cy="799267"/>
          </a:xfrm>
        </p:spPr>
        <p:txBody>
          <a:bodyPr>
            <a:normAutofit/>
          </a:bodyPr>
          <a:lstStyle/>
          <a:p>
            <a:pPr algn="ctr"/>
            <a:r>
              <a:rPr lang="en-US" sz="2400" b="1" dirty="0"/>
              <a:t>Caregiver Considerations continued</a:t>
            </a:r>
          </a:p>
        </p:txBody>
      </p:sp>
    </p:spTree>
    <p:extLst>
      <p:ext uri="{BB962C8B-B14F-4D97-AF65-F5344CB8AC3E}">
        <p14:creationId xmlns:p14="http://schemas.microsoft.com/office/powerpoint/2010/main" val="1712531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3,100+ Adaptive Eating Stock Photos, Pictures &amp; Royalty-Free ...">
            <a:extLst>
              <a:ext uri="{FF2B5EF4-FFF2-40B4-BE49-F238E27FC236}">
                <a16:creationId xmlns:a16="http://schemas.microsoft.com/office/drawing/2014/main" id="{A57DA6AE-0080-CCAF-9962-2B21AB003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75" y="368633"/>
            <a:ext cx="10133215" cy="500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15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99F2C-7103-6F90-2F17-65E506C6465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FF9D457-088C-9454-CF0C-5CA48AE72F27}"/>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1432B8-90B5-EEA8-865F-9BE79CF717D9}"/>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720E9D5-CD7D-EB4E-F9A3-3E6F57123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DBD5FF29-E86B-13A0-8CA6-53733F84C528}"/>
              </a:ext>
            </a:extLst>
          </p:cNvPr>
          <p:cNvSpPr/>
          <p:nvPr/>
        </p:nvSpPr>
        <p:spPr>
          <a:xfrm>
            <a:off x="308713" y="368632"/>
            <a:ext cx="6096000" cy="369332"/>
          </a:xfrm>
          <a:prstGeom prst="rect">
            <a:avLst/>
          </a:prstGeom>
        </p:spPr>
        <p:txBody>
          <a:bodyPr>
            <a:spAutoFit/>
          </a:bodyPr>
          <a:lstStyle/>
          <a:p>
            <a:endParaRPr lang="en-US" dirty="0"/>
          </a:p>
        </p:txBody>
      </p:sp>
      <p:pic>
        <p:nvPicPr>
          <p:cNvPr id="2050" name="Picture 2" descr="Disability Eating Royalty-Free Images, Stock Photos ...">
            <a:extLst>
              <a:ext uri="{FF2B5EF4-FFF2-40B4-BE49-F238E27FC236}">
                <a16:creationId xmlns:a16="http://schemas.microsoft.com/office/drawing/2014/main" id="{9E6C032E-93CB-E6AC-3B13-1340768D0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1" y="665017"/>
            <a:ext cx="9077498" cy="609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70AEC-DEB3-8011-4D94-A74ABE6FB5A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17F6638-4864-6672-4FA7-6230B2139BF0}"/>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EDC79-AAB9-BF82-9669-D46C26FC8F2F}"/>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692F59-80D3-6AB2-9B64-A5433F448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DA96226-4FE4-E6DC-0527-9F2847E70AD1}"/>
              </a:ext>
            </a:extLst>
          </p:cNvPr>
          <p:cNvSpPr/>
          <p:nvPr/>
        </p:nvSpPr>
        <p:spPr>
          <a:xfrm>
            <a:off x="308713" y="368632"/>
            <a:ext cx="6096000" cy="369332"/>
          </a:xfrm>
          <a:prstGeom prst="rect">
            <a:avLst/>
          </a:prstGeom>
        </p:spPr>
        <p:txBody>
          <a:bodyPr>
            <a:spAutoFit/>
          </a:bodyPr>
          <a:lstStyle/>
          <a:p>
            <a:endParaRPr lang="en-US" dirty="0"/>
          </a:p>
        </p:txBody>
      </p:sp>
      <p:pic>
        <p:nvPicPr>
          <p:cNvPr id="2" name="Picture 1">
            <a:extLst>
              <a:ext uri="{FF2B5EF4-FFF2-40B4-BE49-F238E27FC236}">
                <a16:creationId xmlns:a16="http://schemas.microsoft.com/office/drawing/2014/main" id="{F0CA0B31-4034-3647-2688-9E6C22F2EE91}"/>
              </a:ext>
            </a:extLst>
          </p:cNvPr>
          <p:cNvPicPr>
            <a:picLocks noChangeAspect="1"/>
          </p:cNvPicPr>
          <p:nvPr/>
        </p:nvPicPr>
        <p:blipFill>
          <a:blip r:embed="rId3"/>
          <a:stretch>
            <a:fillRect/>
          </a:stretch>
        </p:blipFill>
        <p:spPr>
          <a:xfrm>
            <a:off x="2951020" y="2568633"/>
            <a:ext cx="5186328" cy="4009609"/>
          </a:xfrm>
          <a:prstGeom prst="rect">
            <a:avLst/>
          </a:prstGeom>
        </p:spPr>
      </p:pic>
      <p:sp>
        <p:nvSpPr>
          <p:cNvPr id="4" name="Title 3">
            <a:extLst>
              <a:ext uri="{FF2B5EF4-FFF2-40B4-BE49-F238E27FC236}">
                <a16:creationId xmlns:a16="http://schemas.microsoft.com/office/drawing/2014/main" id="{C82EC312-9823-0649-14DA-3697873C1E70}"/>
              </a:ext>
            </a:extLst>
          </p:cNvPr>
          <p:cNvSpPr>
            <a:spLocks noGrp="1"/>
          </p:cNvSpPr>
          <p:nvPr>
            <p:ph type="title"/>
          </p:nvPr>
        </p:nvSpPr>
        <p:spPr>
          <a:xfrm>
            <a:off x="0" y="279757"/>
            <a:ext cx="12191980" cy="1410931"/>
          </a:xfrm>
        </p:spPr>
        <p:txBody>
          <a:bodyPr>
            <a:normAutofit/>
          </a:bodyPr>
          <a:lstStyle/>
          <a:p>
            <a:r>
              <a:rPr lang="en-US" sz="2000" b="1" dirty="0"/>
              <a:t>SLPs may place tape on a patient’s throat as part of Thermal Stimulation therapy, which is used to stimulate the swallowing reflex and improve swallowing. This increases sensitivity and muscle activation in the throat, ultimately aiding in the safe and efficient transfer of a bolus of food or liquid into the esophagus, improving dysphagia. A cold swab in the back of the throat may also be used to stimulate the facial arches.</a:t>
            </a:r>
          </a:p>
        </p:txBody>
      </p:sp>
    </p:spTree>
    <p:extLst>
      <p:ext uri="{BB962C8B-B14F-4D97-AF65-F5344CB8AC3E}">
        <p14:creationId xmlns:p14="http://schemas.microsoft.com/office/powerpoint/2010/main" val="2114488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E721-F2A7-A0B1-FC95-785FCCB4846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CA6595B-3B65-538C-4759-25A68F98D740}"/>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2E3BC-4619-DDFC-4905-A99F88EF6A6C}"/>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5B0DE2-281D-87E3-EE88-1C9B88C46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C8D41B-66D4-1BE6-6701-DCB66B0B7F5E}"/>
              </a:ext>
            </a:extLst>
          </p:cNvPr>
          <p:cNvSpPr/>
          <p:nvPr/>
        </p:nvSpPr>
        <p:spPr>
          <a:xfrm>
            <a:off x="308713" y="368632"/>
            <a:ext cx="6096000" cy="369332"/>
          </a:xfrm>
          <a:prstGeom prst="rect">
            <a:avLst/>
          </a:prstGeom>
        </p:spPr>
        <p:txBody>
          <a:bodyPr>
            <a:spAutoFit/>
          </a:bodyPr>
          <a:lstStyle/>
          <a:p>
            <a:endParaRPr lang="en-US" dirty="0"/>
          </a:p>
        </p:txBody>
      </p:sp>
      <p:sp>
        <p:nvSpPr>
          <p:cNvPr id="2" name="AutoShape 2" descr="Assistive Dining Products">
            <a:extLst>
              <a:ext uri="{FF2B5EF4-FFF2-40B4-BE49-F238E27FC236}">
                <a16:creationId xmlns:a16="http://schemas.microsoft.com/office/drawing/2014/main" id="{8E191590-FE6B-4999-5192-186D8CB7E1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Assistive Dining Products">
            <a:extLst>
              <a:ext uri="{FF2B5EF4-FFF2-40B4-BE49-F238E27FC236}">
                <a16:creationId xmlns:a16="http://schemas.microsoft.com/office/drawing/2014/main" id="{0B471428-4150-6EDB-247A-C3DF829BB8C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50B7FFCA-5916-FA03-C27C-55BD6DBE5280}"/>
              </a:ext>
            </a:extLst>
          </p:cNvPr>
          <p:cNvPicPr>
            <a:picLocks noChangeAspect="1"/>
          </p:cNvPicPr>
          <p:nvPr/>
        </p:nvPicPr>
        <p:blipFill>
          <a:blip r:embed="rId3"/>
          <a:stretch>
            <a:fillRect/>
          </a:stretch>
        </p:blipFill>
        <p:spPr>
          <a:xfrm>
            <a:off x="407324" y="947651"/>
            <a:ext cx="2743200" cy="3243349"/>
          </a:xfrm>
          <a:prstGeom prst="rect">
            <a:avLst/>
          </a:prstGeom>
        </p:spPr>
      </p:pic>
      <p:sp>
        <p:nvSpPr>
          <p:cNvPr id="6" name="AutoShape 6" descr="Dysphagia Electrical Stimulation">
            <a:extLst>
              <a:ext uri="{FF2B5EF4-FFF2-40B4-BE49-F238E27FC236}">
                <a16:creationId xmlns:a16="http://schemas.microsoft.com/office/drawing/2014/main" id="{402690E0-4B03-4059-3CD3-5FBB5324D4C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F7FCCB8-2CF7-483C-633F-F6A3D33363DF}"/>
              </a:ext>
            </a:extLst>
          </p:cNvPr>
          <p:cNvPicPr>
            <a:picLocks noChangeAspect="1"/>
          </p:cNvPicPr>
          <p:nvPr/>
        </p:nvPicPr>
        <p:blipFill>
          <a:blip r:embed="rId4"/>
          <a:stretch>
            <a:fillRect/>
          </a:stretch>
        </p:blipFill>
        <p:spPr>
          <a:xfrm>
            <a:off x="3566160" y="947651"/>
            <a:ext cx="3291840" cy="3138574"/>
          </a:xfrm>
          <a:prstGeom prst="rect">
            <a:avLst/>
          </a:prstGeom>
        </p:spPr>
      </p:pic>
      <p:pic>
        <p:nvPicPr>
          <p:cNvPr id="8" name="Picture 7">
            <a:extLst>
              <a:ext uri="{FF2B5EF4-FFF2-40B4-BE49-F238E27FC236}">
                <a16:creationId xmlns:a16="http://schemas.microsoft.com/office/drawing/2014/main" id="{2962EB2D-3C2B-19B3-0BF1-6199A246DBA5}"/>
              </a:ext>
            </a:extLst>
          </p:cNvPr>
          <p:cNvPicPr>
            <a:picLocks noChangeAspect="1"/>
          </p:cNvPicPr>
          <p:nvPr/>
        </p:nvPicPr>
        <p:blipFill>
          <a:blip r:embed="rId5"/>
          <a:stretch>
            <a:fillRect/>
          </a:stretch>
        </p:blipFill>
        <p:spPr>
          <a:xfrm>
            <a:off x="7597833" y="947651"/>
            <a:ext cx="4186843" cy="3114761"/>
          </a:xfrm>
          <a:prstGeom prst="rect">
            <a:avLst/>
          </a:prstGeom>
        </p:spPr>
      </p:pic>
      <p:sp>
        <p:nvSpPr>
          <p:cNvPr id="9" name="AutoShape 8" descr="Food Thickeners">
            <a:extLst>
              <a:ext uri="{FF2B5EF4-FFF2-40B4-BE49-F238E27FC236}">
                <a16:creationId xmlns:a16="http://schemas.microsoft.com/office/drawing/2014/main" id="{4C0C6A92-D760-F98E-A9B3-4962A26DFC4C}"/>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6CA6F4C7-1A2C-3DF9-CBF4-48AFBE1AF1D9}"/>
              </a:ext>
            </a:extLst>
          </p:cNvPr>
          <p:cNvPicPr>
            <a:picLocks noChangeAspect="1"/>
          </p:cNvPicPr>
          <p:nvPr/>
        </p:nvPicPr>
        <p:blipFill>
          <a:blip r:embed="rId6"/>
          <a:stretch>
            <a:fillRect/>
          </a:stretch>
        </p:blipFill>
        <p:spPr>
          <a:xfrm>
            <a:off x="3300153" y="4191000"/>
            <a:ext cx="4089862" cy="2667000"/>
          </a:xfrm>
          <a:prstGeom prst="rect">
            <a:avLst/>
          </a:prstGeom>
        </p:spPr>
      </p:pic>
    </p:spTree>
    <p:extLst>
      <p:ext uri="{BB962C8B-B14F-4D97-AF65-F5344CB8AC3E}">
        <p14:creationId xmlns:p14="http://schemas.microsoft.com/office/powerpoint/2010/main" val="1635882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8677-FBE8-1DC3-3864-FC979FC6031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6ED0CE9-F341-8D91-D998-33029AA1BAA3}"/>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AD93AC-8499-5011-42FE-F5EB7DC5D942}"/>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4E6C6DE-24AE-5F7C-A88C-8DA7CD6FD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1D515233-4984-2B08-1485-6F714339345A}"/>
              </a:ext>
            </a:extLst>
          </p:cNvPr>
          <p:cNvSpPr/>
          <p:nvPr/>
        </p:nvSpPr>
        <p:spPr>
          <a:xfrm>
            <a:off x="308713" y="368632"/>
            <a:ext cx="6096000" cy="369332"/>
          </a:xfrm>
          <a:prstGeom prst="rect">
            <a:avLst/>
          </a:prstGeom>
        </p:spPr>
        <p:txBody>
          <a:bodyPr>
            <a:spAutoFit/>
          </a:bodyPr>
          <a:lstStyle/>
          <a:p>
            <a:endParaRPr lang="en-US" dirty="0"/>
          </a:p>
        </p:txBody>
      </p:sp>
      <p:pic>
        <p:nvPicPr>
          <p:cNvPr id="2" name="Picture 1">
            <a:extLst>
              <a:ext uri="{FF2B5EF4-FFF2-40B4-BE49-F238E27FC236}">
                <a16:creationId xmlns:a16="http://schemas.microsoft.com/office/drawing/2014/main" id="{FF5A0160-5083-E876-6D90-30A000BBC313}"/>
              </a:ext>
            </a:extLst>
          </p:cNvPr>
          <p:cNvPicPr>
            <a:picLocks noChangeAspect="1"/>
          </p:cNvPicPr>
          <p:nvPr/>
        </p:nvPicPr>
        <p:blipFill>
          <a:blip r:embed="rId3"/>
          <a:stretch>
            <a:fillRect/>
          </a:stretch>
        </p:blipFill>
        <p:spPr>
          <a:xfrm>
            <a:off x="308714" y="598517"/>
            <a:ext cx="4795302" cy="3592484"/>
          </a:xfrm>
          <a:prstGeom prst="rect">
            <a:avLst/>
          </a:prstGeom>
        </p:spPr>
      </p:pic>
      <p:pic>
        <p:nvPicPr>
          <p:cNvPr id="4" name="Picture 3">
            <a:extLst>
              <a:ext uri="{FF2B5EF4-FFF2-40B4-BE49-F238E27FC236}">
                <a16:creationId xmlns:a16="http://schemas.microsoft.com/office/drawing/2014/main" id="{A1653061-1354-04CC-FC3C-7F5EC5ADCC92}"/>
              </a:ext>
            </a:extLst>
          </p:cNvPr>
          <p:cNvPicPr>
            <a:picLocks noChangeAspect="1"/>
          </p:cNvPicPr>
          <p:nvPr/>
        </p:nvPicPr>
        <p:blipFill>
          <a:blip r:embed="rId4"/>
          <a:stretch>
            <a:fillRect/>
          </a:stretch>
        </p:blipFill>
        <p:spPr>
          <a:xfrm>
            <a:off x="6026727" y="598516"/>
            <a:ext cx="5079077" cy="3592484"/>
          </a:xfrm>
          <a:prstGeom prst="rect">
            <a:avLst/>
          </a:prstGeom>
        </p:spPr>
      </p:pic>
      <p:pic>
        <p:nvPicPr>
          <p:cNvPr id="5" name="Picture 4">
            <a:extLst>
              <a:ext uri="{FF2B5EF4-FFF2-40B4-BE49-F238E27FC236}">
                <a16:creationId xmlns:a16="http://schemas.microsoft.com/office/drawing/2014/main" id="{224EBEF7-0EF9-130C-C5BD-9C64CE6F63C8}"/>
              </a:ext>
            </a:extLst>
          </p:cNvPr>
          <p:cNvPicPr>
            <a:picLocks noChangeAspect="1"/>
          </p:cNvPicPr>
          <p:nvPr/>
        </p:nvPicPr>
        <p:blipFill>
          <a:blip r:embed="rId5"/>
          <a:stretch>
            <a:fillRect/>
          </a:stretch>
        </p:blipFill>
        <p:spPr>
          <a:xfrm>
            <a:off x="3241964" y="4191000"/>
            <a:ext cx="4530436" cy="2667000"/>
          </a:xfrm>
          <a:prstGeom prst="rect">
            <a:avLst/>
          </a:prstGeom>
        </p:spPr>
      </p:pic>
    </p:spTree>
    <p:extLst>
      <p:ext uri="{BB962C8B-B14F-4D97-AF65-F5344CB8AC3E}">
        <p14:creationId xmlns:p14="http://schemas.microsoft.com/office/powerpoint/2010/main" val="382027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DFD83-FD5B-AC60-FA03-9EFDBF5D3F2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123FDC6-3B36-6D7C-4193-E50E06CD99D0}"/>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F10BC43-93AA-A27A-390A-B644869B55F5}"/>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1F79981-CC8C-C985-28C4-60CCF151A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8512B1B5-589C-6220-9AB6-CCC49A75F28D}"/>
              </a:ext>
            </a:extLst>
          </p:cNvPr>
          <p:cNvSpPr/>
          <p:nvPr/>
        </p:nvSpPr>
        <p:spPr>
          <a:xfrm>
            <a:off x="308713" y="368632"/>
            <a:ext cx="6096000" cy="369332"/>
          </a:xfrm>
          <a:prstGeom prst="rect">
            <a:avLst/>
          </a:prstGeom>
        </p:spPr>
        <p:txBody>
          <a:bodyPr>
            <a:spAutoFit/>
          </a:bodyPr>
          <a:lstStyle/>
          <a:p>
            <a:endParaRPr lang="en-US" dirty="0"/>
          </a:p>
        </p:txBody>
      </p:sp>
      <p:graphicFrame>
        <p:nvGraphicFramePr>
          <p:cNvPr id="4" name="Table 3">
            <a:extLst>
              <a:ext uri="{FF2B5EF4-FFF2-40B4-BE49-F238E27FC236}">
                <a16:creationId xmlns:a16="http://schemas.microsoft.com/office/drawing/2014/main" id="{6B975236-8E91-7569-95E9-8E744B8FBC54}"/>
              </a:ext>
            </a:extLst>
          </p:cNvPr>
          <p:cNvGraphicFramePr>
            <a:graphicFrameLocks noGrp="1"/>
          </p:cNvGraphicFramePr>
          <p:nvPr>
            <p:extLst>
              <p:ext uri="{D42A27DB-BD31-4B8C-83A1-F6EECF244321}">
                <p14:modId xmlns:p14="http://schemas.microsoft.com/office/powerpoint/2010/main" val="237539563"/>
              </p:ext>
            </p:extLst>
          </p:nvPr>
        </p:nvGraphicFramePr>
        <p:xfrm>
          <a:off x="249382" y="368632"/>
          <a:ext cx="11829010" cy="4973537"/>
        </p:xfrm>
        <a:graphic>
          <a:graphicData uri="http://schemas.openxmlformats.org/drawingml/2006/table">
            <a:tbl>
              <a:tblPr/>
              <a:tblGrid>
                <a:gridCol w="3724102">
                  <a:extLst>
                    <a:ext uri="{9D8B030D-6E8A-4147-A177-3AD203B41FA5}">
                      <a16:colId xmlns:a16="http://schemas.microsoft.com/office/drawing/2014/main" val="3793667350"/>
                    </a:ext>
                  </a:extLst>
                </a:gridCol>
                <a:gridCol w="4156363">
                  <a:extLst>
                    <a:ext uri="{9D8B030D-6E8A-4147-A177-3AD203B41FA5}">
                      <a16:colId xmlns:a16="http://schemas.microsoft.com/office/drawing/2014/main" val="2254231973"/>
                    </a:ext>
                  </a:extLst>
                </a:gridCol>
                <a:gridCol w="3948545">
                  <a:extLst>
                    <a:ext uri="{9D8B030D-6E8A-4147-A177-3AD203B41FA5}">
                      <a16:colId xmlns:a16="http://schemas.microsoft.com/office/drawing/2014/main" val="595239887"/>
                    </a:ext>
                  </a:extLst>
                </a:gridCol>
              </a:tblGrid>
              <a:tr h="335241">
                <a:tc>
                  <a:txBody>
                    <a:bodyPr/>
                    <a:lstStyle/>
                    <a:p>
                      <a:pPr algn="l" fontAlgn="t">
                        <a:lnSpc>
                          <a:spcPts val="1500"/>
                        </a:lnSpc>
                      </a:pPr>
                      <a:r>
                        <a:rPr lang="en-US" sz="2000" b="1" dirty="0">
                          <a:effectLst/>
                        </a:rPr>
                        <a:t>Phases of Swallowing</a:t>
                      </a:r>
                    </a:p>
                    <a:p>
                      <a:pPr algn="l" fontAlgn="t">
                        <a:lnSpc>
                          <a:spcPts val="1500"/>
                        </a:lnSpc>
                      </a:pPr>
                      <a:endParaRPr lang="en-US" sz="2000" b="1" dirty="0">
                        <a:effectLst/>
                      </a:endParaRPr>
                    </a:p>
                    <a:p>
                      <a:pPr algn="l" fontAlgn="t">
                        <a:lnSpc>
                          <a:spcPts val="1500"/>
                        </a:lnSpc>
                      </a:pPr>
                      <a:endParaRPr lang="en-US" sz="2000" b="1" dirty="0">
                        <a:effectLst/>
                      </a:endParaRPr>
                    </a:p>
                  </a:txBody>
                  <a:tcPr marL="55727" marR="38699" marT="27863" marB="46439">
                    <a:lnL>
                      <a:noFill/>
                    </a:lnL>
                    <a:lnR>
                      <a:noFill/>
                    </a:lnR>
                    <a:lnT>
                      <a:noFill/>
                    </a:lnT>
                    <a:lnB>
                      <a:noFill/>
                    </a:lnB>
                    <a:solidFill>
                      <a:srgbClr val="FFFFFF"/>
                    </a:solidFill>
                  </a:tcPr>
                </a:tc>
                <a:tc>
                  <a:txBody>
                    <a:bodyPr/>
                    <a:lstStyle/>
                    <a:p>
                      <a:pPr algn="l" fontAlgn="t">
                        <a:lnSpc>
                          <a:spcPts val="1500"/>
                        </a:lnSpc>
                      </a:pPr>
                      <a:r>
                        <a:rPr lang="en-US" sz="2000" b="1" dirty="0">
                          <a:effectLst/>
                        </a:rPr>
                        <a:t>Description</a:t>
                      </a:r>
                    </a:p>
                  </a:txBody>
                  <a:tcPr marL="38699" marR="38699" marT="27863" marB="46439">
                    <a:lnL>
                      <a:noFill/>
                    </a:lnL>
                    <a:lnR>
                      <a:noFill/>
                    </a:lnR>
                    <a:lnT>
                      <a:noFill/>
                    </a:lnT>
                    <a:lnB>
                      <a:noFill/>
                    </a:lnB>
                    <a:solidFill>
                      <a:srgbClr val="FFFFFF"/>
                    </a:solidFill>
                  </a:tcPr>
                </a:tc>
                <a:tc>
                  <a:txBody>
                    <a:bodyPr/>
                    <a:lstStyle/>
                    <a:p>
                      <a:pPr algn="l" fontAlgn="t">
                        <a:lnSpc>
                          <a:spcPts val="1500"/>
                        </a:lnSpc>
                      </a:pPr>
                      <a:r>
                        <a:rPr lang="en-US" sz="2000" b="1" dirty="0">
                          <a:effectLst/>
                        </a:rPr>
                        <a:t>Key Actions</a:t>
                      </a:r>
                    </a:p>
                  </a:txBody>
                  <a:tcPr marL="38699" marR="55727" marT="27863" marB="46439">
                    <a:lnL>
                      <a:noFill/>
                    </a:lnL>
                    <a:lnR>
                      <a:noFill/>
                    </a:lnR>
                    <a:lnT>
                      <a:noFill/>
                    </a:lnT>
                    <a:lnB>
                      <a:noFill/>
                    </a:lnB>
                    <a:solidFill>
                      <a:srgbClr val="FFFFFF"/>
                    </a:solidFill>
                  </a:tcPr>
                </a:tc>
                <a:extLst>
                  <a:ext uri="{0D108BD9-81ED-4DB2-BD59-A6C34878D82A}">
                    <a16:rowId xmlns:a16="http://schemas.microsoft.com/office/drawing/2014/main" val="2678494196"/>
                  </a:ext>
                </a:extLst>
              </a:tr>
              <a:tr h="1151551">
                <a:tc>
                  <a:txBody>
                    <a:bodyPr/>
                    <a:lstStyle/>
                    <a:p>
                      <a:pPr fontAlgn="t">
                        <a:lnSpc>
                          <a:spcPts val="1500"/>
                        </a:lnSpc>
                      </a:pPr>
                      <a:r>
                        <a:rPr lang="en-US" sz="2000" b="1" dirty="0">
                          <a:effectLst/>
                        </a:rPr>
                        <a:t>Oral Phase( Oral Preparatory Stage)</a:t>
                      </a:r>
                    </a:p>
                  </a:txBody>
                  <a:tcPr marL="55727" marR="38699" marT="46439" marB="46439">
                    <a:lnL>
                      <a:noFill/>
                    </a:lnL>
                    <a:lnR>
                      <a:noFill/>
                    </a:lnR>
                    <a:lnT>
                      <a:noFill/>
                    </a:lnT>
                    <a:lnB>
                      <a:noFill/>
                    </a:lnB>
                    <a:solidFill>
                      <a:srgbClr val="FFFFFF"/>
                    </a:solidFill>
                  </a:tcPr>
                </a:tc>
                <a:tc>
                  <a:txBody>
                    <a:bodyPr/>
                    <a:lstStyle/>
                    <a:p>
                      <a:pPr fontAlgn="t">
                        <a:lnSpc>
                          <a:spcPts val="1500"/>
                        </a:lnSpc>
                      </a:pPr>
                      <a:r>
                        <a:rPr lang="en-US" sz="2000" b="1" u="sng" dirty="0">
                          <a:effectLst/>
                        </a:rPr>
                        <a:t>Voluntary phase </a:t>
                      </a:r>
                      <a:r>
                        <a:rPr lang="en-US" sz="2000" b="1" dirty="0">
                          <a:effectLst/>
                        </a:rPr>
                        <a:t>where food is chewed and prepared into a bolus in the mouth.</a:t>
                      </a:r>
                    </a:p>
                  </a:txBody>
                  <a:tcPr marL="38699" marR="38699" marT="46439" marB="46439">
                    <a:lnL>
                      <a:noFill/>
                    </a:lnL>
                    <a:lnR>
                      <a:noFill/>
                    </a:lnR>
                    <a:lnT>
                      <a:noFill/>
                    </a:lnT>
                    <a:lnB>
                      <a:noFill/>
                    </a:lnB>
                    <a:solidFill>
                      <a:srgbClr val="FFFFFF"/>
                    </a:solidFill>
                  </a:tcPr>
                </a:tc>
                <a:tc>
                  <a:txBody>
                    <a:bodyPr/>
                    <a:lstStyle/>
                    <a:p>
                      <a:pPr fontAlgn="t">
                        <a:lnSpc>
                          <a:spcPts val="1500"/>
                        </a:lnSpc>
                      </a:pPr>
                      <a:r>
                        <a:rPr lang="en-US" sz="2000" b="1" dirty="0">
                          <a:effectLst/>
                        </a:rPr>
                        <a:t>Tongue movement, chewing by teeth, saliva mixing, bolus formation</a:t>
                      </a:r>
                    </a:p>
                  </a:txBody>
                  <a:tcPr marL="38699" marR="55727" marT="46439" marB="46439">
                    <a:lnL>
                      <a:noFill/>
                    </a:lnL>
                    <a:lnR>
                      <a:noFill/>
                    </a:lnR>
                    <a:lnT>
                      <a:noFill/>
                    </a:lnT>
                    <a:lnB>
                      <a:noFill/>
                    </a:lnB>
                    <a:solidFill>
                      <a:srgbClr val="FFFFFF"/>
                    </a:solidFill>
                  </a:tcPr>
                </a:tc>
                <a:extLst>
                  <a:ext uri="{0D108BD9-81ED-4DB2-BD59-A6C34878D82A}">
                    <a16:rowId xmlns:a16="http://schemas.microsoft.com/office/drawing/2014/main" val="4094508711"/>
                  </a:ext>
                </a:extLst>
              </a:tr>
              <a:tr h="1695710">
                <a:tc>
                  <a:txBody>
                    <a:bodyPr/>
                    <a:lstStyle/>
                    <a:p>
                      <a:pPr fontAlgn="t">
                        <a:lnSpc>
                          <a:spcPts val="1500"/>
                        </a:lnSpc>
                      </a:pPr>
                      <a:r>
                        <a:rPr lang="en-US" sz="2000" b="1" dirty="0">
                          <a:effectLst/>
                        </a:rPr>
                        <a:t>Pharyngeal Phase</a:t>
                      </a:r>
                    </a:p>
                  </a:txBody>
                  <a:tcPr marL="55727" marR="38699" marT="46439" marB="46439">
                    <a:lnL>
                      <a:noFill/>
                    </a:lnL>
                    <a:lnR>
                      <a:noFill/>
                    </a:lnR>
                    <a:lnT>
                      <a:noFill/>
                    </a:lnT>
                    <a:lnB>
                      <a:noFill/>
                    </a:lnB>
                    <a:solidFill>
                      <a:srgbClr val="FFFFFF"/>
                    </a:solidFill>
                  </a:tcPr>
                </a:tc>
                <a:tc>
                  <a:txBody>
                    <a:bodyPr/>
                    <a:lstStyle/>
                    <a:p>
                      <a:pPr fontAlgn="t">
                        <a:lnSpc>
                          <a:spcPts val="1500"/>
                        </a:lnSpc>
                      </a:pPr>
                      <a:r>
                        <a:rPr lang="en-US" sz="2000" b="1" u="sng" dirty="0">
                          <a:effectLst/>
                        </a:rPr>
                        <a:t>Involuntary phase </a:t>
                      </a:r>
                      <a:r>
                        <a:rPr lang="en-US" sz="2000" b="1" dirty="0">
                          <a:effectLst/>
                        </a:rPr>
                        <a:t>where the bolus moves from the mouth to the esophagus, with airway protection mechanisms activated.</a:t>
                      </a:r>
                    </a:p>
                  </a:txBody>
                  <a:tcPr marL="38699" marR="38699" marT="46439" marB="46439">
                    <a:lnL>
                      <a:noFill/>
                    </a:lnL>
                    <a:lnR>
                      <a:noFill/>
                    </a:lnR>
                    <a:lnT>
                      <a:noFill/>
                    </a:lnT>
                    <a:lnB>
                      <a:noFill/>
                    </a:lnB>
                    <a:solidFill>
                      <a:srgbClr val="FFFFFF"/>
                    </a:solidFill>
                  </a:tcPr>
                </a:tc>
                <a:tc>
                  <a:txBody>
                    <a:bodyPr/>
                    <a:lstStyle/>
                    <a:p>
                      <a:pPr fontAlgn="t">
                        <a:lnSpc>
                          <a:spcPts val="1500"/>
                        </a:lnSpc>
                      </a:pPr>
                      <a:r>
                        <a:rPr lang="en-US" sz="2000" b="1" dirty="0">
                          <a:effectLst/>
                        </a:rPr>
                        <a:t>Soft palate elevation, larynx elevation, epiglottis closure, upper esophageal sphincter opening, pharyngeal muscle contractions</a:t>
                      </a:r>
                    </a:p>
                  </a:txBody>
                  <a:tcPr marL="38699" marR="55727" marT="46439" marB="46439">
                    <a:lnL>
                      <a:noFill/>
                    </a:lnL>
                    <a:lnR>
                      <a:noFill/>
                    </a:lnR>
                    <a:lnT>
                      <a:noFill/>
                    </a:lnT>
                    <a:lnB>
                      <a:noFill/>
                    </a:lnB>
                    <a:solidFill>
                      <a:srgbClr val="FFFFFF"/>
                    </a:solidFill>
                  </a:tcPr>
                </a:tc>
                <a:extLst>
                  <a:ext uri="{0D108BD9-81ED-4DB2-BD59-A6C34878D82A}">
                    <a16:rowId xmlns:a16="http://schemas.microsoft.com/office/drawing/2014/main" val="3075233353"/>
                  </a:ext>
                </a:extLst>
              </a:tr>
              <a:tr h="1451899">
                <a:tc>
                  <a:txBody>
                    <a:bodyPr/>
                    <a:lstStyle/>
                    <a:p>
                      <a:pPr fontAlgn="t">
                        <a:lnSpc>
                          <a:spcPts val="1500"/>
                        </a:lnSpc>
                      </a:pPr>
                      <a:r>
                        <a:rPr lang="en-US" sz="2000" b="1" dirty="0">
                          <a:effectLst/>
                        </a:rPr>
                        <a:t>Esophageal Phase</a:t>
                      </a:r>
                    </a:p>
                  </a:txBody>
                  <a:tcPr marL="55727" marR="38699" marT="46439" marB="46439">
                    <a:lnL>
                      <a:noFill/>
                    </a:lnL>
                    <a:lnR>
                      <a:noFill/>
                    </a:lnR>
                    <a:lnT>
                      <a:noFill/>
                    </a:lnT>
                    <a:lnB>
                      <a:noFill/>
                    </a:lnB>
                    <a:solidFill>
                      <a:srgbClr val="FFFFFF"/>
                    </a:solidFill>
                  </a:tcPr>
                </a:tc>
                <a:tc>
                  <a:txBody>
                    <a:bodyPr/>
                    <a:lstStyle/>
                    <a:p>
                      <a:pPr fontAlgn="t">
                        <a:lnSpc>
                          <a:spcPts val="1500"/>
                        </a:lnSpc>
                      </a:pPr>
                      <a:r>
                        <a:rPr lang="en-US" sz="2000" b="1" u="sng" dirty="0">
                          <a:effectLst/>
                        </a:rPr>
                        <a:t>Involuntary phase </a:t>
                      </a:r>
                      <a:r>
                        <a:rPr lang="en-US" sz="2000" b="1" dirty="0">
                          <a:effectLst/>
                        </a:rPr>
                        <a:t>where the bolus is propelled through the esophagus to the stomach by muscle contractions (peristalsis).</a:t>
                      </a:r>
                    </a:p>
                  </a:txBody>
                  <a:tcPr marL="38699" marR="38699" marT="46439" marB="46439">
                    <a:lnL>
                      <a:noFill/>
                    </a:lnL>
                    <a:lnR>
                      <a:noFill/>
                    </a:lnR>
                    <a:lnT>
                      <a:noFill/>
                    </a:lnT>
                    <a:lnB>
                      <a:noFill/>
                    </a:lnB>
                    <a:solidFill>
                      <a:srgbClr val="FFFFFF"/>
                    </a:solidFill>
                  </a:tcPr>
                </a:tc>
                <a:tc>
                  <a:txBody>
                    <a:bodyPr/>
                    <a:lstStyle/>
                    <a:p>
                      <a:pPr fontAlgn="t">
                        <a:lnSpc>
                          <a:spcPts val="1500"/>
                        </a:lnSpc>
                      </a:pPr>
                      <a:r>
                        <a:rPr lang="en-US" sz="2000" b="1" dirty="0">
                          <a:effectLst/>
                        </a:rPr>
                        <a:t>Peristaltic waves in the esophagus, lower esophageal sphincter relaxation, bolus movement to stomach</a:t>
                      </a:r>
                    </a:p>
                  </a:txBody>
                  <a:tcPr marL="38699" marR="55727" marT="46439" marB="46439">
                    <a:lnL>
                      <a:noFill/>
                    </a:lnL>
                    <a:lnR>
                      <a:noFill/>
                    </a:lnR>
                    <a:lnT>
                      <a:noFill/>
                    </a:lnT>
                    <a:lnB>
                      <a:noFill/>
                    </a:lnB>
                    <a:solidFill>
                      <a:srgbClr val="FFFFFF"/>
                    </a:solidFill>
                  </a:tcPr>
                </a:tc>
                <a:extLst>
                  <a:ext uri="{0D108BD9-81ED-4DB2-BD59-A6C34878D82A}">
                    <a16:rowId xmlns:a16="http://schemas.microsoft.com/office/drawing/2014/main" val="4246970122"/>
                  </a:ext>
                </a:extLst>
              </a:tr>
            </a:tbl>
          </a:graphicData>
        </a:graphic>
      </p:graphicFrame>
    </p:spTree>
    <p:extLst>
      <p:ext uri="{BB962C8B-B14F-4D97-AF65-F5344CB8AC3E}">
        <p14:creationId xmlns:p14="http://schemas.microsoft.com/office/powerpoint/2010/main" val="1544801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907B-4BF6-DDA1-B467-A4D822EC732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A19B02D-AB2E-955F-9B66-C077147B6D8C}"/>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B84F02-4762-613D-BA7A-839D1D7294DD}"/>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5872BE3-2929-466C-59BC-C4A9723E3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5AA57EE-3702-D934-F8BD-5A00D48FC7D7}"/>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Thickeners">
            <a:extLst>
              <a:ext uri="{FF2B5EF4-FFF2-40B4-BE49-F238E27FC236}">
                <a16:creationId xmlns:a16="http://schemas.microsoft.com/office/drawing/2014/main" id="{F8C2CF04-C617-9016-B42E-ABF2E0C39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4275"/>
            <a:ext cx="12192000" cy="448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720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CC45-5EE6-6E32-D621-9187E0B2384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6B21ED4-ABE8-DFD2-9103-10D42DFE692B}"/>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7DCACF-EE8C-27AA-B926-BFC6E32AF9F9}"/>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4A5E336-0742-2BAB-AAE2-F10D80E01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EA9A2AEB-FD18-E4C5-DCC9-2505D8E177E9}"/>
              </a:ext>
            </a:extLst>
          </p:cNvPr>
          <p:cNvSpPr/>
          <p:nvPr/>
        </p:nvSpPr>
        <p:spPr>
          <a:xfrm>
            <a:off x="308713" y="368632"/>
            <a:ext cx="6096000" cy="369332"/>
          </a:xfrm>
          <a:prstGeom prst="rect">
            <a:avLst/>
          </a:prstGeom>
        </p:spPr>
        <p:txBody>
          <a:bodyPr>
            <a:spAutoFit/>
          </a:bodyPr>
          <a:lstStyle/>
          <a:p>
            <a:endParaRPr lang="en-US" dirty="0"/>
          </a:p>
        </p:txBody>
      </p:sp>
      <p:sp>
        <p:nvSpPr>
          <p:cNvPr id="6" name="TextBox 5">
            <a:extLst>
              <a:ext uri="{FF2B5EF4-FFF2-40B4-BE49-F238E27FC236}">
                <a16:creationId xmlns:a16="http://schemas.microsoft.com/office/drawing/2014/main" id="{21957BCF-A6E0-ADB3-5773-3D48CFD489B5}"/>
              </a:ext>
            </a:extLst>
          </p:cNvPr>
          <p:cNvSpPr txBox="1"/>
          <p:nvPr/>
        </p:nvSpPr>
        <p:spPr>
          <a:xfrm>
            <a:off x="-23" y="1305342"/>
            <a:ext cx="12103354" cy="5324535"/>
          </a:xfrm>
          <a:prstGeom prst="rect">
            <a:avLst/>
          </a:prstGeom>
          <a:noFill/>
        </p:spPr>
        <p:txBody>
          <a:bodyPr wrap="square">
            <a:spAutoFit/>
          </a:bodyPr>
          <a:lstStyle/>
          <a:p>
            <a:r>
              <a:rPr lang="en-US" sz="2000" b="1" dirty="0"/>
              <a:t>Depending on the setting, screens are done by speech-language pathologists, nurses, physicians, or other healthcare providers. SLPs often train other disciplines on how to do the swallow screen.</a:t>
            </a:r>
          </a:p>
          <a:p>
            <a:endParaRPr lang="en-US" sz="2000" b="1" dirty="0"/>
          </a:p>
          <a:p>
            <a:r>
              <a:rPr lang="en-US" sz="2000" b="1" u="sng" dirty="0"/>
              <a:t>While there’s no one preferred tool, there are quite a few evidence-based swallowing screens, including:</a:t>
            </a:r>
          </a:p>
          <a:p>
            <a:endParaRPr lang="en-US" sz="2000" b="1" dirty="0"/>
          </a:p>
          <a:p>
            <a:r>
              <a:rPr lang="en-US" sz="2000" b="1" dirty="0"/>
              <a:t>3-ounce water test (Yang et al, 2023)</a:t>
            </a:r>
          </a:p>
          <a:p>
            <a:endParaRPr lang="en-US" sz="2000" b="1" dirty="0"/>
          </a:p>
          <a:p>
            <a:r>
              <a:rPr lang="en-US" sz="2000" b="1" dirty="0"/>
              <a:t>Yale Swallow Protocol. Includes a 3-ounce water test and brief oral mech and cognitive screen. Attachment to be sent.</a:t>
            </a:r>
          </a:p>
          <a:p>
            <a:endParaRPr lang="en-US" sz="2000" b="1" dirty="0"/>
          </a:p>
          <a:p>
            <a:r>
              <a:rPr lang="en-US" sz="2000" b="1" dirty="0"/>
              <a:t>EAT-TEN  Nestle Screening Tool (Eating Assessment Tool). Questionnaire that doesn’t require swallowing water or food. </a:t>
            </a:r>
          </a:p>
          <a:p>
            <a:endParaRPr lang="en-US" sz="2000" b="1" dirty="0"/>
          </a:p>
          <a:p>
            <a:r>
              <a:rPr lang="en-US" sz="2000" b="1" dirty="0"/>
              <a:t>V-VST (Volume Viscosity Swallow Test). Includes a hierarchy of food boluses with different textures and consistencies.</a:t>
            </a:r>
          </a:p>
          <a:p>
            <a:endParaRPr lang="en-US" sz="2000" b="1" dirty="0"/>
          </a:p>
          <a:p>
            <a:endParaRPr lang="en-US" sz="2000" b="1" dirty="0"/>
          </a:p>
        </p:txBody>
      </p:sp>
      <p:sp>
        <p:nvSpPr>
          <p:cNvPr id="7" name="Title 6">
            <a:extLst>
              <a:ext uri="{FF2B5EF4-FFF2-40B4-BE49-F238E27FC236}">
                <a16:creationId xmlns:a16="http://schemas.microsoft.com/office/drawing/2014/main" id="{46F19281-B08C-CF13-1D9A-7964566AB356}"/>
              </a:ext>
            </a:extLst>
          </p:cNvPr>
          <p:cNvSpPr>
            <a:spLocks noGrp="1"/>
          </p:cNvSpPr>
          <p:nvPr>
            <p:ph type="title"/>
          </p:nvPr>
        </p:nvSpPr>
        <p:spPr>
          <a:xfrm>
            <a:off x="838200" y="365125"/>
            <a:ext cx="10515600" cy="682279"/>
          </a:xfrm>
        </p:spPr>
        <p:txBody>
          <a:bodyPr>
            <a:normAutofit/>
          </a:bodyPr>
          <a:lstStyle/>
          <a:p>
            <a:pPr algn="ctr"/>
            <a:r>
              <a:rPr lang="en-US" sz="2800" b="1" dirty="0"/>
              <a:t>Screenings for Dysphagia</a:t>
            </a:r>
          </a:p>
        </p:txBody>
      </p:sp>
    </p:spTree>
    <p:extLst>
      <p:ext uri="{BB962C8B-B14F-4D97-AF65-F5344CB8AC3E}">
        <p14:creationId xmlns:p14="http://schemas.microsoft.com/office/powerpoint/2010/main" val="3237527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C7FB5-63DC-6FB5-681D-EDFB4DE647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BA3F22A-8818-D0A5-C90C-811AF2577C14}"/>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9EC663-28B2-8711-8A9B-A5AA353E65FC}"/>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C65F15E-5B49-AB37-4D10-650867269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B4DE04E8-D706-CE0A-B9A3-19A01110A4AE}"/>
              </a:ext>
            </a:extLst>
          </p:cNvPr>
          <p:cNvSpPr/>
          <p:nvPr/>
        </p:nvSpPr>
        <p:spPr>
          <a:xfrm>
            <a:off x="308713" y="368632"/>
            <a:ext cx="6096000" cy="369332"/>
          </a:xfrm>
          <a:prstGeom prst="rect">
            <a:avLst/>
          </a:prstGeom>
        </p:spPr>
        <p:txBody>
          <a:bodyPr>
            <a:spAutoFit/>
          </a:bodyPr>
          <a:lstStyle/>
          <a:p>
            <a:endParaRPr lang="en-US" dirty="0"/>
          </a:p>
        </p:txBody>
      </p:sp>
      <p:graphicFrame>
        <p:nvGraphicFramePr>
          <p:cNvPr id="2" name="Object 1">
            <a:extLst>
              <a:ext uri="{FF2B5EF4-FFF2-40B4-BE49-F238E27FC236}">
                <a16:creationId xmlns:a16="http://schemas.microsoft.com/office/drawing/2014/main" id="{464249DE-D66F-88FB-D024-5792C905D795}"/>
              </a:ext>
            </a:extLst>
          </p:cNvPr>
          <p:cNvGraphicFramePr>
            <a:graphicFrameLocks noChangeAspect="1"/>
          </p:cNvGraphicFramePr>
          <p:nvPr>
            <p:extLst>
              <p:ext uri="{D42A27DB-BD31-4B8C-83A1-F6EECF244321}">
                <p14:modId xmlns:p14="http://schemas.microsoft.com/office/powerpoint/2010/main" val="920024442"/>
              </p:ext>
            </p:extLst>
          </p:nvPr>
        </p:nvGraphicFramePr>
        <p:xfrm>
          <a:off x="2036618" y="366332"/>
          <a:ext cx="5311833" cy="5631464"/>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link updateAutomatic="1"/>
                </p:oleObj>
              </mc:Choice>
              <mc:Fallback>
                <p:oleObj name="PDF" r:id="rId3" imgW="0" imgH="360" progId="FoxitPhantomPDF.Document">
                  <p:link updateAutomatic="1"/>
                  <p:pic>
                    <p:nvPicPr>
                      <p:cNvPr id="0" name=""/>
                      <p:cNvPicPr/>
                      <p:nvPr/>
                    </p:nvPicPr>
                    <p:blipFill>
                      <a:blip r:embed="rId4"/>
                      <a:stretch>
                        <a:fillRect/>
                      </a:stretch>
                    </p:blipFill>
                    <p:spPr>
                      <a:xfrm>
                        <a:off x="2036618" y="366332"/>
                        <a:ext cx="5311833" cy="5631464"/>
                      </a:xfrm>
                      <a:prstGeom prst="rect">
                        <a:avLst/>
                      </a:prstGeom>
                    </p:spPr>
                  </p:pic>
                </p:oleObj>
              </mc:Fallback>
            </mc:AlternateContent>
          </a:graphicData>
        </a:graphic>
      </p:graphicFrame>
    </p:spTree>
    <p:extLst>
      <p:ext uri="{BB962C8B-B14F-4D97-AF65-F5344CB8AC3E}">
        <p14:creationId xmlns:p14="http://schemas.microsoft.com/office/powerpoint/2010/main" val="296498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F6C52-9516-EC89-73F0-697F54092B8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4C58CDC-7DB6-A1DA-17D6-1D4F34E62EA6}"/>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9D777D-DF57-5934-CDDF-C0DF57E7303C}"/>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912CE14-4567-D4BB-EC13-E980A8770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78BE5666-ADF2-274C-D597-EDCD36E8075B}"/>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417490BC-3D9C-CE0E-5F71-59F34E409DAE}"/>
              </a:ext>
            </a:extLst>
          </p:cNvPr>
          <p:cNvSpPr>
            <a:spLocks noGrp="1"/>
          </p:cNvSpPr>
          <p:nvPr>
            <p:ph type="title"/>
          </p:nvPr>
        </p:nvSpPr>
        <p:spPr>
          <a:xfrm>
            <a:off x="838200" y="1"/>
            <a:ext cx="10515600" cy="1008025"/>
          </a:xfrm>
        </p:spPr>
        <p:txBody>
          <a:bodyPr>
            <a:normAutofit/>
          </a:bodyPr>
          <a:lstStyle/>
          <a:p>
            <a:pPr algn="ctr"/>
            <a:r>
              <a:rPr lang="en-US" sz="2800" b="1" dirty="0"/>
              <a:t>Key Elements of a Bedside Swallow Test</a:t>
            </a:r>
          </a:p>
        </p:txBody>
      </p:sp>
      <p:sp>
        <p:nvSpPr>
          <p:cNvPr id="4" name="Content Placeholder 3">
            <a:extLst>
              <a:ext uri="{FF2B5EF4-FFF2-40B4-BE49-F238E27FC236}">
                <a16:creationId xmlns:a16="http://schemas.microsoft.com/office/drawing/2014/main" id="{12081302-5774-3662-F9F6-A9A288518B0D}"/>
              </a:ext>
            </a:extLst>
          </p:cNvPr>
          <p:cNvSpPr>
            <a:spLocks noGrp="1"/>
          </p:cNvSpPr>
          <p:nvPr>
            <p:ph idx="1"/>
          </p:nvPr>
        </p:nvSpPr>
        <p:spPr>
          <a:xfrm>
            <a:off x="83127" y="872083"/>
            <a:ext cx="12192002" cy="6085670"/>
          </a:xfrm>
        </p:spPr>
        <p:txBody>
          <a:bodyPr>
            <a:normAutofit/>
          </a:bodyPr>
          <a:lstStyle/>
          <a:p>
            <a:r>
              <a:rPr lang="en-US" sz="2000" b="1" dirty="0"/>
              <a:t>1.  Patient Interview: swallowing symptoms, food sticking in throat, choking episodes, changes in voice quality after eating.</a:t>
            </a:r>
          </a:p>
          <a:p>
            <a:r>
              <a:rPr lang="en-US" sz="2000" b="1" dirty="0"/>
              <a:t>2.  Oral Motor Examination:  assessing strength and coordination of facial muscles, tongue movement and jaw function.</a:t>
            </a:r>
          </a:p>
          <a:p>
            <a:r>
              <a:rPr lang="en-US" sz="2000" b="1" dirty="0"/>
              <a:t>3.  Water Swallow test:  Observing how you drink small sips of water, noting any coughing, choking, or voice changes.</a:t>
            </a:r>
          </a:p>
          <a:p>
            <a:r>
              <a:rPr lang="en-US" sz="2000" b="1" dirty="0"/>
              <a:t>4.  Different liquid consistencies:  SLP may ask you to swallow liquids of varying thicknesses like thin liquids, nectar-thick liquids, or honey-thick liquids.</a:t>
            </a:r>
          </a:p>
          <a:p>
            <a:r>
              <a:rPr lang="en-US" sz="2000" b="1" dirty="0"/>
              <a:t>5.  Good observation:  Watching how you chew and swallow small bites of soft food to assess potential issues.</a:t>
            </a:r>
          </a:p>
          <a:p>
            <a:r>
              <a:rPr lang="en-US" sz="2000" b="1" dirty="0"/>
              <a:t>6.  Palpation:  Feeling the movement of the larynx(voice box) in the neck while swallowing to assess elevation.</a:t>
            </a:r>
          </a:p>
          <a:p>
            <a:endParaRPr lang="en-US" sz="2000" b="1" dirty="0"/>
          </a:p>
          <a:p>
            <a:r>
              <a:rPr lang="en-US" sz="1800" b="1" dirty="0"/>
              <a:t>POINTS TO REMEMBER:</a:t>
            </a:r>
          </a:p>
          <a:p>
            <a:r>
              <a:rPr lang="en-US" sz="1800" b="1" dirty="0"/>
              <a:t>A Bedside Swallow Test is a screening tool and cannot definitively diagnose dysphagia.</a:t>
            </a:r>
          </a:p>
          <a:p>
            <a:r>
              <a:rPr lang="en-US" sz="1800" b="1" dirty="0"/>
              <a:t>Referral for further testing:  if the SLP observed concerning signs during the bedside evaluation, the SLP will </a:t>
            </a:r>
          </a:p>
          <a:p>
            <a:r>
              <a:rPr lang="en-US" sz="1800" b="1" dirty="0"/>
              <a:t>Recommend further testing like a barium swallow or FEES (Fiberoptic Endoscopic Evaluation </a:t>
            </a:r>
          </a:p>
          <a:p>
            <a:r>
              <a:rPr lang="en-US" sz="1800" b="1" dirty="0"/>
              <a:t>Of Swallowing).</a:t>
            </a:r>
          </a:p>
          <a:p>
            <a:endParaRPr lang="en-US" sz="2000" b="1" dirty="0"/>
          </a:p>
        </p:txBody>
      </p:sp>
    </p:spTree>
    <p:extLst>
      <p:ext uri="{BB962C8B-B14F-4D97-AF65-F5344CB8AC3E}">
        <p14:creationId xmlns:p14="http://schemas.microsoft.com/office/powerpoint/2010/main" val="2462802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CED92-6058-6A86-5676-5A87B6937B9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995503B-9AC9-93B0-6774-70FA00B2B783}"/>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916743-E373-3A9C-583E-3EA257CCA65B}"/>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F5EAD8E-2DDE-CFC6-5E27-C61191715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5A282966-DE31-13E3-821F-DCBE5A7DEF5F}"/>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6E2EB02B-A962-1D01-3D95-497CE3EB2EBB}"/>
              </a:ext>
            </a:extLst>
          </p:cNvPr>
          <p:cNvSpPr>
            <a:spLocks noGrp="1"/>
          </p:cNvSpPr>
          <p:nvPr>
            <p:ph type="title"/>
          </p:nvPr>
        </p:nvSpPr>
        <p:spPr>
          <a:xfrm>
            <a:off x="838200" y="234514"/>
            <a:ext cx="10515600" cy="544638"/>
          </a:xfrm>
        </p:spPr>
        <p:txBody>
          <a:bodyPr>
            <a:normAutofit/>
          </a:bodyPr>
          <a:lstStyle/>
          <a:p>
            <a:pPr algn="ctr"/>
            <a:r>
              <a:rPr lang="en-US" sz="3200" b="1" dirty="0"/>
              <a:t>Diagnosis</a:t>
            </a:r>
          </a:p>
        </p:txBody>
      </p:sp>
      <p:sp>
        <p:nvSpPr>
          <p:cNvPr id="4" name="Content Placeholder 3">
            <a:extLst>
              <a:ext uri="{FF2B5EF4-FFF2-40B4-BE49-F238E27FC236}">
                <a16:creationId xmlns:a16="http://schemas.microsoft.com/office/drawing/2014/main" id="{C3551ADB-E1DE-C82D-E1DD-2F5C546D0AA2}"/>
              </a:ext>
            </a:extLst>
          </p:cNvPr>
          <p:cNvSpPr>
            <a:spLocks noGrp="1"/>
          </p:cNvSpPr>
          <p:nvPr>
            <p:ph idx="1"/>
          </p:nvPr>
        </p:nvSpPr>
        <p:spPr>
          <a:xfrm>
            <a:off x="-23" y="872083"/>
            <a:ext cx="12192023" cy="5996416"/>
          </a:xfrm>
        </p:spPr>
        <p:txBody>
          <a:bodyPr/>
          <a:lstStyle/>
          <a:p>
            <a:pPr algn="ctr"/>
            <a:r>
              <a:rPr lang="en-US" sz="2400" b="1" u="sng" dirty="0"/>
              <a:t>Barium Swallow versus Endoscopy:  These two tests are complimentary not duplicative. </a:t>
            </a:r>
          </a:p>
          <a:p>
            <a:r>
              <a:rPr lang="en-US" sz="2000" b="1" dirty="0"/>
              <a:t>The decision on which test is used is based on which will yield the diagnosis.</a:t>
            </a:r>
          </a:p>
          <a:p>
            <a:r>
              <a:rPr lang="en-US" sz="2000" b="1" u="sng" dirty="0"/>
              <a:t>Endoscopy</a:t>
            </a:r>
            <a:r>
              <a:rPr lang="en-US" sz="2000" b="1" dirty="0"/>
              <a:t> gives accurate information on esophageal anatomy; it is used commonly as the first test to evaluate solid food dysphagia.  It allows for precise mucosal inspection and the ability to biopsy.</a:t>
            </a:r>
          </a:p>
          <a:p>
            <a:r>
              <a:rPr lang="en-US" sz="2000" b="1" u="sng" dirty="0"/>
              <a:t>Endoscopy</a:t>
            </a:r>
            <a:r>
              <a:rPr lang="en-US" sz="2000" b="1" dirty="0"/>
              <a:t> also serves as a potential therapeutic tool because dilation may be performed if needed at the same time of the diagnostic study.</a:t>
            </a:r>
          </a:p>
          <a:p>
            <a:r>
              <a:rPr lang="en-US" sz="2000" b="1" u="sng" dirty="0"/>
              <a:t>Endoscopy</a:t>
            </a:r>
            <a:r>
              <a:rPr lang="en-US" sz="2000" b="1" dirty="0"/>
              <a:t> is helpful for suspected mechanical causes of dysphagia.</a:t>
            </a:r>
          </a:p>
          <a:p>
            <a:r>
              <a:rPr lang="en-US" sz="2000" b="1" u="sng" dirty="0"/>
              <a:t>Barium Swallow:  Barium is a contrast medium you drink, and x-rays identify the muscular activity of the esophagus.  Can be done in-patient or out-patient .  </a:t>
            </a:r>
          </a:p>
          <a:p>
            <a:r>
              <a:rPr lang="en-US" sz="2000" b="1" u="sng" dirty="0"/>
              <a:t>Barium Esophagography </a:t>
            </a:r>
            <a:r>
              <a:rPr lang="en-US" sz="2000" b="1" dirty="0"/>
              <a:t>is more sensitive than endoscopy for detection of esophageal strictures.</a:t>
            </a:r>
          </a:p>
          <a:p>
            <a:r>
              <a:rPr lang="en-US" sz="2000" b="1" dirty="0"/>
              <a:t>For suspected distal esophageal motility disorders such as, achalasia or scleroderma, involving the esophagus</a:t>
            </a:r>
          </a:p>
          <a:p>
            <a:r>
              <a:rPr lang="en-US" sz="2000" b="1" dirty="0"/>
              <a:t>Barium evaluation has been shown to be superior to endoscopy. </a:t>
            </a:r>
          </a:p>
          <a:p>
            <a:r>
              <a:rPr lang="en-US" sz="2000" b="1" dirty="0"/>
              <a:t>An exact diagnosis of achalasia by barium may allow for pneumatic dilation or injection of intra-sphincteric botulinum toxin during endoscopy.</a:t>
            </a:r>
          </a:p>
          <a:p>
            <a:r>
              <a:rPr lang="en-US" sz="2000" b="1" u="sng" dirty="0"/>
              <a:t>Barium esophagography </a:t>
            </a:r>
            <a:r>
              <a:rPr lang="en-US" sz="2000" b="1" dirty="0"/>
              <a:t>can identify an esophageal fistula or perforation. </a:t>
            </a:r>
          </a:p>
          <a:p>
            <a:endParaRPr lang="en-US" dirty="0"/>
          </a:p>
        </p:txBody>
      </p:sp>
    </p:spTree>
    <p:extLst>
      <p:ext uri="{BB962C8B-B14F-4D97-AF65-F5344CB8AC3E}">
        <p14:creationId xmlns:p14="http://schemas.microsoft.com/office/powerpoint/2010/main" val="1159295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985D5-9157-0293-4105-3355CF87B80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047A107-F1D2-8884-CCCE-BF4679FF2866}"/>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3198A9-BDAA-F8E3-B2C0-84732AFD6275}"/>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9E310F6-0E69-786E-3CAD-E41E21F3A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150B6213-A55E-26B1-5389-97E559F0D669}"/>
              </a:ext>
            </a:extLst>
          </p:cNvPr>
          <p:cNvSpPr/>
          <p:nvPr/>
        </p:nvSpPr>
        <p:spPr>
          <a:xfrm>
            <a:off x="308713" y="368632"/>
            <a:ext cx="6096000" cy="369332"/>
          </a:xfrm>
          <a:prstGeom prst="rect">
            <a:avLst/>
          </a:prstGeom>
        </p:spPr>
        <p:txBody>
          <a:bodyPr>
            <a:spAutoFit/>
          </a:bodyPr>
          <a:lstStyle/>
          <a:p>
            <a:endParaRPr lang="en-US" dirty="0"/>
          </a:p>
        </p:txBody>
      </p:sp>
      <p:pic>
        <p:nvPicPr>
          <p:cNvPr id="3074" name="Picture 2" descr="X-ray images after a barium swallow showing a normal esophagus and an esophagus with a hiatal hernia">
            <a:extLst>
              <a:ext uri="{FF2B5EF4-FFF2-40B4-BE49-F238E27FC236}">
                <a16:creationId xmlns:a16="http://schemas.microsoft.com/office/drawing/2014/main" id="{D93B678D-642F-30B0-2C38-BC7A3AEDC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49" y="1789120"/>
            <a:ext cx="7857260" cy="49934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50BDFC-9270-DAED-BF79-7B19FFAB0DE8}"/>
              </a:ext>
            </a:extLst>
          </p:cNvPr>
          <p:cNvSpPr txBox="1"/>
          <p:nvPr/>
        </p:nvSpPr>
        <p:spPr>
          <a:xfrm>
            <a:off x="0" y="2690336"/>
            <a:ext cx="3905249" cy="2585323"/>
          </a:xfrm>
          <a:prstGeom prst="rect">
            <a:avLst/>
          </a:prstGeom>
          <a:noFill/>
        </p:spPr>
        <p:txBody>
          <a:bodyPr wrap="square">
            <a:spAutoFit/>
          </a:bodyPr>
          <a:lstStyle/>
          <a:p>
            <a:r>
              <a:rPr lang="en-US" b="1" i="0" dirty="0">
                <a:solidFill>
                  <a:srgbClr val="424242"/>
                </a:solidFill>
                <a:effectLst/>
                <a:latin typeface="__Open_Sans_351946"/>
              </a:rPr>
              <a:t>Figure 1 shows the lower end of a normal esophagus with a smooth connection between the lower esophagus and stomach. </a:t>
            </a:r>
          </a:p>
          <a:p>
            <a:endParaRPr lang="en-US" b="1" dirty="0">
              <a:solidFill>
                <a:srgbClr val="424242"/>
              </a:solidFill>
              <a:latin typeface="__Open_Sans_351946"/>
            </a:endParaRPr>
          </a:p>
          <a:p>
            <a:r>
              <a:rPr lang="en-US" b="1" i="0" dirty="0">
                <a:solidFill>
                  <a:srgbClr val="424242"/>
                </a:solidFill>
                <a:effectLst/>
                <a:latin typeface="__Open_Sans_351946"/>
              </a:rPr>
              <a:t>Figure 2 shows the lower end of the esophagus with a small hiatal hernia, which occurs when a small portion of the stomach pushes up into the chest.</a:t>
            </a:r>
            <a:endParaRPr lang="en-US" b="1" dirty="0"/>
          </a:p>
        </p:txBody>
      </p:sp>
      <p:sp>
        <p:nvSpPr>
          <p:cNvPr id="5" name="Title 4">
            <a:extLst>
              <a:ext uri="{FF2B5EF4-FFF2-40B4-BE49-F238E27FC236}">
                <a16:creationId xmlns:a16="http://schemas.microsoft.com/office/drawing/2014/main" id="{CDB9C3FC-6480-A154-4905-3F91E72B5DE8}"/>
              </a:ext>
            </a:extLst>
          </p:cNvPr>
          <p:cNvSpPr>
            <a:spLocks noGrp="1"/>
          </p:cNvSpPr>
          <p:nvPr>
            <p:ph type="title"/>
          </p:nvPr>
        </p:nvSpPr>
        <p:spPr>
          <a:xfrm>
            <a:off x="838200" y="365125"/>
            <a:ext cx="10515600" cy="522691"/>
          </a:xfrm>
        </p:spPr>
        <p:txBody>
          <a:bodyPr>
            <a:normAutofit/>
          </a:bodyPr>
          <a:lstStyle/>
          <a:p>
            <a:pPr algn="ctr"/>
            <a:r>
              <a:rPr lang="en-US" sz="2800" b="1" dirty="0"/>
              <a:t>Barium Swallow:  fistulas and perforation</a:t>
            </a:r>
          </a:p>
        </p:txBody>
      </p:sp>
    </p:spTree>
    <p:extLst>
      <p:ext uri="{BB962C8B-B14F-4D97-AF65-F5344CB8AC3E}">
        <p14:creationId xmlns:p14="http://schemas.microsoft.com/office/powerpoint/2010/main" val="1241992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5B880-092D-7EDE-A6A4-1DD16AE50A4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B683E3D-6F60-95E3-66E8-A53DD24D8C3B}"/>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66E0D14-EE9F-B22E-1885-BE6714073538}"/>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9506BEE-B414-89AA-9836-63D9F67B2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52480F89-49AA-2F88-3C3E-58A8DF94820E}"/>
              </a:ext>
            </a:extLst>
          </p:cNvPr>
          <p:cNvSpPr/>
          <p:nvPr/>
        </p:nvSpPr>
        <p:spPr>
          <a:xfrm>
            <a:off x="308713" y="368632"/>
            <a:ext cx="6096000" cy="369332"/>
          </a:xfrm>
          <a:prstGeom prst="rect">
            <a:avLst/>
          </a:prstGeom>
        </p:spPr>
        <p:txBody>
          <a:bodyPr>
            <a:spAutoFit/>
          </a:bodyPr>
          <a:lstStyle/>
          <a:p>
            <a:endParaRPr lang="en-US" dirty="0"/>
          </a:p>
        </p:txBody>
      </p:sp>
      <p:sp>
        <p:nvSpPr>
          <p:cNvPr id="2" name="AutoShape 2" descr="Endoscopic white light images of a normal esophagus.">
            <a:extLst>
              <a:ext uri="{FF2B5EF4-FFF2-40B4-BE49-F238E27FC236}">
                <a16:creationId xmlns:a16="http://schemas.microsoft.com/office/drawing/2014/main" id="{7950D35A-5CE6-A944-CF75-8075196CB5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F5BCC820-D852-ACB3-50BC-29E4F8053986}"/>
              </a:ext>
            </a:extLst>
          </p:cNvPr>
          <p:cNvPicPr>
            <a:picLocks noChangeAspect="1"/>
          </p:cNvPicPr>
          <p:nvPr/>
        </p:nvPicPr>
        <p:blipFill>
          <a:blip r:embed="rId3"/>
          <a:stretch>
            <a:fillRect/>
          </a:stretch>
        </p:blipFill>
        <p:spPr>
          <a:xfrm>
            <a:off x="806336" y="1396538"/>
            <a:ext cx="11030988" cy="5209049"/>
          </a:xfrm>
          <a:prstGeom prst="rect">
            <a:avLst/>
          </a:prstGeom>
        </p:spPr>
      </p:pic>
      <p:sp>
        <p:nvSpPr>
          <p:cNvPr id="5" name="Title 4">
            <a:extLst>
              <a:ext uri="{FF2B5EF4-FFF2-40B4-BE49-F238E27FC236}">
                <a16:creationId xmlns:a16="http://schemas.microsoft.com/office/drawing/2014/main" id="{D8FC9E05-A746-6E97-63D0-AC2358169EB9}"/>
              </a:ext>
            </a:extLst>
          </p:cNvPr>
          <p:cNvSpPr>
            <a:spLocks noGrp="1"/>
          </p:cNvSpPr>
          <p:nvPr>
            <p:ph type="title"/>
          </p:nvPr>
        </p:nvSpPr>
        <p:spPr>
          <a:xfrm>
            <a:off x="838200" y="365125"/>
            <a:ext cx="10515600" cy="708469"/>
          </a:xfrm>
        </p:spPr>
        <p:txBody>
          <a:bodyPr>
            <a:normAutofit/>
          </a:bodyPr>
          <a:lstStyle/>
          <a:p>
            <a:pPr algn="ctr"/>
            <a:r>
              <a:rPr lang="en-US" sz="2800" b="1" dirty="0"/>
              <a:t>Endoscopy of the Esophagus: Mechanical issues: Normal esophagus</a:t>
            </a:r>
          </a:p>
        </p:txBody>
      </p:sp>
    </p:spTree>
    <p:extLst>
      <p:ext uri="{BB962C8B-B14F-4D97-AF65-F5344CB8AC3E}">
        <p14:creationId xmlns:p14="http://schemas.microsoft.com/office/powerpoint/2010/main" val="1982250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5E0F-776C-8D15-B5EF-21CC77A09C6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243CEBD-070E-AD22-C93A-5AB64B69A118}"/>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AFF658-7E37-BCF1-E348-B14E02492CF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1F65D08-4F3E-9A38-B28B-2D30B7A8D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6E2CC970-921C-04BB-A896-5F10748F7EED}"/>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73E9650A-15B8-55B9-F18D-A85BBC4EB479}"/>
              </a:ext>
            </a:extLst>
          </p:cNvPr>
          <p:cNvSpPr>
            <a:spLocks noGrp="1"/>
          </p:cNvSpPr>
          <p:nvPr>
            <p:ph type="title"/>
          </p:nvPr>
        </p:nvSpPr>
        <p:spPr>
          <a:xfrm>
            <a:off x="0" y="365126"/>
            <a:ext cx="12191980" cy="740468"/>
          </a:xfrm>
        </p:spPr>
        <p:txBody>
          <a:bodyPr>
            <a:normAutofit/>
          </a:bodyPr>
          <a:lstStyle/>
          <a:p>
            <a:pPr algn="ctr"/>
            <a:r>
              <a:rPr lang="en-US" sz="3200" b="1" dirty="0"/>
              <a:t>Diagnosis</a:t>
            </a:r>
          </a:p>
        </p:txBody>
      </p:sp>
      <p:sp>
        <p:nvSpPr>
          <p:cNvPr id="4" name="Content Placeholder 3">
            <a:extLst>
              <a:ext uri="{FF2B5EF4-FFF2-40B4-BE49-F238E27FC236}">
                <a16:creationId xmlns:a16="http://schemas.microsoft.com/office/drawing/2014/main" id="{11A7C1C2-E42F-A35D-7BE4-5F2217BE7FCD}"/>
              </a:ext>
            </a:extLst>
          </p:cNvPr>
          <p:cNvSpPr>
            <a:spLocks noGrp="1"/>
          </p:cNvSpPr>
          <p:nvPr>
            <p:ph idx="1"/>
          </p:nvPr>
        </p:nvSpPr>
        <p:spPr>
          <a:xfrm>
            <a:off x="0" y="1047404"/>
            <a:ext cx="12191980" cy="5129559"/>
          </a:xfrm>
        </p:spPr>
        <p:txBody>
          <a:bodyPr>
            <a:normAutofit/>
          </a:bodyPr>
          <a:lstStyle/>
          <a:p>
            <a:r>
              <a:rPr lang="en-US" sz="2000" b="1" u="sng" dirty="0"/>
              <a:t>Esophageal Muscle test, called a Manometry</a:t>
            </a:r>
            <a:r>
              <a:rPr lang="en-US" sz="2000" b="1" dirty="0"/>
              <a:t>:  A small tube is inserted into the esophagus and connected to a pressure recorder to measure the muscle contractions of the esophagus during swallowing.</a:t>
            </a:r>
          </a:p>
          <a:p>
            <a:r>
              <a:rPr lang="en-US" sz="2000" b="1" u="sng" dirty="0"/>
              <a:t>High Resolution Impedance Manometry(HRIM):  </a:t>
            </a:r>
            <a:r>
              <a:rPr lang="en-US" sz="2000" b="1" dirty="0"/>
              <a:t>is a modern adaptation of the traditional esophageal manometry, but with greater accuracy and visualization based on having 32 pressure transducers that span the esophagus –as opposed to the limitations of a few transducers used in the past.</a:t>
            </a:r>
          </a:p>
          <a:p>
            <a:r>
              <a:rPr lang="en-US" sz="2000" b="1" dirty="0"/>
              <a:t>HRIM gives a clear pan esophageal pressure tracing that can be generated and then described through a colorimetric graphic presentation (the Clouse plot).</a:t>
            </a:r>
          </a:p>
          <a:p>
            <a:r>
              <a:rPr lang="en-US" sz="2000" b="1" dirty="0"/>
              <a:t> </a:t>
            </a:r>
            <a:r>
              <a:rPr lang="en-US" sz="2000" b="1" u="sng" dirty="0"/>
              <a:t>Impedance Measurement </a:t>
            </a:r>
            <a:r>
              <a:rPr lang="en-US" sz="2000" b="1" dirty="0"/>
              <a:t>has also been added to this technique with added electrodes that measure the conductivity of a substance based on the characteristics and speed of the bolus.</a:t>
            </a:r>
          </a:p>
          <a:p>
            <a:r>
              <a:rPr lang="en-US" sz="2000" b="1" dirty="0"/>
              <a:t>Produces clearer reading of peristaltic and sphincter function.  </a:t>
            </a:r>
          </a:p>
          <a:p>
            <a:r>
              <a:rPr lang="en-US" sz="2000" b="1" u="sng" dirty="0"/>
              <a:t>High Resolution Impedance Manometry </a:t>
            </a:r>
            <a:r>
              <a:rPr lang="en-US" sz="2000" b="1" dirty="0"/>
              <a:t>is the most sensitive test to measure for abnormal esophageal motility.</a:t>
            </a:r>
          </a:p>
          <a:p>
            <a:endParaRPr lang="en-US" sz="2000" b="1" dirty="0"/>
          </a:p>
          <a:p>
            <a:endParaRPr lang="en-US" sz="2000" b="1" dirty="0"/>
          </a:p>
        </p:txBody>
      </p:sp>
    </p:spTree>
    <p:extLst>
      <p:ext uri="{BB962C8B-B14F-4D97-AF65-F5344CB8AC3E}">
        <p14:creationId xmlns:p14="http://schemas.microsoft.com/office/powerpoint/2010/main" val="2255404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A05C9-1C6E-6A01-3EAF-E7A2C98CA2E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C70288C-7347-F198-9975-76DC5F53484B}"/>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479EAE-4039-A86E-4C40-3D2B07D89F0B}"/>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59BBFC6-83CF-0D22-8487-2B1D292DA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71F6A04F-D777-D76F-AC14-240EA8C32EF0}"/>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Best Esophageal Manometry Royalty-Free Images, Stock Photos ...">
            <a:extLst>
              <a:ext uri="{FF2B5EF4-FFF2-40B4-BE49-F238E27FC236}">
                <a16:creationId xmlns:a16="http://schemas.microsoft.com/office/drawing/2014/main" id="{1B9D507D-0782-132D-AACD-1CB432134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375132"/>
            <a:ext cx="10943272" cy="638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31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F6251-729C-BF7D-E8B5-0BD29602C8C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16A7943-E513-A8F1-2DDF-E59D5E230B1E}"/>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83546A-5FD5-D59E-5015-2946823B7DD9}"/>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A93E8CB-04A3-50EC-D4A5-7C8674E94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7A6461A5-70E9-BCD3-80A2-32D895DB86F0}"/>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109DA7A9-8DC2-D687-4BC3-2493FC12840E}"/>
              </a:ext>
            </a:extLst>
          </p:cNvPr>
          <p:cNvSpPr>
            <a:spLocks noGrp="1"/>
          </p:cNvSpPr>
          <p:nvPr>
            <p:ph type="title"/>
          </p:nvPr>
        </p:nvSpPr>
        <p:spPr>
          <a:xfrm>
            <a:off x="838200" y="365125"/>
            <a:ext cx="10515600" cy="451711"/>
          </a:xfrm>
        </p:spPr>
        <p:txBody>
          <a:bodyPr>
            <a:normAutofit fontScale="90000"/>
          </a:bodyPr>
          <a:lstStyle/>
          <a:p>
            <a:pPr algn="ctr"/>
            <a:r>
              <a:rPr lang="en-US" sz="3200" b="1" dirty="0"/>
              <a:t>Diagnosis</a:t>
            </a:r>
          </a:p>
        </p:txBody>
      </p:sp>
      <p:sp>
        <p:nvSpPr>
          <p:cNvPr id="4" name="Content Placeholder 3">
            <a:extLst>
              <a:ext uri="{FF2B5EF4-FFF2-40B4-BE49-F238E27FC236}">
                <a16:creationId xmlns:a16="http://schemas.microsoft.com/office/drawing/2014/main" id="{FAACDE39-8BF7-BADF-77FE-27808D07C4B0}"/>
              </a:ext>
            </a:extLst>
          </p:cNvPr>
          <p:cNvSpPr>
            <a:spLocks noGrp="1"/>
          </p:cNvSpPr>
          <p:nvPr>
            <p:ph idx="1"/>
          </p:nvPr>
        </p:nvSpPr>
        <p:spPr>
          <a:xfrm>
            <a:off x="83127" y="872083"/>
            <a:ext cx="12045142" cy="5304880"/>
          </a:xfrm>
        </p:spPr>
        <p:txBody>
          <a:bodyPr>
            <a:normAutofit/>
          </a:bodyPr>
          <a:lstStyle/>
          <a:p>
            <a:r>
              <a:rPr lang="en-US" sz="2000" b="1" u="sng" dirty="0"/>
              <a:t>Fiber-optic endoscopic evaluation of swallowing (FEES).  </a:t>
            </a:r>
            <a:r>
              <a:rPr lang="en-US" sz="2000" b="1" dirty="0"/>
              <a:t>During a FEES study, a healthcare professional examines the throat with an endoscope during swallowing.</a:t>
            </a:r>
          </a:p>
          <a:p>
            <a:endParaRPr lang="en-US" sz="2000" b="1" dirty="0"/>
          </a:p>
          <a:p>
            <a:r>
              <a:rPr lang="en-US" sz="2000" b="1" u="sng" dirty="0"/>
              <a:t>Imaging Scans</a:t>
            </a:r>
            <a:r>
              <a:rPr lang="en-US" sz="2000" b="1" dirty="0"/>
              <a:t>:  these can include a CT scan or an MRI scan.</a:t>
            </a:r>
          </a:p>
          <a:p>
            <a:r>
              <a:rPr lang="en-US" sz="2000" b="1" u="sng" dirty="0"/>
              <a:t>A CT Scan combines a series of x-rays views </a:t>
            </a:r>
            <a:r>
              <a:rPr lang="en-US" sz="2000" b="1" dirty="0"/>
              <a:t>and computer processing to create cross-sectional images of the body’s bones and soft tissues.</a:t>
            </a:r>
          </a:p>
          <a:p>
            <a:endParaRPr lang="en-US" sz="2000" b="1" dirty="0"/>
          </a:p>
          <a:p>
            <a:r>
              <a:rPr lang="en-US" sz="2000" b="1" u="sng" dirty="0"/>
              <a:t>An MRI Scan</a:t>
            </a:r>
            <a:r>
              <a:rPr lang="en-US" sz="2000" b="1" dirty="0"/>
              <a:t>:  uses a magnetic field and radio waves to create detailed images of organs and tissues.</a:t>
            </a:r>
          </a:p>
        </p:txBody>
      </p:sp>
    </p:spTree>
    <p:extLst>
      <p:ext uri="{BB962C8B-B14F-4D97-AF65-F5344CB8AC3E}">
        <p14:creationId xmlns:p14="http://schemas.microsoft.com/office/powerpoint/2010/main" val="379382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6940F-74CA-7105-A190-115C3CCA83A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5F5973F-4618-0AC7-D599-FFC337049A2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2960C82-E2D5-42D3-96C4-FD16FBE2D0DC}"/>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28FCFC2-598D-85F6-19A8-A44B32BBA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FDF17DDD-C1AC-1B76-F526-7F2ED293E8AB}"/>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756F2149-CD7E-959A-11CC-FD3C503492B6}"/>
              </a:ext>
            </a:extLst>
          </p:cNvPr>
          <p:cNvSpPr txBox="1"/>
          <p:nvPr/>
        </p:nvSpPr>
        <p:spPr>
          <a:xfrm>
            <a:off x="2940628" y="4834882"/>
            <a:ext cx="6097384" cy="1015663"/>
          </a:xfrm>
          <a:prstGeom prst="rect">
            <a:avLst/>
          </a:prstGeom>
          <a:noFill/>
        </p:spPr>
        <p:txBody>
          <a:bodyPr wrap="square">
            <a:spAutoFit/>
          </a:bodyPr>
          <a:lstStyle/>
          <a:p>
            <a:r>
              <a:rPr lang="en-US" sz="2000" b="1" i="0" dirty="0">
                <a:solidFill>
                  <a:srgbClr val="09142A"/>
                </a:solidFill>
                <a:effectLst/>
                <a:latin typeface="Roboto" panose="02000000000000000000" pitchFamily="2" charset="0"/>
              </a:rPr>
              <a:t>The tongue initially forms the food bolus (green) with compression against the hard palate. Oral Preparatory Stage and Oral Phase. </a:t>
            </a:r>
            <a:endParaRPr lang="en-US" sz="2000" b="1" dirty="0"/>
          </a:p>
        </p:txBody>
      </p:sp>
      <p:pic>
        <p:nvPicPr>
          <p:cNvPr id="1030" name="Picture 6">
            <a:extLst>
              <a:ext uri="{FF2B5EF4-FFF2-40B4-BE49-F238E27FC236}">
                <a16:creationId xmlns:a16="http://schemas.microsoft.com/office/drawing/2014/main" id="{EBAA5042-5AA7-F54F-8B2D-43D15EDBC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309" y="590203"/>
            <a:ext cx="6852288" cy="390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39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BAC4C-C4CE-C595-C7D1-C29F4B171BF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0DFFBE4-CEDD-DAD6-C88F-2BB5F7FDD3D0}"/>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E3CB62-E197-3CEC-654F-FBD4BC22A18C}"/>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C08669F-F7F3-DFA5-6C2D-5E80AC0D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92623121-24C0-3D6E-3A14-05C9A3DDCB88}"/>
              </a:ext>
            </a:extLst>
          </p:cNvPr>
          <p:cNvSpPr/>
          <p:nvPr/>
        </p:nvSpPr>
        <p:spPr>
          <a:xfrm>
            <a:off x="308713" y="368632"/>
            <a:ext cx="6096000" cy="369332"/>
          </a:xfrm>
          <a:prstGeom prst="rect">
            <a:avLst/>
          </a:prstGeom>
        </p:spPr>
        <p:txBody>
          <a:bodyPr>
            <a:spAutoFit/>
          </a:bodyPr>
          <a:lstStyle/>
          <a:p>
            <a:endParaRPr lang="en-US" dirty="0"/>
          </a:p>
        </p:txBody>
      </p:sp>
      <p:sp>
        <p:nvSpPr>
          <p:cNvPr id="4" name="AutoShape 2" descr="Endoscopic white light images of a normal esophagus.">
            <a:extLst>
              <a:ext uri="{FF2B5EF4-FFF2-40B4-BE49-F238E27FC236}">
                <a16:creationId xmlns:a16="http://schemas.microsoft.com/office/drawing/2014/main" id="{ABC32D75-6BCD-44E0-2307-1E7BAC5F27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Endoscopic white light images of a normal esophagus.">
            <a:extLst>
              <a:ext uri="{FF2B5EF4-FFF2-40B4-BE49-F238E27FC236}">
                <a16:creationId xmlns:a16="http://schemas.microsoft.com/office/drawing/2014/main" id="{8335D7EA-EFF3-814E-2FA9-33C72950D12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a:extLst>
              <a:ext uri="{FF2B5EF4-FFF2-40B4-BE49-F238E27FC236}">
                <a16:creationId xmlns:a16="http://schemas.microsoft.com/office/drawing/2014/main" id="{48E4EAAE-4F51-CE72-8296-FB5ACDD1A2E0}"/>
              </a:ext>
            </a:extLst>
          </p:cNvPr>
          <p:cNvSpPr>
            <a:spLocks noGrp="1"/>
          </p:cNvSpPr>
          <p:nvPr>
            <p:ph type="title"/>
          </p:nvPr>
        </p:nvSpPr>
        <p:spPr>
          <a:xfrm>
            <a:off x="83127" y="365126"/>
            <a:ext cx="11962015" cy="620712"/>
          </a:xfrm>
        </p:spPr>
        <p:txBody>
          <a:bodyPr>
            <a:normAutofit/>
          </a:bodyPr>
          <a:lstStyle/>
          <a:p>
            <a:pPr algn="ctr"/>
            <a:r>
              <a:rPr lang="en-US" sz="2800" b="1" dirty="0"/>
              <a:t>Treatment Oropharyngeal Dysphagia</a:t>
            </a:r>
          </a:p>
        </p:txBody>
      </p:sp>
      <p:sp>
        <p:nvSpPr>
          <p:cNvPr id="7" name="Content Placeholder 6">
            <a:extLst>
              <a:ext uri="{FF2B5EF4-FFF2-40B4-BE49-F238E27FC236}">
                <a16:creationId xmlns:a16="http://schemas.microsoft.com/office/drawing/2014/main" id="{629BDF5B-7B77-8D43-3768-A807F2B19329}"/>
              </a:ext>
            </a:extLst>
          </p:cNvPr>
          <p:cNvSpPr>
            <a:spLocks noGrp="1"/>
          </p:cNvSpPr>
          <p:nvPr>
            <p:ph idx="1"/>
          </p:nvPr>
        </p:nvSpPr>
        <p:spPr>
          <a:xfrm>
            <a:off x="83127" y="1267106"/>
            <a:ext cx="11962015" cy="5590893"/>
          </a:xfrm>
        </p:spPr>
        <p:txBody>
          <a:bodyPr>
            <a:normAutofit/>
          </a:bodyPr>
          <a:lstStyle/>
          <a:p>
            <a:r>
              <a:rPr lang="en-US" sz="2000" b="1" dirty="0"/>
              <a:t>Referral to Speech Language Pathologist (SLP):</a:t>
            </a:r>
          </a:p>
          <a:p>
            <a:r>
              <a:rPr lang="en-US" sz="2000" b="1" dirty="0"/>
              <a:t>1.  Learning exercises to help coordinate your swallowing muscles or restimulate the nerves that trigger the     swallowing reflex.</a:t>
            </a:r>
          </a:p>
          <a:p>
            <a:r>
              <a:rPr lang="en-US" sz="2000" b="1" dirty="0"/>
              <a:t>2.  Learning swallowing techniques:  teaches you to place food in your mouth or position your body and head to help you swallow.  Helpful if dysphagia is caused by a neurological problem , such as, Alzheimer’s disease or Parkinson’s disease.</a:t>
            </a:r>
          </a:p>
          <a:p>
            <a:endParaRPr lang="en-US" sz="2000" b="1" dirty="0"/>
          </a:p>
        </p:txBody>
      </p:sp>
    </p:spTree>
    <p:extLst>
      <p:ext uri="{BB962C8B-B14F-4D97-AF65-F5344CB8AC3E}">
        <p14:creationId xmlns:p14="http://schemas.microsoft.com/office/powerpoint/2010/main" val="3613999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64BB4-F4C4-22A3-BCC8-56EA4ADF26B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0383552-2B7D-F719-B312-B5A0DC0E29CE}"/>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B2D749-9335-C6EF-7AF9-7071DA03856D}"/>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8F57389-37AB-0998-3EF9-E4FA8A751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616DB7EB-0F6E-91D5-18CA-1882DEEE8A4A}"/>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A0D4B7EE-6718-AFC0-C825-F742D8F78040}"/>
              </a:ext>
            </a:extLst>
          </p:cNvPr>
          <p:cNvSpPr txBox="1"/>
          <p:nvPr/>
        </p:nvSpPr>
        <p:spPr>
          <a:xfrm>
            <a:off x="0" y="2241496"/>
            <a:ext cx="12191980" cy="2051011"/>
          </a:xfrm>
          <a:prstGeom prst="rect">
            <a:avLst/>
          </a:prstGeom>
          <a:noFill/>
        </p:spPr>
        <p:txBody>
          <a:bodyPr wrap="square">
            <a:spAutoFit/>
          </a:bodyPr>
          <a:lstStyle/>
          <a:p>
            <a:pPr algn="l" fontAlgn="ctr">
              <a:spcAft>
                <a:spcPts val="1500"/>
              </a:spcAft>
              <a:buNone/>
            </a:pPr>
            <a:r>
              <a:rPr lang="en-US" sz="2400" b="1" i="0" dirty="0">
                <a:solidFill>
                  <a:srgbClr val="001D35"/>
                </a:solidFill>
                <a:effectLst/>
                <a:latin typeface="Google Sans"/>
              </a:rPr>
              <a:t>Throat exercises, such as the Mendelsohn maneuver and Shaker exercises, are used by SLPs (Speech-Language Pathologists) to strengthen throat muscles for swallowing and voice control.</a:t>
            </a:r>
          </a:p>
          <a:p>
            <a:pPr algn="l" fontAlgn="ctr">
              <a:spcAft>
                <a:spcPts val="1500"/>
              </a:spcAft>
              <a:buNone/>
            </a:pPr>
            <a:r>
              <a:rPr lang="en-US" sz="2400" b="1" i="0" dirty="0">
                <a:solidFill>
                  <a:srgbClr val="001D35"/>
                </a:solidFill>
                <a:effectLst/>
                <a:latin typeface="Google Sans"/>
              </a:rPr>
              <a:t> These exercises can be visualized with illustrations showing the correct posture and action. </a:t>
            </a:r>
            <a:endParaRPr lang="en-US" sz="2400" b="1" i="0" dirty="0">
              <a:solidFill>
                <a:srgbClr val="0B57D0"/>
              </a:solidFill>
              <a:effectLst/>
              <a:latin typeface="Google Sans"/>
            </a:endParaRPr>
          </a:p>
          <a:p>
            <a:pPr algn="l">
              <a:lnSpc>
                <a:spcPts val="1950"/>
              </a:lnSpc>
              <a:spcBef>
                <a:spcPts val="1500"/>
              </a:spcBef>
              <a:spcAft>
                <a:spcPts val="750"/>
              </a:spcAft>
            </a:pPr>
            <a:r>
              <a:rPr lang="en-US" sz="2400" b="1" i="0" dirty="0">
                <a:solidFill>
                  <a:srgbClr val="001D35"/>
                </a:solidFill>
                <a:effectLst/>
                <a:latin typeface="Google Sans"/>
              </a:rPr>
              <a:t>Here's a breakdown of some common throat exercises and how they can be visualized:</a:t>
            </a:r>
          </a:p>
        </p:txBody>
      </p:sp>
      <p:sp>
        <p:nvSpPr>
          <p:cNvPr id="2" name="Title 1">
            <a:extLst>
              <a:ext uri="{FF2B5EF4-FFF2-40B4-BE49-F238E27FC236}">
                <a16:creationId xmlns:a16="http://schemas.microsoft.com/office/drawing/2014/main" id="{CE6BEDF0-838D-AF4C-1312-63C39045E88C}"/>
              </a:ext>
            </a:extLst>
          </p:cNvPr>
          <p:cNvSpPr>
            <a:spLocks noGrp="1"/>
          </p:cNvSpPr>
          <p:nvPr>
            <p:ph type="title"/>
          </p:nvPr>
        </p:nvSpPr>
        <p:spPr>
          <a:xfrm>
            <a:off x="838200" y="365125"/>
            <a:ext cx="10515600" cy="816429"/>
          </a:xfrm>
        </p:spPr>
        <p:txBody>
          <a:bodyPr>
            <a:normAutofit/>
          </a:bodyPr>
          <a:lstStyle/>
          <a:p>
            <a:pPr algn="ctr"/>
            <a:r>
              <a:rPr lang="en-US" sz="2800" b="1" dirty="0"/>
              <a:t>Throat Exercises taught by SLP</a:t>
            </a:r>
          </a:p>
        </p:txBody>
      </p:sp>
    </p:spTree>
    <p:extLst>
      <p:ext uri="{BB962C8B-B14F-4D97-AF65-F5344CB8AC3E}">
        <p14:creationId xmlns:p14="http://schemas.microsoft.com/office/powerpoint/2010/main" val="3620163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a:extLst>
            <a:ext uri="{FF2B5EF4-FFF2-40B4-BE49-F238E27FC236}">
              <a16:creationId xmlns:a16="http://schemas.microsoft.com/office/drawing/2014/main" id="{D916A019-B1F0-BEB4-0169-1D843403E8E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B44B62-2979-3A22-BCC5-89C0910EF648}"/>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5DF8AB-4256-6085-8CB0-F1C2880E5349}"/>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BD837E1-33CF-A3E1-2719-28C837803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1EE1E86D-3FBA-A05A-1A7F-85CBFC1A8A7B}"/>
              </a:ext>
            </a:extLst>
          </p:cNvPr>
          <p:cNvSpPr/>
          <p:nvPr/>
        </p:nvSpPr>
        <p:spPr>
          <a:xfrm>
            <a:off x="308713" y="368632"/>
            <a:ext cx="6096000" cy="369332"/>
          </a:xfrm>
          <a:prstGeom prst="rect">
            <a:avLst/>
          </a:prstGeom>
        </p:spPr>
        <p:txBody>
          <a:bodyPr>
            <a:spAutoFit/>
          </a:bodyPr>
          <a:lstStyle/>
          <a:p>
            <a:endParaRPr lang="en-US" dirty="0"/>
          </a:p>
        </p:txBody>
      </p:sp>
      <p:pic>
        <p:nvPicPr>
          <p:cNvPr id="3075" name="Picture 3">
            <a:extLst>
              <a:ext uri="{FF2B5EF4-FFF2-40B4-BE49-F238E27FC236}">
                <a16:creationId xmlns:a16="http://schemas.microsoft.com/office/drawing/2014/main" id="{0C16E29F-0D1E-AA40-44F1-405226A19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531" y="3427617"/>
            <a:ext cx="3757352" cy="3131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4307E4-D16C-359D-393B-A29CBDD5BA3A}"/>
              </a:ext>
            </a:extLst>
          </p:cNvPr>
          <p:cNvSpPr txBox="1"/>
          <p:nvPr/>
        </p:nvSpPr>
        <p:spPr>
          <a:xfrm>
            <a:off x="0" y="2474893"/>
            <a:ext cx="12134849" cy="1785104"/>
          </a:xfrm>
          <a:prstGeom prst="rect">
            <a:avLst/>
          </a:prstGeom>
          <a:noFill/>
        </p:spPr>
        <p:txBody>
          <a:bodyPr wrap="square">
            <a:spAutoFit/>
          </a:bodyPr>
          <a:lstStyle/>
          <a:p>
            <a:pPr algn="l">
              <a:spcBef>
                <a:spcPts val="375"/>
              </a:spcBef>
              <a:buFont typeface="+mj-lt"/>
              <a:buAutoNum type="arabicPeriod"/>
            </a:pPr>
            <a:r>
              <a:rPr lang="en-US" sz="2000" b="1" i="0" dirty="0">
                <a:solidFill>
                  <a:srgbClr val="0D1C3D"/>
                </a:solidFill>
                <a:effectLst/>
                <a:latin typeface="Gotham 4r"/>
              </a:rPr>
              <a:t> Start to swallow normally.</a:t>
            </a:r>
          </a:p>
          <a:p>
            <a:pPr algn="l">
              <a:spcBef>
                <a:spcPts val="375"/>
              </a:spcBef>
              <a:buFont typeface="+mj-lt"/>
              <a:buAutoNum type="arabicPeriod"/>
            </a:pPr>
            <a:r>
              <a:rPr lang="en-US" sz="2000" b="1" i="0" dirty="0">
                <a:solidFill>
                  <a:srgbClr val="0D1C3D"/>
                </a:solidFill>
                <a:effectLst/>
                <a:latin typeface="Gotham 4r"/>
              </a:rPr>
              <a:t> When your larynx (voice box) is at its highest point, squeeze your throat muscles to hold it in that position for 3   counts, and then relax. You can use your fingers to feel your larynx move.</a:t>
            </a:r>
          </a:p>
          <a:p>
            <a:pPr algn="l">
              <a:spcBef>
                <a:spcPts val="375"/>
              </a:spcBef>
              <a:buFont typeface="+mj-lt"/>
              <a:buAutoNum type="arabicPeriod"/>
            </a:pPr>
            <a:r>
              <a:rPr lang="en-US" sz="2000" b="1" i="0" dirty="0">
                <a:solidFill>
                  <a:srgbClr val="0D1C3D"/>
                </a:solidFill>
                <a:effectLst/>
                <a:latin typeface="Gotham 4r"/>
              </a:rPr>
              <a:t> Repeat these steps as many times as directed.</a:t>
            </a:r>
          </a:p>
          <a:p>
            <a:pPr algn="l">
              <a:spcBef>
                <a:spcPts val="375"/>
              </a:spcBef>
              <a:buFont typeface="+mj-lt"/>
              <a:buAutoNum type="arabicPeriod"/>
            </a:pPr>
            <a:r>
              <a:rPr lang="en-US" sz="2000" b="1" i="0" dirty="0">
                <a:solidFill>
                  <a:srgbClr val="0D1C3D"/>
                </a:solidFill>
                <a:effectLst/>
                <a:latin typeface="Gotham 4r"/>
              </a:rPr>
              <a:t> Sit or stand comfortably.</a:t>
            </a:r>
          </a:p>
        </p:txBody>
      </p:sp>
      <p:sp>
        <p:nvSpPr>
          <p:cNvPr id="8" name="Title 7">
            <a:extLst>
              <a:ext uri="{FF2B5EF4-FFF2-40B4-BE49-F238E27FC236}">
                <a16:creationId xmlns:a16="http://schemas.microsoft.com/office/drawing/2014/main" id="{D654C2AC-7574-8512-B441-4FD44E859DD8}"/>
              </a:ext>
            </a:extLst>
          </p:cNvPr>
          <p:cNvSpPr>
            <a:spLocks noGrp="1"/>
          </p:cNvSpPr>
          <p:nvPr>
            <p:ph type="title"/>
          </p:nvPr>
        </p:nvSpPr>
        <p:spPr/>
        <p:txBody>
          <a:bodyPr>
            <a:normAutofit/>
          </a:bodyPr>
          <a:lstStyle/>
          <a:p>
            <a:pPr algn="ctr"/>
            <a:r>
              <a:rPr lang="en-US" sz="2400" b="1" dirty="0"/>
              <a:t>Mendelsohn Maneuver</a:t>
            </a:r>
          </a:p>
        </p:txBody>
      </p:sp>
    </p:spTree>
    <p:extLst>
      <p:ext uri="{BB962C8B-B14F-4D97-AF65-F5344CB8AC3E}">
        <p14:creationId xmlns:p14="http://schemas.microsoft.com/office/powerpoint/2010/main" val="1426877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a:extLst>
            <a:ext uri="{FF2B5EF4-FFF2-40B4-BE49-F238E27FC236}">
              <a16:creationId xmlns:a16="http://schemas.microsoft.com/office/drawing/2014/main" id="{62315FAE-A0C9-0BD3-CFC1-EEAE3FD03ED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791D910-C3C1-175E-B733-EA6BDAA8807D}"/>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ED61A0-E3DD-AA3B-1759-38B363789CB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36ED177-8E63-7953-18F4-00AD21587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E8751FC-919A-AC10-461A-6998EDFF4418}"/>
              </a:ext>
            </a:extLst>
          </p:cNvPr>
          <p:cNvSpPr/>
          <p:nvPr/>
        </p:nvSpPr>
        <p:spPr>
          <a:xfrm>
            <a:off x="308713" y="368632"/>
            <a:ext cx="6096000" cy="369332"/>
          </a:xfrm>
          <a:prstGeom prst="rect">
            <a:avLst/>
          </a:prstGeom>
        </p:spPr>
        <p:txBody>
          <a:bodyPr>
            <a:spAutoFit/>
          </a:bodyPr>
          <a:lstStyle/>
          <a:p>
            <a:endParaRPr lang="en-US" dirty="0"/>
          </a:p>
        </p:txBody>
      </p:sp>
      <p:sp>
        <p:nvSpPr>
          <p:cNvPr id="6" name="TextBox 5">
            <a:extLst>
              <a:ext uri="{FF2B5EF4-FFF2-40B4-BE49-F238E27FC236}">
                <a16:creationId xmlns:a16="http://schemas.microsoft.com/office/drawing/2014/main" id="{9B364E0F-75A9-CAAF-803E-2E07870DAB46}"/>
              </a:ext>
            </a:extLst>
          </p:cNvPr>
          <p:cNvSpPr txBox="1"/>
          <p:nvPr/>
        </p:nvSpPr>
        <p:spPr>
          <a:xfrm>
            <a:off x="0" y="1448971"/>
            <a:ext cx="12191980" cy="3067506"/>
          </a:xfrm>
          <a:prstGeom prst="rect">
            <a:avLst/>
          </a:prstGeom>
          <a:noFill/>
        </p:spPr>
        <p:txBody>
          <a:bodyPr wrap="square">
            <a:spAutoFit/>
          </a:bodyPr>
          <a:lstStyle/>
          <a:p>
            <a:pPr algn="l">
              <a:lnSpc>
                <a:spcPts val="1800"/>
              </a:lnSpc>
              <a:buNone/>
            </a:pPr>
            <a:r>
              <a:rPr lang="en-US" sz="2000" b="1" i="0" dirty="0">
                <a:solidFill>
                  <a:srgbClr val="0D1C3D"/>
                </a:solidFill>
                <a:effectLst/>
                <a:latin typeface="Gotham 4r"/>
              </a:rPr>
              <a:t>There are two ways to do the Shakers exercise. Your doctor or speech therapist may have you do it one or both ways.</a:t>
            </a:r>
          </a:p>
          <a:p>
            <a:pPr algn="l">
              <a:spcBef>
                <a:spcPts val="375"/>
              </a:spcBef>
              <a:buFont typeface="+mj-lt"/>
              <a:buAutoNum type="arabicPeriod"/>
            </a:pPr>
            <a:r>
              <a:rPr lang="en-US" sz="2000" b="1" i="0" dirty="0">
                <a:solidFill>
                  <a:srgbClr val="0D1C3D"/>
                </a:solidFill>
                <a:effectLst/>
                <a:latin typeface="Gotham 4r"/>
              </a:rPr>
              <a:t> Lie on your back on a firm surface.</a:t>
            </a:r>
          </a:p>
          <a:p>
            <a:pPr algn="l">
              <a:spcBef>
                <a:spcPts val="375"/>
              </a:spcBef>
              <a:buFont typeface="+mj-lt"/>
              <a:buAutoNum type="arabicPeriod"/>
            </a:pPr>
            <a:r>
              <a:rPr lang="en-US" sz="2000" b="1" i="0" dirty="0">
                <a:solidFill>
                  <a:srgbClr val="0D1C3D"/>
                </a:solidFill>
                <a:effectLst/>
                <a:latin typeface="Gotham 4r"/>
              </a:rPr>
              <a:t> Keep your shoulders flat. Don't lift your shoulders.</a:t>
            </a:r>
          </a:p>
          <a:p>
            <a:pPr algn="l">
              <a:spcBef>
                <a:spcPts val="375"/>
              </a:spcBef>
              <a:buFont typeface="+mj-lt"/>
              <a:buAutoNum type="arabicPeriod"/>
            </a:pPr>
            <a:r>
              <a:rPr lang="en-US" sz="2000" b="1" i="0" dirty="0">
                <a:solidFill>
                  <a:srgbClr val="0D1C3D"/>
                </a:solidFill>
                <a:effectLst/>
                <a:latin typeface="Gotham 4r"/>
              </a:rPr>
              <a:t> Bend your head forward so that your chin tucks. Try to see your toes.</a:t>
            </a:r>
          </a:p>
          <a:p>
            <a:pPr algn="l">
              <a:spcBef>
                <a:spcPts val="375"/>
              </a:spcBef>
              <a:buFont typeface="+mj-lt"/>
              <a:buAutoNum type="arabicPeriod"/>
            </a:pPr>
            <a:r>
              <a:rPr lang="en-US" sz="2000" b="1" i="0" dirty="0">
                <a:solidFill>
                  <a:srgbClr val="0D1C3D"/>
                </a:solidFill>
                <a:effectLst/>
                <a:latin typeface="Gotham 4r"/>
              </a:rPr>
              <a:t> Hold the position as your doctor or speech therapist tells you to. You can either:</a:t>
            </a:r>
          </a:p>
          <a:p>
            <a:pPr marL="742950" lvl="1" indent="-285750" algn="l">
              <a:spcBef>
                <a:spcPts val="375"/>
              </a:spcBef>
              <a:buFont typeface="+mj-lt"/>
              <a:buAutoNum type="arabicPeriod"/>
            </a:pPr>
            <a:r>
              <a:rPr lang="en-US" sz="2000" b="1" i="0" dirty="0">
                <a:solidFill>
                  <a:srgbClr val="0D1C3D"/>
                </a:solidFill>
                <a:effectLst/>
                <a:latin typeface="Gotham 4r"/>
              </a:rPr>
              <a:t>Hold this position for 1 minute, and then lower your head and rest for 1 minute.</a:t>
            </a:r>
          </a:p>
          <a:p>
            <a:pPr marL="742950" lvl="1" indent="-285750" algn="l">
              <a:spcBef>
                <a:spcPts val="375"/>
              </a:spcBef>
              <a:buFont typeface="+mj-lt"/>
              <a:buAutoNum type="arabicPeriod"/>
            </a:pPr>
            <a:r>
              <a:rPr lang="en-US" sz="2000" b="1" i="0" dirty="0">
                <a:solidFill>
                  <a:srgbClr val="0D1C3D"/>
                </a:solidFill>
                <a:effectLst/>
                <a:latin typeface="Gotham 4r"/>
              </a:rPr>
              <a:t>Or hold this position for 1 minute, and then lower your head and go on to the next repetition.</a:t>
            </a:r>
          </a:p>
          <a:p>
            <a:pPr algn="l">
              <a:spcBef>
                <a:spcPts val="375"/>
              </a:spcBef>
              <a:buFont typeface="+mj-lt"/>
              <a:buAutoNum type="arabicPeriod"/>
            </a:pPr>
            <a:r>
              <a:rPr lang="en-US" sz="2000" b="1" i="0" dirty="0">
                <a:solidFill>
                  <a:srgbClr val="0D1C3D"/>
                </a:solidFill>
                <a:effectLst/>
                <a:latin typeface="Gotham 4r"/>
              </a:rPr>
              <a:t> Repeat these steps as many times as directed.</a:t>
            </a:r>
          </a:p>
        </p:txBody>
      </p:sp>
      <p:pic>
        <p:nvPicPr>
          <p:cNvPr id="2055" name="Picture 7">
            <a:extLst>
              <a:ext uri="{FF2B5EF4-FFF2-40B4-BE49-F238E27FC236}">
                <a16:creationId xmlns:a16="http://schemas.microsoft.com/office/drawing/2014/main" id="{4C56FA70-7943-E89F-EFBD-8034B2BE1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712" y="4131424"/>
            <a:ext cx="4106487" cy="2632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959A10-3E0C-DBB9-082E-C517CFD34748}"/>
              </a:ext>
            </a:extLst>
          </p:cNvPr>
          <p:cNvSpPr>
            <a:spLocks noGrp="1"/>
          </p:cNvSpPr>
          <p:nvPr>
            <p:ph type="title"/>
          </p:nvPr>
        </p:nvSpPr>
        <p:spPr>
          <a:xfrm>
            <a:off x="838200" y="365125"/>
            <a:ext cx="10515600" cy="634915"/>
          </a:xfrm>
        </p:spPr>
        <p:txBody>
          <a:bodyPr>
            <a:normAutofit/>
          </a:bodyPr>
          <a:lstStyle/>
          <a:p>
            <a:pPr algn="ctr"/>
            <a:r>
              <a:rPr lang="en-US" sz="2400" b="1" dirty="0"/>
              <a:t>Shakers Exercise</a:t>
            </a:r>
          </a:p>
        </p:txBody>
      </p:sp>
    </p:spTree>
    <p:extLst>
      <p:ext uri="{BB962C8B-B14F-4D97-AF65-F5344CB8AC3E}">
        <p14:creationId xmlns:p14="http://schemas.microsoft.com/office/powerpoint/2010/main" val="3835165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10933-66D0-F65E-2071-9B394DBFAFF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227422E-E13B-1804-A215-27F49018BB17}"/>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E9054F-2923-BAC2-86DD-50B44FB15306}"/>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3E79DE-48B6-4C58-B48A-6405CE644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25F2CAA-D07A-135F-16C6-3F166FBDB3D3}"/>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FA79F1FB-9D9F-93F5-9E5E-F4B607D0BB8E}"/>
              </a:ext>
            </a:extLst>
          </p:cNvPr>
          <p:cNvSpPr txBox="1"/>
          <p:nvPr/>
        </p:nvSpPr>
        <p:spPr>
          <a:xfrm>
            <a:off x="133004" y="2451810"/>
            <a:ext cx="11937076" cy="2133918"/>
          </a:xfrm>
          <a:prstGeom prst="rect">
            <a:avLst/>
          </a:prstGeom>
          <a:noFill/>
        </p:spPr>
        <p:txBody>
          <a:bodyPr wrap="square">
            <a:spAutoFit/>
          </a:bodyPr>
          <a:lstStyle/>
          <a:p>
            <a:pPr algn="ctr">
              <a:lnSpc>
                <a:spcPts val="3600"/>
              </a:lnSpc>
              <a:buNone/>
            </a:pPr>
            <a:r>
              <a:rPr lang="en-US" sz="2400" b="1" i="0" dirty="0">
                <a:solidFill>
                  <a:srgbClr val="0D1C3D"/>
                </a:solidFill>
                <a:effectLst/>
                <a:latin typeface="Gotham 4r"/>
              </a:rPr>
              <a:t>Effortful Swallow exercise</a:t>
            </a:r>
          </a:p>
          <a:p>
            <a:pPr algn="l">
              <a:spcBef>
                <a:spcPts val="375"/>
              </a:spcBef>
            </a:pPr>
            <a:r>
              <a:rPr lang="en-US" sz="2400" b="1" i="0" dirty="0">
                <a:solidFill>
                  <a:srgbClr val="0D1C3D"/>
                </a:solidFill>
                <a:effectLst/>
                <a:latin typeface="Gotham 4r"/>
              </a:rPr>
              <a:t>1. Sit or stand comfortably. Squeeze your throat muscles as hard as you can, and then swallow.   Imagine that you have a grape-sized piece of food stuck at the back of your throat, and try to swallow it.</a:t>
            </a:r>
          </a:p>
          <a:p>
            <a:pPr algn="l">
              <a:spcBef>
                <a:spcPts val="375"/>
              </a:spcBef>
              <a:buFont typeface="+mj-lt"/>
              <a:buAutoNum type="arabicPeriod"/>
            </a:pPr>
            <a:r>
              <a:rPr lang="en-US" sz="2400" b="1" i="0" dirty="0">
                <a:solidFill>
                  <a:srgbClr val="0D1C3D"/>
                </a:solidFill>
                <a:effectLst/>
                <a:latin typeface="Gotham 4r"/>
              </a:rPr>
              <a:t> Repeat these steps as many times as directed.</a:t>
            </a:r>
          </a:p>
        </p:txBody>
      </p:sp>
    </p:spTree>
    <p:extLst>
      <p:ext uri="{BB962C8B-B14F-4D97-AF65-F5344CB8AC3E}">
        <p14:creationId xmlns:p14="http://schemas.microsoft.com/office/powerpoint/2010/main" val="3043031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a:extLst>
            <a:ext uri="{FF2B5EF4-FFF2-40B4-BE49-F238E27FC236}">
              <a16:creationId xmlns:a16="http://schemas.microsoft.com/office/drawing/2014/main" id="{781E61A4-652C-9CC8-65C2-DC5BBC453C1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C033695-1B93-A8E1-3970-5E6FFE8D7479}"/>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317238-F828-CE64-3DA6-CAF84F70ADAA}"/>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8CF8726-9BC1-26BF-AFA7-08500EF21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D7B3624A-8C24-80AD-4B38-D4F6D3F146D4}"/>
              </a:ext>
            </a:extLst>
          </p:cNvPr>
          <p:cNvSpPr/>
          <p:nvPr/>
        </p:nvSpPr>
        <p:spPr>
          <a:xfrm>
            <a:off x="308713" y="368632"/>
            <a:ext cx="6096000" cy="369332"/>
          </a:xfrm>
          <a:prstGeom prst="rect">
            <a:avLst/>
          </a:prstGeom>
        </p:spPr>
        <p:txBody>
          <a:bodyPr>
            <a:spAutoFit/>
          </a:bodyPr>
          <a:lstStyle/>
          <a:p>
            <a:endParaRPr lang="en-US" dirty="0"/>
          </a:p>
        </p:txBody>
      </p:sp>
      <p:pic>
        <p:nvPicPr>
          <p:cNvPr id="4099" name="Picture 3">
            <a:extLst>
              <a:ext uri="{FF2B5EF4-FFF2-40B4-BE49-F238E27FC236}">
                <a16:creationId xmlns:a16="http://schemas.microsoft.com/office/drawing/2014/main" id="{D6AB56E1-B9F5-41D1-1776-D9EE83573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0" y="1154096"/>
            <a:ext cx="4397433" cy="42242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22F1D9-F810-442F-92C2-9989E4C4018E}"/>
              </a:ext>
            </a:extLst>
          </p:cNvPr>
          <p:cNvSpPr txBox="1"/>
          <p:nvPr/>
        </p:nvSpPr>
        <p:spPr>
          <a:xfrm>
            <a:off x="99753" y="1081550"/>
            <a:ext cx="6941127" cy="280076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D1C3D"/>
                </a:solidFill>
                <a:effectLst/>
                <a:uLnTx/>
                <a:uFillTx/>
                <a:latin typeface="Gotham 4r"/>
                <a:ea typeface="+mn-ea"/>
                <a:cs typeface="+mn-cs"/>
              </a:rPr>
              <a:t>Masako maneuver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1" i="0" u="none" strike="noStrike" kern="1200" cap="none" spc="0" normalizeH="0" baseline="0" noProof="0" dirty="0">
                <a:ln>
                  <a:noFill/>
                </a:ln>
                <a:solidFill>
                  <a:srgbClr val="0D1C3D"/>
                </a:solidFill>
                <a:effectLst/>
                <a:uLnTx/>
                <a:uFillTx/>
                <a:latin typeface="Gotham 4r"/>
                <a:ea typeface="+mn-ea"/>
                <a:cs typeface="+mn-cs"/>
              </a:rPr>
              <a:t> Sit or stand comfortably.</a:t>
            </a:r>
          </a:p>
          <a:p>
            <a:pPr marL="0" marR="0" lvl="0" indent="0" algn="l" defTabSz="914400" rtl="0" eaLnBrk="0" fontAlgn="base" latinLnBrk="0" hangingPunct="0">
              <a:lnSpc>
                <a:spcPct val="100000"/>
              </a:lnSpc>
              <a:spcBef>
                <a:spcPct val="0"/>
              </a:spcBef>
              <a:spcAft>
                <a:spcPct val="0"/>
              </a:spcAft>
              <a:buClrTx/>
              <a:buSzTx/>
              <a:buFontTx/>
              <a:buAutoNum type="arabicPeriod" startAt="2"/>
              <a:tabLst/>
              <a:defRPr/>
            </a:pPr>
            <a:r>
              <a:rPr kumimoji="0" lang="en-US" altLang="en-US" sz="2400" b="1" i="0" u="none" strike="noStrike" kern="1200" cap="none" spc="0" normalizeH="0" baseline="0" noProof="0" dirty="0">
                <a:ln>
                  <a:noFill/>
                </a:ln>
                <a:solidFill>
                  <a:srgbClr val="0D1C3D"/>
                </a:solidFill>
                <a:effectLst/>
                <a:uLnTx/>
                <a:uFillTx/>
                <a:latin typeface="Gotham 4r"/>
                <a:ea typeface="+mn-ea"/>
                <a:cs typeface="+mn-cs"/>
              </a:rPr>
              <a:t> Stick your tongue out as far as is comfortable.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defRPr/>
            </a:pPr>
            <a:r>
              <a:rPr kumimoji="0" lang="en-US" altLang="en-US" sz="2400" b="1" i="0" u="none" strike="noStrike" kern="1200" cap="none" spc="0" normalizeH="0" baseline="0" noProof="0" dirty="0">
                <a:ln>
                  <a:noFill/>
                </a:ln>
                <a:solidFill>
                  <a:srgbClr val="0D1C3D"/>
                </a:solidFill>
                <a:effectLst/>
                <a:uLnTx/>
                <a:uFillTx/>
                <a:latin typeface="Gotham 4r"/>
                <a:ea typeface="+mn-ea"/>
                <a:cs typeface="+mn-cs"/>
              </a:rPr>
              <a:t> Hold your tongue gently between your front teeth, and then swallow.</a:t>
            </a:r>
          </a:p>
          <a:p>
            <a:pPr marL="0" marR="0" lvl="0" indent="0" algn="l" defTabSz="914400" rtl="0" eaLnBrk="0" fontAlgn="base" latinLnBrk="0" hangingPunct="0">
              <a:lnSpc>
                <a:spcPct val="100000"/>
              </a:lnSpc>
              <a:spcBef>
                <a:spcPct val="0"/>
              </a:spcBef>
              <a:spcAft>
                <a:spcPct val="0"/>
              </a:spcAft>
              <a:buClrTx/>
              <a:buSzTx/>
              <a:buFontTx/>
              <a:buAutoNum type="arabicPeriod" startAt="4"/>
              <a:tabLst/>
              <a:defRPr/>
            </a:pPr>
            <a:r>
              <a:rPr kumimoji="0" lang="en-US" altLang="en-US" sz="2400" b="1" i="0" u="none" strike="noStrike" kern="1200" cap="none" spc="0" normalizeH="0" baseline="0" noProof="0" dirty="0">
                <a:ln>
                  <a:noFill/>
                </a:ln>
                <a:solidFill>
                  <a:srgbClr val="0D1C3D"/>
                </a:solidFill>
                <a:effectLst/>
                <a:uLnTx/>
                <a:uFillTx/>
                <a:latin typeface="Gotham 4r"/>
                <a:ea typeface="+mn-ea"/>
                <a:cs typeface="+mn-cs"/>
              </a:rPr>
              <a:t> Let go of your tongue.</a:t>
            </a:r>
          </a:p>
          <a:p>
            <a:pPr marL="0" marR="0" lvl="0" indent="0" algn="l" defTabSz="914400" rtl="0" eaLnBrk="0" fontAlgn="base" latinLnBrk="0" hangingPunct="0">
              <a:lnSpc>
                <a:spcPct val="100000"/>
              </a:lnSpc>
              <a:spcBef>
                <a:spcPct val="0"/>
              </a:spcBef>
              <a:spcAft>
                <a:spcPct val="0"/>
              </a:spcAft>
              <a:buClrTx/>
              <a:buSzTx/>
              <a:buFontTx/>
              <a:buAutoNum type="arabicPeriod" startAt="5"/>
              <a:tabLst/>
              <a:defRPr/>
            </a:pPr>
            <a:r>
              <a:rPr kumimoji="0" lang="en-US" altLang="en-US" sz="2400" b="1" i="0" u="none" strike="noStrike" kern="1200" cap="none" spc="0" normalizeH="0" baseline="0" noProof="0" dirty="0">
                <a:ln>
                  <a:noFill/>
                </a:ln>
                <a:solidFill>
                  <a:srgbClr val="0D1C3D"/>
                </a:solidFill>
                <a:effectLst/>
                <a:uLnTx/>
                <a:uFillTx/>
                <a:latin typeface="Gotham 4r"/>
                <a:ea typeface="+mn-ea"/>
                <a:cs typeface="+mn-cs"/>
              </a:rPr>
              <a:t> Repeat these steps as many times as directed.</a:t>
            </a:r>
            <a:endParaRPr kumimoji="0" lang="en-US" altLang="en-US" sz="2400" b="1" i="0" u="none" strike="noStrike" kern="1200" cap="none" spc="0" normalizeH="0" baseline="0" noProof="0" dirty="0">
              <a:ln>
                <a:noFill/>
              </a:ln>
              <a:solidFill>
                <a:srgbClr val="0D1C3D"/>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2006395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B0E60-54AC-7EAA-F8C2-76A39448127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5EC290D-EF7E-3D14-3813-BCB487CAD8B5}"/>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EC880A-0DCD-7A60-3821-3B8F5F707F12}"/>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7F53DEA-7149-6BFB-1E35-5BD1FE5AB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B3E61B8D-3B5A-7492-F471-9BB8AC4B6596}"/>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5130159A-6954-8C69-C31A-C055A41C16EB}"/>
              </a:ext>
            </a:extLst>
          </p:cNvPr>
          <p:cNvSpPr>
            <a:spLocks noGrp="1"/>
          </p:cNvSpPr>
          <p:nvPr>
            <p:ph type="title"/>
          </p:nvPr>
        </p:nvSpPr>
        <p:spPr>
          <a:xfrm>
            <a:off x="838200" y="365126"/>
            <a:ext cx="10515600" cy="532650"/>
          </a:xfrm>
        </p:spPr>
        <p:txBody>
          <a:bodyPr>
            <a:normAutofit fontScale="90000"/>
          </a:bodyPr>
          <a:lstStyle/>
          <a:p>
            <a:pPr algn="ctr"/>
            <a:r>
              <a:rPr lang="en-US" sz="2800" b="1" dirty="0"/>
              <a:t>Esophageal</a:t>
            </a:r>
            <a:r>
              <a:rPr lang="en-US" b="1" dirty="0"/>
              <a:t> </a:t>
            </a:r>
            <a:r>
              <a:rPr lang="en-US" sz="2800" b="1" dirty="0"/>
              <a:t>Dysphagia Treatment</a:t>
            </a:r>
          </a:p>
        </p:txBody>
      </p:sp>
      <p:sp>
        <p:nvSpPr>
          <p:cNvPr id="4" name="Content Placeholder 3">
            <a:extLst>
              <a:ext uri="{FF2B5EF4-FFF2-40B4-BE49-F238E27FC236}">
                <a16:creationId xmlns:a16="http://schemas.microsoft.com/office/drawing/2014/main" id="{ECF6D497-53BA-C8F2-09F5-446C39CC911D}"/>
              </a:ext>
            </a:extLst>
          </p:cNvPr>
          <p:cNvSpPr>
            <a:spLocks noGrp="1"/>
          </p:cNvSpPr>
          <p:nvPr>
            <p:ph idx="1"/>
          </p:nvPr>
        </p:nvSpPr>
        <p:spPr>
          <a:xfrm>
            <a:off x="0" y="1028389"/>
            <a:ext cx="12191980" cy="6087306"/>
          </a:xfrm>
        </p:spPr>
        <p:txBody>
          <a:bodyPr/>
          <a:lstStyle/>
          <a:p>
            <a:r>
              <a:rPr lang="en-US" dirty="0"/>
              <a:t>1</a:t>
            </a:r>
            <a:r>
              <a:rPr lang="en-US" u="sng" dirty="0"/>
              <a:t>.  </a:t>
            </a:r>
            <a:r>
              <a:rPr lang="en-US" sz="2000" b="1" u="sng" dirty="0"/>
              <a:t>Esophageal dilation</a:t>
            </a:r>
            <a:r>
              <a:rPr lang="en-US" sz="2000" b="1" dirty="0"/>
              <a:t>:  dilation involves placing an endoscope into the esophagus and inflating an attached balloon to stretch it. Used for Achalasia, esophageal stricture, motility disorders, or an irregular ring of tissue at the junction of the esophagus and stomach, known as Schatzki ring. Long flexible tubes of varying diameter also may be inserted through the mouth into the esophagus to treat strictures and rings.</a:t>
            </a:r>
          </a:p>
          <a:p>
            <a:endParaRPr lang="en-US" sz="2000" b="1" dirty="0"/>
          </a:p>
          <a:p>
            <a:r>
              <a:rPr lang="en-US" sz="2000" b="1" dirty="0"/>
              <a:t>2</a:t>
            </a:r>
            <a:r>
              <a:rPr lang="en-US" sz="2000" b="1" u="sng" dirty="0"/>
              <a:t>.  Surgery</a:t>
            </a:r>
            <a:r>
              <a:rPr lang="en-US" sz="2000" b="1" dirty="0"/>
              <a:t>:  for esophageal tumors, achalasia, or pharyngoesophageal diverticulum, clears the esophageal path.</a:t>
            </a:r>
          </a:p>
          <a:p>
            <a:endParaRPr lang="en-US" sz="2000" b="1" dirty="0"/>
          </a:p>
          <a:p>
            <a:r>
              <a:rPr lang="en-US" sz="2000" b="1" dirty="0"/>
              <a:t>3</a:t>
            </a:r>
            <a:r>
              <a:rPr lang="en-US" sz="2000" b="1" u="sng" dirty="0"/>
              <a:t>.  Medicines</a:t>
            </a:r>
            <a:r>
              <a:rPr lang="en-US" sz="2000" b="1" dirty="0"/>
              <a:t>:  Dysphagia caused by GERD can be treated with prescription medicines to reduce stomach acid.</a:t>
            </a:r>
          </a:p>
          <a:p>
            <a:r>
              <a:rPr lang="en-US" sz="2000" b="1" dirty="0"/>
              <a:t>                            Corticosteroids might be recommended for Eosinophilic Esophagitis(E0E). New drug is Dupixent the only FDA approved drug that is a dual inhibitor of IL-4 and IL-3 Signaling.</a:t>
            </a:r>
          </a:p>
          <a:p>
            <a:r>
              <a:rPr lang="en-US" sz="2000" b="1" dirty="0"/>
              <a:t>                             Muscle relaxants may be ordered for esophageal spasms.</a:t>
            </a:r>
          </a:p>
          <a:p>
            <a:endParaRPr lang="en-US" sz="2000" b="1" dirty="0"/>
          </a:p>
          <a:p>
            <a:r>
              <a:rPr lang="en-US" sz="2000" b="1" dirty="0"/>
              <a:t>4.  </a:t>
            </a:r>
            <a:r>
              <a:rPr lang="en-US" sz="2000" b="1" u="sng" dirty="0"/>
              <a:t>Diet:</a:t>
            </a:r>
            <a:r>
              <a:rPr lang="en-US" sz="2000" b="1" dirty="0"/>
              <a:t>  Depending on etiology of dysphagia a special diet may be ordered. If you have Eosinophilic           Esophagitis, diet might be used as treatment. </a:t>
            </a:r>
          </a:p>
        </p:txBody>
      </p:sp>
    </p:spTree>
    <p:extLst>
      <p:ext uri="{BB962C8B-B14F-4D97-AF65-F5344CB8AC3E}">
        <p14:creationId xmlns:p14="http://schemas.microsoft.com/office/powerpoint/2010/main" val="3023479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7A547-D496-A932-7B24-A3BB28EE6B5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26AAFFB-1279-C815-3F2F-2C362826EE5D}"/>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ED0FF3-27E2-D658-6322-C3290A509BD6}"/>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A6E892B-B5F1-0D9A-E620-DAE18615F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064AB677-8CAD-CC48-4FE0-BFC901423FB8}"/>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65172C7-01A9-FDBC-8848-281F227EDDC4}"/>
              </a:ext>
            </a:extLst>
          </p:cNvPr>
          <p:cNvSpPr>
            <a:spLocks noGrp="1"/>
          </p:cNvSpPr>
          <p:nvPr>
            <p:ph type="title"/>
          </p:nvPr>
        </p:nvSpPr>
        <p:spPr>
          <a:xfrm>
            <a:off x="838200" y="186826"/>
            <a:ext cx="10515600" cy="582264"/>
          </a:xfrm>
        </p:spPr>
        <p:txBody>
          <a:bodyPr>
            <a:normAutofit/>
          </a:bodyPr>
          <a:lstStyle/>
          <a:p>
            <a:pPr algn="ctr"/>
            <a:r>
              <a:rPr lang="en-US" sz="2800" b="1" dirty="0"/>
              <a:t>Treatment for Severe Dysphagia</a:t>
            </a:r>
          </a:p>
        </p:txBody>
      </p:sp>
      <p:sp>
        <p:nvSpPr>
          <p:cNvPr id="4" name="Content Placeholder 3">
            <a:extLst>
              <a:ext uri="{FF2B5EF4-FFF2-40B4-BE49-F238E27FC236}">
                <a16:creationId xmlns:a16="http://schemas.microsoft.com/office/drawing/2014/main" id="{880C874C-2CC1-CD52-621A-08B73E1B23D5}"/>
              </a:ext>
            </a:extLst>
          </p:cNvPr>
          <p:cNvSpPr>
            <a:spLocks noGrp="1"/>
          </p:cNvSpPr>
          <p:nvPr>
            <p:ph idx="1"/>
          </p:nvPr>
        </p:nvSpPr>
        <p:spPr>
          <a:xfrm>
            <a:off x="66502" y="737964"/>
            <a:ext cx="12125478" cy="6219789"/>
          </a:xfrm>
        </p:spPr>
        <p:txBody>
          <a:bodyPr/>
          <a:lstStyle/>
          <a:p>
            <a:r>
              <a:rPr lang="en-US" sz="2000" b="1" dirty="0"/>
              <a:t>1.  If dysphagia prevents you from getting adequate nutrition a feeding tube may be recommended</a:t>
            </a:r>
            <a:r>
              <a:rPr lang="en-US" dirty="0"/>
              <a:t>.</a:t>
            </a:r>
          </a:p>
          <a:p>
            <a:r>
              <a:rPr lang="en-US" sz="2000" b="1" dirty="0"/>
              <a:t>2.  The type of dysphagia you have will determine the type of surgery you need.</a:t>
            </a:r>
          </a:p>
          <a:p>
            <a:r>
              <a:rPr lang="en-US" sz="2000" b="1" dirty="0"/>
              <a:t>A.  </a:t>
            </a:r>
            <a:r>
              <a:rPr lang="en-US" sz="2000" b="1" u="sng" dirty="0"/>
              <a:t>Laparoscopic Heller Myotomy</a:t>
            </a:r>
            <a:r>
              <a:rPr lang="en-US" sz="2000" b="1" dirty="0"/>
              <a:t>:  cutting the muscle at the lower end of the esophagus, called the esophageal sphincter.  In achalasia, the esophageal sphincter fails to open and release food into the stomach.</a:t>
            </a:r>
          </a:p>
          <a:p>
            <a:endParaRPr lang="en-US" sz="2000" b="1" dirty="0"/>
          </a:p>
          <a:p>
            <a:r>
              <a:rPr lang="en-US" sz="2000" b="1" dirty="0"/>
              <a:t>B</a:t>
            </a:r>
            <a:r>
              <a:rPr lang="en-US" sz="2000" b="1" u="sng" dirty="0"/>
              <a:t>.  Peroral Endoscopic Myotomy (POEM</a:t>
            </a:r>
            <a:r>
              <a:rPr lang="en-US" sz="2000" b="1" dirty="0"/>
              <a:t>):  The (POEM) procedure involves creating an incision in the inside lining of the esophagus to treat achalasia (esophageal motility disorder).  Then the surgeon cuts the muscle at the lower end of the esophageal sphincter.</a:t>
            </a:r>
          </a:p>
          <a:p>
            <a:endParaRPr lang="en-US" sz="2000" b="1" dirty="0"/>
          </a:p>
          <a:p>
            <a:r>
              <a:rPr lang="en-US" sz="2000" b="1" dirty="0"/>
              <a:t>C</a:t>
            </a:r>
            <a:r>
              <a:rPr lang="en-US" sz="2000" b="1" u="sng" dirty="0"/>
              <a:t>.  Stent Placement</a:t>
            </a:r>
            <a:r>
              <a:rPr lang="en-US" sz="2000" b="1" dirty="0"/>
              <a:t>:  A metal or plastic stent may be used to prop open a narrowed or blocked esophagus. </a:t>
            </a:r>
          </a:p>
          <a:p>
            <a:r>
              <a:rPr lang="en-US" sz="2000" b="1" dirty="0"/>
              <a:t>                                        Some stents are permanent used for people with esophageal cancer, while other stents </a:t>
            </a:r>
          </a:p>
          <a:p>
            <a:r>
              <a:rPr lang="en-US" sz="2000" b="1" dirty="0"/>
              <a:t>                                        can be removed later.  </a:t>
            </a:r>
          </a:p>
          <a:p>
            <a:r>
              <a:rPr lang="en-US" sz="2000" b="1" dirty="0"/>
              <a:t>D.  </a:t>
            </a:r>
            <a:r>
              <a:rPr lang="en-US" sz="2000" b="1" u="sng" dirty="0" err="1"/>
              <a:t>Onabotulinumtoxin</a:t>
            </a:r>
            <a:r>
              <a:rPr lang="en-US" sz="2000" b="1" u="sng" dirty="0"/>
              <a:t>(Botox</a:t>
            </a:r>
            <a:r>
              <a:rPr lang="en-US" sz="2000" b="1" dirty="0"/>
              <a:t>):  injected into the esophageal sphincter. Causes relaxation, improving</a:t>
            </a:r>
          </a:p>
          <a:p>
            <a:r>
              <a:rPr lang="en-US" sz="2000" b="1" dirty="0"/>
              <a:t>                                         swallowing in achalasia.  Less invasive than surgery. Repeat injections.      </a:t>
            </a:r>
          </a:p>
        </p:txBody>
      </p:sp>
    </p:spTree>
    <p:extLst>
      <p:ext uri="{BB962C8B-B14F-4D97-AF65-F5344CB8AC3E}">
        <p14:creationId xmlns:p14="http://schemas.microsoft.com/office/powerpoint/2010/main" val="44821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A198-DC2E-3A7C-5EFA-B704188CD86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1F8040F-42FC-17EA-F37C-9343FFE0872F}"/>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B14D2D-8BB9-5CD9-4F95-1A35E056E3C7}"/>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D166F7-DF31-4A72-A552-8921D6D5A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64E3A2B7-77EA-C632-950D-1B385BB130B6}"/>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80A80F47-98F5-0031-C9D9-047BC41D4CDC}"/>
              </a:ext>
            </a:extLst>
          </p:cNvPr>
          <p:cNvSpPr txBox="1"/>
          <p:nvPr/>
        </p:nvSpPr>
        <p:spPr>
          <a:xfrm>
            <a:off x="58188" y="751344"/>
            <a:ext cx="12053455" cy="5909310"/>
          </a:xfrm>
          <a:prstGeom prst="rect">
            <a:avLst/>
          </a:prstGeom>
          <a:noFill/>
        </p:spPr>
        <p:txBody>
          <a:bodyPr wrap="square">
            <a:spAutoFit/>
          </a:bodyPr>
          <a:lstStyle/>
          <a:p>
            <a:pPr algn="ctr"/>
            <a:r>
              <a:rPr lang="en-US" sz="2000" b="1" i="0" dirty="0">
                <a:solidFill>
                  <a:srgbClr val="012169"/>
                </a:solidFill>
                <a:effectLst/>
                <a:latin typeface="Open Sans" panose="020B0606030504020204" pitchFamily="34" charset="0"/>
              </a:rPr>
              <a:t>Anxiety, Food Insecurity, and Being Homebound</a:t>
            </a:r>
          </a:p>
          <a:p>
            <a:pPr algn="l"/>
            <a:endParaRPr lang="en-US" b="0" i="0" dirty="0">
              <a:solidFill>
                <a:srgbClr val="012169"/>
              </a:solidFill>
              <a:effectLst/>
              <a:latin typeface="Open Sans" panose="020B0606030504020204" pitchFamily="34" charset="0"/>
            </a:endParaRPr>
          </a:p>
          <a:p>
            <a:pPr algn="l"/>
            <a:r>
              <a:rPr lang="en-US" sz="2000" b="1" i="0" dirty="0">
                <a:solidFill>
                  <a:srgbClr val="262626"/>
                </a:solidFill>
                <a:effectLst/>
                <a:latin typeface="Open Sans" panose="020B0606030504020204" pitchFamily="34" charset="0"/>
              </a:rPr>
              <a:t>Two HNS&amp;CS papers published in 2023 analyzed health data from the National Health &amp; Aging Trends Study in over 4,000 older adults living in the community who received Medicare benefits.</a:t>
            </a:r>
          </a:p>
          <a:p>
            <a:pPr algn="l"/>
            <a:r>
              <a:rPr lang="en-US" sz="2000" b="1" i="0" dirty="0">
                <a:solidFill>
                  <a:srgbClr val="262626"/>
                </a:solidFill>
                <a:effectLst/>
                <a:latin typeface="Open Sans" panose="020B0606030504020204" pitchFamily="34" charset="0"/>
              </a:rPr>
              <a:t> In the sample, over 10% of respondents self-reported dysphagia in the prior month.</a:t>
            </a:r>
          </a:p>
          <a:p>
            <a:pPr algn="l"/>
            <a:endParaRPr lang="en-US" sz="2000" b="1" i="0" dirty="0">
              <a:solidFill>
                <a:srgbClr val="262626"/>
              </a:solidFill>
              <a:effectLst/>
              <a:latin typeface="Open Sans" panose="020B0606030504020204" pitchFamily="34" charset="0"/>
            </a:endParaRPr>
          </a:p>
          <a:p>
            <a:pPr algn="l"/>
            <a:r>
              <a:rPr lang="en-US" sz="2000" b="1" i="0" dirty="0">
                <a:solidFill>
                  <a:srgbClr val="262626"/>
                </a:solidFill>
                <a:effectLst/>
                <a:latin typeface="Open Sans" panose="020B0606030504020204" pitchFamily="34" charset="0"/>
              </a:rPr>
              <a:t>Relationships between dysphagia and social determinants of health have received very little prior attention, and these papers highlight a need for further research.</a:t>
            </a:r>
          </a:p>
          <a:p>
            <a:pPr algn="l"/>
            <a:endParaRPr lang="en-US" sz="2000" b="1" dirty="0">
              <a:solidFill>
                <a:srgbClr val="262626"/>
              </a:solidFill>
              <a:latin typeface="Open Sans" panose="020B0606030504020204" pitchFamily="34" charset="0"/>
            </a:endParaRPr>
          </a:p>
          <a:p>
            <a:pPr algn="l"/>
            <a:r>
              <a:rPr lang="en-US" sz="2000" b="1" i="0" dirty="0">
                <a:solidFill>
                  <a:srgbClr val="262626"/>
                </a:solidFill>
                <a:effectLst/>
                <a:latin typeface="Open Sans" panose="020B0606030504020204" pitchFamily="34" charset="0"/>
              </a:rPr>
              <a:t> According to Drs. Jones and Cohen, more participants reported dysphagia than not, among people in those who were:</a:t>
            </a:r>
          </a:p>
          <a:p>
            <a:pPr algn="l"/>
            <a:endParaRPr lang="en-US" sz="2000" b="1" i="0" dirty="0">
              <a:solidFill>
                <a:srgbClr val="262626"/>
              </a:solidFill>
              <a:effectLst/>
              <a:latin typeface="Open Sans" panose="020B0606030504020204" pitchFamily="34" charset="0"/>
            </a:endParaRPr>
          </a:p>
          <a:p>
            <a:pPr algn="l">
              <a:buFont typeface="Arial" panose="020B0604020202020204" pitchFamily="34" charset="0"/>
              <a:buChar char="•"/>
            </a:pPr>
            <a:r>
              <a:rPr lang="en-US" sz="2000" b="1" i="0" dirty="0">
                <a:solidFill>
                  <a:srgbClr val="262626"/>
                </a:solidFill>
                <a:effectLst/>
                <a:latin typeface="Open Sans" panose="020B0606030504020204" pitchFamily="34" charset="0"/>
              </a:rPr>
              <a:t>Hispanic</a:t>
            </a:r>
          </a:p>
          <a:p>
            <a:pPr algn="l">
              <a:buFont typeface="Arial" panose="020B0604020202020204" pitchFamily="34" charset="0"/>
              <a:buChar char="•"/>
            </a:pPr>
            <a:r>
              <a:rPr lang="en-US" sz="2000" b="1" i="0" dirty="0">
                <a:solidFill>
                  <a:srgbClr val="262626"/>
                </a:solidFill>
                <a:effectLst/>
                <a:latin typeface="Open Sans" panose="020B0606030504020204" pitchFamily="34" charset="0"/>
              </a:rPr>
              <a:t>Separated, divorced, widowed, or never married</a:t>
            </a:r>
          </a:p>
          <a:p>
            <a:pPr algn="l">
              <a:buFont typeface="Arial" panose="020B0604020202020204" pitchFamily="34" charset="0"/>
              <a:buChar char="•"/>
            </a:pPr>
            <a:r>
              <a:rPr lang="en-US" sz="2000" b="1" i="0" dirty="0">
                <a:solidFill>
                  <a:srgbClr val="262626"/>
                </a:solidFill>
                <a:effectLst/>
                <a:latin typeface="Open Sans" panose="020B0606030504020204" pitchFamily="34" charset="0"/>
              </a:rPr>
              <a:t>Had less than a high school education</a:t>
            </a:r>
          </a:p>
          <a:p>
            <a:pPr algn="l">
              <a:buFont typeface="Arial" panose="020B0604020202020204" pitchFamily="34" charset="0"/>
              <a:buChar char="•"/>
            </a:pPr>
            <a:r>
              <a:rPr lang="en-US" sz="2000" b="1" i="0" dirty="0">
                <a:solidFill>
                  <a:srgbClr val="262626"/>
                </a:solidFill>
                <a:effectLst/>
                <a:latin typeface="Open Sans" panose="020B0606030504020204" pitchFamily="34" charset="0"/>
              </a:rPr>
              <a:t>Had a total income of less than $27,600</a:t>
            </a:r>
          </a:p>
          <a:p>
            <a:pPr algn="l">
              <a:buFont typeface="Arial" panose="020B0604020202020204" pitchFamily="34" charset="0"/>
              <a:buChar char="•"/>
            </a:pPr>
            <a:r>
              <a:rPr lang="en-US" sz="2000" b="1" i="0" dirty="0">
                <a:solidFill>
                  <a:srgbClr val="262626"/>
                </a:solidFill>
                <a:effectLst/>
                <a:latin typeface="Open Sans" panose="020B0606030504020204" pitchFamily="34" charset="0"/>
              </a:rPr>
              <a:t>Medicaid and Tricare recipients</a:t>
            </a:r>
          </a:p>
          <a:p>
            <a:pPr algn="l">
              <a:buFont typeface="Arial" panose="020B0604020202020204" pitchFamily="34" charset="0"/>
              <a:buChar char="•"/>
            </a:pPr>
            <a:r>
              <a:rPr lang="en-US" sz="2000" b="1" i="0" dirty="0">
                <a:solidFill>
                  <a:srgbClr val="262626"/>
                </a:solidFill>
                <a:effectLst/>
                <a:latin typeface="Open Sans" panose="020B0606030504020204" pitchFamily="34" charset="0"/>
              </a:rPr>
              <a:t>Rural residents</a:t>
            </a:r>
          </a:p>
        </p:txBody>
      </p:sp>
    </p:spTree>
    <p:extLst>
      <p:ext uri="{BB962C8B-B14F-4D97-AF65-F5344CB8AC3E}">
        <p14:creationId xmlns:p14="http://schemas.microsoft.com/office/powerpoint/2010/main" val="3468900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F7409-45EB-A86A-3A77-E78DFD8E60B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4F8989D-5D25-42D1-64A6-F77EC9C03A0B}"/>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465009-606E-2FA1-7BC0-9041B79B8924}"/>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95AD6C-AFB0-73E6-4E83-7BD6F98FD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4D4ADFAE-7660-90AD-42B4-1639C8F57ADF}"/>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E9F8D186-DC63-489B-EDBA-6CFEBDC5FF3A}"/>
              </a:ext>
            </a:extLst>
          </p:cNvPr>
          <p:cNvSpPr txBox="1"/>
          <p:nvPr/>
        </p:nvSpPr>
        <p:spPr>
          <a:xfrm>
            <a:off x="149629" y="1443841"/>
            <a:ext cx="11903826" cy="4298613"/>
          </a:xfrm>
          <a:prstGeom prst="rect">
            <a:avLst/>
          </a:prstGeom>
          <a:noFill/>
        </p:spPr>
        <p:txBody>
          <a:bodyPr wrap="square">
            <a:spAutoFit/>
          </a:bodyPr>
          <a:lstStyle/>
          <a:p>
            <a:r>
              <a:rPr lang="en-US" sz="2000" b="1" i="0" dirty="0">
                <a:solidFill>
                  <a:srgbClr val="333333"/>
                </a:solidFill>
                <a:effectLst/>
                <a:latin typeface="Guardian TextSans Web"/>
              </a:rPr>
              <a:t>The consequences of dysphagia can be profound. </a:t>
            </a:r>
          </a:p>
          <a:p>
            <a:endParaRPr lang="en-US" sz="2000" b="1" dirty="0">
              <a:solidFill>
                <a:srgbClr val="333333"/>
              </a:solidFill>
              <a:latin typeface="Guardian TextSans Web"/>
            </a:endParaRPr>
          </a:p>
          <a:p>
            <a:r>
              <a:rPr lang="en-US" sz="2000" b="1" i="0" dirty="0">
                <a:solidFill>
                  <a:srgbClr val="333333"/>
                </a:solidFill>
                <a:effectLst/>
                <a:latin typeface="Guardian TextSans Web"/>
              </a:rPr>
              <a:t>Although it is appreciated that nutrition, hydration, quality of life issues, and social isolation may arise, aspiration (especially if not immediately recognized) may be the pivotal factor that precipitates a significant decline in a patient's outcome. </a:t>
            </a:r>
          </a:p>
          <a:p>
            <a:endParaRPr lang="en-US" sz="2000" b="1" dirty="0">
              <a:solidFill>
                <a:srgbClr val="333333"/>
              </a:solidFill>
              <a:latin typeface="Guardian TextSans Web"/>
            </a:endParaRPr>
          </a:p>
          <a:p>
            <a:r>
              <a:rPr lang="en-US" sz="2000" b="1" i="0" dirty="0">
                <a:solidFill>
                  <a:srgbClr val="333333"/>
                </a:solidFill>
                <a:effectLst/>
                <a:latin typeface="Guardian TextSans Web"/>
              </a:rPr>
              <a:t>Our research group has previously shown that in patients hospitalized with stroke, only 14% of those without dysphagia required more than 7 days of hospitalization.</a:t>
            </a:r>
          </a:p>
          <a:p>
            <a:endParaRPr lang="en-US" sz="2000" b="1" dirty="0">
              <a:solidFill>
                <a:srgbClr val="333333"/>
              </a:solidFill>
              <a:latin typeface="Guardian TextSans Web"/>
            </a:endParaRPr>
          </a:p>
          <a:p>
            <a:r>
              <a:rPr lang="en-US" sz="2000" b="1" i="0" dirty="0">
                <a:solidFill>
                  <a:srgbClr val="333333"/>
                </a:solidFill>
                <a:effectLst/>
                <a:latin typeface="Guardian TextSans Web"/>
              </a:rPr>
              <a:t> When a patient with stroke also had dysphagia, their likelihood of hospitalization longer than 7 days was up to 73.9%.</a:t>
            </a:r>
            <a:endParaRPr lang="en-US" sz="2000" b="1" i="0" baseline="30000" dirty="0">
              <a:solidFill>
                <a:srgbClr val="005276"/>
              </a:solidFill>
              <a:effectLst/>
              <a:latin typeface="Guardian TextSans Web"/>
            </a:endParaRPr>
          </a:p>
          <a:p>
            <a:endParaRPr lang="en-US" sz="2000" b="1" baseline="30000" dirty="0">
              <a:solidFill>
                <a:srgbClr val="005276"/>
              </a:solidFill>
              <a:latin typeface="Guardian TextSans Web"/>
            </a:endParaRPr>
          </a:p>
          <a:p>
            <a:r>
              <a:rPr lang="en-US" sz="2000" b="1" i="0" dirty="0">
                <a:solidFill>
                  <a:srgbClr val="333333"/>
                </a:solidFill>
                <a:effectLst/>
                <a:latin typeface="Guardian TextSans Web"/>
              </a:rPr>
              <a:t>These findings emphasize the importance of early diagnosis of dysphagia so that an appropriate plan of care can be instituted, and so that the potential economic impact of a prolonged hospitalization might be mitigated.</a:t>
            </a:r>
            <a:endParaRPr lang="en-US" sz="2000" b="1" dirty="0"/>
          </a:p>
        </p:txBody>
      </p:sp>
      <p:sp>
        <p:nvSpPr>
          <p:cNvPr id="5" name="Title 4">
            <a:extLst>
              <a:ext uri="{FF2B5EF4-FFF2-40B4-BE49-F238E27FC236}">
                <a16:creationId xmlns:a16="http://schemas.microsoft.com/office/drawing/2014/main" id="{761095F5-E4D0-B95C-1C6C-E6D2FCFCB4C7}"/>
              </a:ext>
            </a:extLst>
          </p:cNvPr>
          <p:cNvSpPr>
            <a:spLocks noGrp="1"/>
          </p:cNvSpPr>
          <p:nvPr>
            <p:ph type="title"/>
          </p:nvPr>
        </p:nvSpPr>
        <p:spPr>
          <a:xfrm>
            <a:off x="838200" y="365125"/>
            <a:ext cx="10515600" cy="870961"/>
          </a:xfrm>
        </p:spPr>
        <p:txBody>
          <a:bodyPr>
            <a:normAutofit/>
          </a:bodyPr>
          <a:lstStyle/>
          <a:p>
            <a:pPr algn="ctr"/>
            <a:r>
              <a:rPr lang="en-US" sz="2400" b="1" dirty="0"/>
              <a:t>Prognosis in Patients with Dysphagia</a:t>
            </a:r>
          </a:p>
        </p:txBody>
      </p:sp>
    </p:spTree>
    <p:extLst>
      <p:ext uri="{BB962C8B-B14F-4D97-AF65-F5344CB8AC3E}">
        <p14:creationId xmlns:p14="http://schemas.microsoft.com/office/powerpoint/2010/main" val="128492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B80A2-4455-B7D8-4D32-66AFEC7E8E3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15FBF87-BC3B-CCFC-3C45-C7E92A376C6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94A849B-DEDA-B842-5E59-44E5AF58E5A4}"/>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546D404-470A-D81E-6C55-48C2CCF12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80FE6DF8-974F-12FF-C2DC-8C633348D3D2}"/>
              </a:ext>
            </a:extLst>
          </p:cNvPr>
          <p:cNvSpPr/>
          <p:nvPr/>
        </p:nvSpPr>
        <p:spPr>
          <a:xfrm>
            <a:off x="308713" y="368632"/>
            <a:ext cx="6096000" cy="369332"/>
          </a:xfrm>
          <a:prstGeom prst="rect">
            <a:avLst/>
          </a:prstGeom>
        </p:spPr>
        <p:txBody>
          <a:bodyPr>
            <a:spAutoFit/>
          </a:bodyPr>
          <a:lstStyle/>
          <a:p>
            <a:endParaRPr lang="en-US" dirty="0"/>
          </a:p>
        </p:txBody>
      </p:sp>
      <p:pic>
        <p:nvPicPr>
          <p:cNvPr id="2050" name="Picture 2">
            <a:extLst>
              <a:ext uri="{FF2B5EF4-FFF2-40B4-BE49-F238E27FC236}">
                <a16:creationId xmlns:a16="http://schemas.microsoft.com/office/drawing/2014/main" id="{D449B81D-243A-3F2D-D44A-8BB5E495C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0" y="648392"/>
            <a:ext cx="6771272" cy="44306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26192B-F67B-492F-F615-3843B5DFD861}"/>
              </a:ext>
            </a:extLst>
          </p:cNvPr>
          <p:cNvSpPr txBox="1"/>
          <p:nvPr/>
        </p:nvSpPr>
        <p:spPr>
          <a:xfrm>
            <a:off x="2660073" y="5510671"/>
            <a:ext cx="6469379" cy="1015663"/>
          </a:xfrm>
          <a:prstGeom prst="rect">
            <a:avLst/>
          </a:prstGeom>
          <a:noFill/>
        </p:spPr>
        <p:txBody>
          <a:bodyPr wrap="square">
            <a:spAutoFit/>
          </a:bodyPr>
          <a:lstStyle/>
          <a:p>
            <a:r>
              <a:rPr lang="en-US" sz="2000" b="1" i="0" dirty="0">
                <a:solidFill>
                  <a:srgbClr val="09142A"/>
                </a:solidFill>
                <a:effectLst/>
                <a:latin typeface="Roboto" panose="02000000000000000000" pitchFamily="2" charset="0"/>
              </a:rPr>
              <a:t>Displacement of the food bolus into the pharynx by the tongue initiates deglutition.(swallowing) Pharyngeal Phase</a:t>
            </a:r>
            <a:endParaRPr lang="en-US" sz="2000" b="1" dirty="0"/>
          </a:p>
        </p:txBody>
      </p:sp>
    </p:spTree>
    <p:extLst>
      <p:ext uri="{BB962C8B-B14F-4D97-AF65-F5344CB8AC3E}">
        <p14:creationId xmlns:p14="http://schemas.microsoft.com/office/powerpoint/2010/main" val="19073541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0418F7C5-B771-ECEA-B45F-8F446CA4F3CB}"/>
              </a:ext>
            </a:extLst>
          </p:cNvPr>
          <p:cNvSpPr txBox="1"/>
          <p:nvPr/>
        </p:nvSpPr>
        <p:spPr>
          <a:xfrm>
            <a:off x="-23" y="1762404"/>
            <a:ext cx="12128292" cy="4031873"/>
          </a:xfrm>
          <a:prstGeom prst="rect">
            <a:avLst/>
          </a:prstGeom>
          <a:noFill/>
        </p:spPr>
        <p:txBody>
          <a:bodyPr wrap="square">
            <a:spAutoFit/>
          </a:bodyPr>
          <a:lstStyle/>
          <a:p>
            <a:pPr algn="ctr"/>
            <a:r>
              <a:rPr lang="en-US" sz="2000" b="1" i="0" dirty="0">
                <a:effectLst/>
                <a:latin typeface="Montserrat" panose="00000500000000000000" pitchFamily="2" charset="0"/>
              </a:rPr>
              <a:t>Dysphagia Resources:</a:t>
            </a:r>
          </a:p>
          <a:p>
            <a:pPr algn="l"/>
            <a:endParaRPr lang="en-US" sz="2000" b="0" i="0" dirty="0">
              <a:effectLst/>
              <a:latin typeface="Montserrat" panose="00000500000000000000" pitchFamily="2" charset="0"/>
            </a:endParaRPr>
          </a:p>
          <a:p>
            <a:pPr algn="l">
              <a:buFont typeface="Arial" panose="020B0604020202020204" pitchFamily="34" charset="0"/>
              <a:buChar char="•"/>
            </a:pPr>
            <a:r>
              <a:rPr lang="en-US" b="1" i="0" dirty="0">
                <a:effectLst/>
                <a:latin typeface="Montserrat" panose="00000500000000000000" pitchFamily="2" charset="0"/>
              </a:rPr>
              <a:t>ASHA - American Speech-Language-Hearing Association </a:t>
            </a:r>
            <a:r>
              <a:rPr lang="en-US" b="1" i="0" dirty="0">
                <a:solidFill>
                  <a:srgbClr val="2B00FF"/>
                </a:solidFill>
                <a:effectLst/>
                <a:latin typeface="Montserrat" panose="00000500000000000000" pitchFamily="2" charset="0"/>
                <a:hlinkClick r:id="rId3"/>
              </a:rPr>
              <a:t>www.asha.org/public/</a:t>
            </a:r>
            <a:endParaRPr lang="en-US" b="1" i="0" dirty="0">
              <a:solidFill>
                <a:srgbClr val="2B00FF"/>
              </a:solidFill>
              <a:effectLst/>
              <a:latin typeface="Montserrat" panose="00000500000000000000" pitchFamily="2" charset="0"/>
            </a:endParaRPr>
          </a:p>
          <a:p>
            <a:pPr algn="l">
              <a:buFont typeface="Arial" panose="020B0604020202020204" pitchFamily="34" charset="0"/>
              <a:buChar char="•"/>
            </a:pPr>
            <a:endParaRPr lang="en-US" b="1" i="0" dirty="0">
              <a:effectLst/>
              <a:latin typeface="Montserrat" panose="00000500000000000000" pitchFamily="2" charset="0"/>
            </a:endParaRPr>
          </a:p>
          <a:p>
            <a:pPr algn="l">
              <a:buFont typeface="Arial" panose="020B0604020202020204" pitchFamily="34" charset="0"/>
              <a:buChar char="•"/>
            </a:pPr>
            <a:r>
              <a:rPr lang="en-US" b="1" i="0" dirty="0">
                <a:effectLst/>
                <a:latin typeface="Montserrat" panose="00000500000000000000" pitchFamily="2" charset="0"/>
              </a:rPr>
              <a:t>NFOSD - National Foundation of Swallowing Disorders </a:t>
            </a:r>
            <a:r>
              <a:rPr lang="en-US" b="1" i="0" dirty="0">
                <a:solidFill>
                  <a:srgbClr val="2B00FF"/>
                </a:solidFill>
                <a:effectLst/>
                <a:latin typeface="Montserrat" panose="00000500000000000000" pitchFamily="2" charset="0"/>
                <a:hlinkClick r:id="rId4"/>
              </a:rPr>
              <a:t>www.swallowingdisorderfoundation.com</a:t>
            </a:r>
            <a:endParaRPr lang="en-US" b="1" i="0" dirty="0">
              <a:solidFill>
                <a:srgbClr val="2B00FF"/>
              </a:solidFill>
              <a:effectLst/>
              <a:latin typeface="Montserrat" panose="00000500000000000000" pitchFamily="2" charset="0"/>
            </a:endParaRPr>
          </a:p>
          <a:p>
            <a:pPr algn="l">
              <a:buFont typeface="Arial" panose="020B0604020202020204" pitchFamily="34" charset="0"/>
              <a:buChar char="•"/>
            </a:pPr>
            <a:endParaRPr lang="en-US" b="1" i="0" dirty="0">
              <a:effectLst/>
              <a:latin typeface="Montserrat" panose="00000500000000000000" pitchFamily="2" charset="0"/>
            </a:endParaRPr>
          </a:p>
          <a:p>
            <a:pPr algn="l">
              <a:buFont typeface="Arial" panose="020B0604020202020204" pitchFamily="34" charset="0"/>
              <a:buChar char="•"/>
            </a:pPr>
            <a:r>
              <a:rPr lang="en-US" b="1" i="0" dirty="0">
                <a:effectLst/>
                <a:latin typeface="Montserrat" panose="00000500000000000000" pitchFamily="2" charset="0"/>
              </a:rPr>
              <a:t>IDDSI - International Dysphagia Diet Standardization Initiative </a:t>
            </a:r>
            <a:r>
              <a:rPr lang="en-US" b="1" i="0" dirty="0">
                <a:solidFill>
                  <a:srgbClr val="2B00FF"/>
                </a:solidFill>
                <a:effectLst/>
                <a:latin typeface="Montserrat" panose="00000500000000000000" pitchFamily="2" charset="0"/>
                <a:hlinkClick r:id="rId5"/>
              </a:rPr>
              <a:t>iddsi.org</a:t>
            </a:r>
            <a:endParaRPr lang="en-US" b="1" i="0" dirty="0">
              <a:solidFill>
                <a:srgbClr val="2B00FF"/>
              </a:solidFill>
              <a:effectLst/>
              <a:latin typeface="Montserrat" panose="00000500000000000000" pitchFamily="2" charset="0"/>
            </a:endParaRPr>
          </a:p>
          <a:p>
            <a:pPr algn="l">
              <a:buFont typeface="Arial" panose="020B0604020202020204" pitchFamily="34" charset="0"/>
              <a:buChar char="•"/>
            </a:pPr>
            <a:endParaRPr lang="en-US" b="1" i="0" dirty="0">
              <a:effectLst/>
              <a:latin typeface="Montserrat" panose="00000500000000000000" pitchFamily="2" charset="0"/>
            </a:endParaRPr>
          </a:p>
          <a:p>
            <a:pPr algn="l">
              <a:buFont typeface="Arial" panose="020B0604020202020204" pitchFamily="34" charset="0"/>
              <a:buChar char="•"/>
            </a:pPr>
            <a:r>
              <a:rPr lang="en-US" b="1" i="0" dirty="0">
                <a:effectLst/>
                <a:latin typeface="Montserrat" panose="00000500000000000000" pitchFamily="2" charset="0"/>
              </a:rPr>
              <a:t>Cerebral Palsy Group </a:t>
            </a:r>
            <a:r>
              <a:rPr lang="en-US" b="1" i="0" dirty="0">
                <a:solidFill>
                  <a:srgbClr val="2B00FF"/>
                </a:solidFill>
                <a:effectLst/>
                <a:latin typeface="Montserrat" panose="00000500000000000000" pitchFamily="2" charset="0"/>
                <a:hlinkClick r:id="rId6"/>
              </a:rPr>
              <a:t>cerebralpalsygroup.com</a:t>
            </a:r>
            <a:endParaRPr lang="en-US" b="1" i="0" dirty="0">
              <a:solidFill>
                <a:srgbClr val="2B00FF"/>
              </a:solidFill>
              <a:effectLst/>
              <a:latin typeface="Montserrat" panose="00000500000000000000" pitchFamily="2" charset="0"/>
            </a:endParaRPr>
          </a:p>
          <a:p>
            <a:pPr algn="l">
              <a:buFont typeface="Arial" panose="020B0604020202020204" pitchFamily="34" charset="0"/>
              <a:buChar char="•"/>
            </a:pPr>
            <a:endParaRPr lang="en-US" b="1" i="0" dirty="0">
              <a:effectLst/>
              <a:latin typeface="Montserrat" panose="00000500000000000000" pitchFamily="2" charset="0"/>
            </a:endParaRPr>
          </a:p>
          <a:p>
            <a:pPr algn="l">
              <a:buFont typeface="Arial" panose="020B0604020202020204" pitchFamily="34" charset="0"/>
              <a:buChar char="•"/>
            </a:pPr>
            <a:r>
              <a:rPr lang="en-US" b="1" i="0" dirty="0">
                <a:solidFill>
                  <a:srgbClr val="2B00FF"/>
                </a:solidFill>
                <a:effectLst/>
                <a:latin typeface="Montserrat" panose="00000500000000000000" pitchFamily="2" charset="0"/>
              </a:rPr>
              <a:t>Speech Language Pathology Education </a:t>
            </a:r>
            <a:r>
              <a:rPr lang="en-US" b="1" i="0" dirty="0">
                <a:effectLst/>
                <a:latin typeface="Montserrat" panose="00000500000000000000" pitchFamily="2" charset="0"/>
                <a:hlinkClick r:id="rId7"/>
              </a:rPr>
              <a:t>https://www.speechpathologydegrees.com/</a:t>
            </a:r>
            <a:endParaRPr lang="en-US" b="1" i="0" dirty="0">
              <a:effectLst/>
              <a:latin typeface="Montserrat" panose="00000500000000000000" pitchFamily="2" charset="0"/>
            </a:endParaRPr>
          </a:p>
          <a:p>
            <a:pPr algn="l">
              <a:buFont typeface="Arial" panose="020B0604020202020204" pitchFamily="34" charset="0"/>
              <a:buChar char="•"/>
            </a:pPr>
            <a:r>
              <a:rPr lang="en-US" b="1" i="0" dirty="0">
                <a:effectLst/>
                <a:latin typeface="Montserrat" panose="00000500000000000000" pitchFamily="2" charset="0"/>
                <a:hlinkClick r:id="rId8"/>
              </a:rPr>
              <a:t>http://www.onlinespeechpathologyprograms.org</a:t>
            </a:r>
            <a:endParaRPr lang="en-US" b="1" i="0" dirty="0">
              <a:effectLst/>
              <a:latin typeface="Montserrat" panose="00000500000000000000" pitchFamily="2" charset="0"/>
            </a:endParaRPr>
          </a:p>
          <a:p>
            <a:pPr algn="l">
              <a:buFont typeface="Arial" panose="020B0604020202020204" pitchFamily="34" charset="0"/>
              <a:buChar char="•"/>
            </a:pPr>
            <a:endParaRPr lang="en-US" b="1" dirty="0">
              <a:latin typeface="Montserrat" panose="00000500000000000000" pitchFamily="2" charset="0"/>
            </a:endParaRPr>
          </a:p>
          <a:p>
            <a:pPr algn="l">
              <a:buFont typeface="Arial" panose="020B0604020202020204" pitchFamily="34" charset="0"/>
              <a:buChar char="•"/>
            </a:pPr>
            <a:r>
              <a:rPr lang="en-US" b="1" i="0" dirty="0">
                <a:effectLst/>
                <a:latin typeface="Montserrat" panose="00000500000000000000" pitchFamily="2" charset="0"/>
              </a:rPr>
              <a:t>Nestle Medical Hub   https://www.nestlemedicalhub.com</a:t>
            </a:r>
          </a:p>
        </p:txBody>
      </p:sp>
    </p:spTree>
    <p:extLst>
      <p:ext uri="{BB962C8B-B14F-4D97-AF65-F5344CB8AC3E}">
        <p14:creationId xmlns:p14="http://schemas.microsoft.com/office/powerpoint/2010/main" val="6124827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8C864644-275C-3B99-460D-F7D42807A1A2}"/>
              </a:ext>
            </a:extLst>
          </p:cNvPr>
          <p:cNvSpPr txBox="1"/>
          <p:nvPr/>
        </p:nvSpPr>
        <p:spPr>
          <a:xfrm>
            <a:off x="0" y="335846"/>
            <a:ext cx="12192000" cy="6247864"/>
          </a:xfrm>
          <a:prstGeom prst="rect">
            <a:avLst/>
          </a:prstGeom>
          <a:noFill/>
        </p:spPr>
        <p:txBody>
          <a:bodyPr wrap="square">
            <a:spAutoFit/>
          </a:bodyPr>
          <a:lstStyle/>
          <a:p>
            <a:pPr algn="l"/>
            <a:r>
              <a:rPr lang="en-US" sz="1600" b="1" i="0" dirty="0">
                <a:effectLst/>
                <a:latin typeface="Montserrat" panose="00000500000000000000" pitchFamily="2" charset="0"/>
              </a:rPr>
              <a:t>Blogs:</a:t>
            </a:r>
            <a:endParaRPr lang="en-US" sz="1600" b="0" i="0" dirty="0">
              <a:effectLst/>
              <a:latin typeface="Montserrat" panose="00000500000000000000" pitchFamily="2" charset="0"/>
            </a:endParaRPr>
          </a:p>
          <a:p>
            <a:pPr algn="l">
              <a:buFont typeface="Arial" panose="020B0604020202020204" pitchFamily="34" charset="0"/>
              <a:buChar char="•"/>
            </a:pPr>
            <a:r>
              <a:rPr lang="en-US" sz="1600" b="1" i="0" dirty="0" err="1">
                <a:effectLst/>
                <a:latin typeface="Montserrat" panose="00000500000000000000" pitchFamily="2" charset="0"/>
              </a:rPr>
              <a:t>SimplyHolahan</a:t>
            </a:r>
            <a:r>
              <a:rPr lang="en-US" sz="1600" b="1" i="0" dirty="0">
                <a:effectLst/>
                <a:latin typeface="Montserrat" panose="00000500000000000000" pitchFamily="2" charset="0"/>
              </a:rPr>
              <a:t> -</a:t>
            </a:r>
            <a:r>
              <a:rPr lang="en-US" sz="1600" b="1" i="0" dirty="0">
                <a:solidFill>
                  <a:srgbClr val="2B00FF"/>
                </a:solidFill>
                <a:effectLst/>
                <a:latin typeface="Montserrat" panose="00000500000000000000" pitchFamily="2" charset="0"/>
              </a:rPr>
              <a:t> </a:t>
            </a:r>
            <a:r>
              <a:rPr lang="en-US" sz="1600" b="1" i="0" dirty="0">
                <a:solidFill>
                  <a:srgbClr val="2B00FF"/>
                </a:solidFill>
                <a:effectLst/>
                <a:latin typeface="Montserrat" panose="00000500000000000000" pitchFamily="2" charset="0"/>
                <a:hlinkClick r:id="rId3"/>
              </a:rPr>
              <a:t>Reflections on swallowing disorders, IDDSI, thickeners and rheology</a:t>
            </a:r>
            <a:endParaRPr lang="en-US" sz="1600" b="1" i="0" dirty="0">
              <a:solidFill>
                <a:srgbClr val="2B00FF"/>
              </a:solidFill>
              <a:effectLst/>
              <a:latin typeface="Montserrat" panose="00000500000000000000" pitchFamily="2" charset="0"/>
            </a:endParaRPr>
          </a:p>
          <a:p>
            <a:pPr algn="l">
              <a:buFont typeface="Arial" panose="020B0604020202020204" pitchFamily="34" charset="0"/>
              <a:buChar char="•"/>
            </a:pPr>
            <a:endParaRPr lang="en-US" sz="1600" b="1" i="0" dirty="0">
              <a:effectLst/>
              <a:latin typeface="Montserrat" panose="00000500000000000000" pitchFamily="2" charset="0"/>
            </a:endParaRPr>
          </a:p>
          <a:p>
            <a:pPr algn="l">
              <a:buFont typeface="Arial" panose="020B0604020202020204" pitchFamily="34" charset="0"/>
              <a:buChar char="•"/>
            </a:pPr>
            <a:r>
              <a:rPr lang="en-US" sz="1600" b="1" i="0" dirty="0">
                <a:effectLst/>
                <a:latin typeface="Montserrat" panose="00000500000000000000" pitchFamily="2" charset="0"/>
              </a:rPr>
              <a:t>Dysphagia Ramblings - </a:t>
            </a:r>
            <a:r>
              <a:rPr lang="en-US" sz="1600" b="1" i="0" dirty="0">
                <a:solidFill>
                  <a:srgbClr val="2B00FF"/>
                </a:solidFill>
                <a:effectLst/>
                <a:latin typeface="Montserrat" panose="00000500000000000000" pitchFamily="2" charset="0"/>
                <a:hlinkClick r:id="rId4"/>
              </a:rPr>
              <a:t>www.dysphagiaramblings.net</a:t>
            </a:r>
            <a:endParaRPr lang="en-US" sz="1600" b="1" i="0" dirty="0">
              <a:solidFill>
                <a:srgbClr val="2B00FF"/>
              </a:solidFill>
              <a:effectLst/>
              <a:latin typeface="Montserrat" panose="00000500000000000000" pitchFamily="2" charset="0"/>
            </a:endParaRPr>
          </a:p>
          <a:p>
            <a:pPr algn="l">
              <a:buFont typeface="Arial" panose="020B0604020202020204" pitchFamily="34" charset="0"/>
              <a:buChar char="•"/>
            </a:pPr>
            <a:endParaRPr lang="en-US" sz="1600" b="1" i="0" dirty="0">
              <a:effectLst/>
              <a:latin typeface="Montserrat" panose="00000500000000000000" pitchFamily="2" charset="0"/>
            </a:endParaRPr>
          </a:p>
          <a:p>
            <a:pPr algn="l">
              <a:buFont typeface="Arial" panose="020B0604020202020204" pitchFamily="34" charset="0"/>
              <a:buChar char="•"/>
            </a:pPr>
            <a:r>
              <a:rPr lang="en-US" sz="1600" b="1" i="0" dirty="0" err="1">
                <a:effectLst/>
                <a:latin typeface="Montserrat" panose="00000500000000000000" pitchFamily="2" charset="0"/>
              </a:rPr>
              <a:t>Speech@NYU</a:t>
            </a:r>
            <a:r>
              <a:rPr lang="en-US" sz="1600" b="1" i="0" dirty="0">
                <a:effectLst/>
                <a:latin typeface="Montserrat" panose="00000500000000000000" pitchFamily="2" charset="0"/>
              </a:rPr>
              <a:t> - </a:t>
            </a:r>
            <a:r>
              <a:rPr lang="en-US" sz="1600" b="1" i="0" dirty="0">
                <a:solidFill>
                  <a:srgbClr val="2B00FF"/>
                </a:solidFill>
                <a:effectLst/>
                <a:latin typeface="Montserrat" panose="00000500000000000000" pitchFamily="2" charset="0"/>
                <a:hlinkClick r:id="rId5"/>
              </a:rPr>
              <a:t>Caring for Aging Adults with Dysphagia</a:t>
            </a:r>
            <a:endParaRPr lang="en-US" sz="1600" b="1" i="0" dirty="0">
              <a:solidFill>
                <a:srgbClr val="2B00FF"/>
              </a:solidFill>
              <a:effectLst/>
              <a:latin typeface="Montserrat" panose="00000500000000000000" pitchFamily="2" charset="0"/>
            </a:endParaRPr>
          </a:p>
          <a:p>
            <a:pPr algn="l">
              <a:buFont typeface="Arial" panose="020B0604020202020204" pitchFamily="34" charset="0"/>
              <a:buChar char="•"/>
            </a:pPr>
            <a:endParaRPr lang="en-US" sz="1600" b="1" i="0" dirty="0">
              <a:effectLst/>
              <a:latin typeface="Montserrat" panose="00000500000000000000" pitchFamily="2" charset="0"/>
            </a:endParaRPr>
          </a:p>
          <a:p>
            <a:pPr algn="l"/>
            <a:r>
              <a:rPr lang="en-US" sz="1600" b="1" i="0" dirty="0">
                <a:effectLst/>
                <a:latin typeface="Montserrat" panose="00000500000000000000" pitchFamily="2" charset="0"/>
              </a:rPr>
              <a:t>Dysphagia Facebook Groups:</a:t>
            </a:r>
          </a:p>
          <a:p>
            <a:pPr algn="l">
              <a:buFont typeface="Arial" panose="020B0604020202020204" pitchFamily="34" charset="0"/>
              <a:buChar char="•"/>
            </a:pPr>
            <a:r>
              <a:rPr lang="en-US" sz="1600" b="1" i="0" dirty="0">
                <a:effectLst/>
                <a:latin typeface="Montserrat" panose="00000500000000000000" pitchFamily="2" charset="0"/>
              </a:rPr>
              <a:t>NFOSD Pediatric Support Group: Babies with Swallowing/Feeding Disorders</a:t>
            </a:r>
          </a:p>
          <a:p>
            <a:pPr algn="l">
              <a:buFont typeface="Arial" panose="020B0604020202020204" pitchFamily="34" charset="0"/>
              <a:buChar char="•"/>
            </a:pPr>
            <a:endParaRPr lang="en-US" sz="1600" b="1" i="0" dirty="0">
              <a:effectLst/>
              <a:latin typeface="Montserrat" panose="00000500000000000000" pitchFamily="2" charset="0"/>
            </a:endParaRPr>
          </a:p>
          <a:p>
            <a:pPr algn="l">
              <a:buFont typeface="Arial" panose="020B0604020202020204" pitchFamily="34" charset="0"/>
              <a:buChar char="•"/>
            </a:pPr>
            <a:r>
              <a:rPr lang="en-US" sz="1600" b="1" i="0" dirty="0">
                <a:solidFill>
                  <a:srgbClr val="2B00FF"/>
                </a:solidFill>
                <a:effectLst/>
                <a:latin typeface="Montserrat" panose="00000500000000000000" pitchFamily="2" charset="0"/>
                <a:hlinkClick r:id="rId6"/>
              </a:rPr>
              <a:t>The Dysphagia Outreach Project</a:t>
            </a:r>
            <a:endParaRPr lang="en-US" sz="1600" b="1" i="0" dirty="0">
              <a:solidFill>
                <a:srgbClr val="2B00FF"/>
              </a:solidFill>
              <a:effectLst/>
              <a:latin typeface="Montserrat" panose="00000500000000000000" pitchFamily="2" charset="0"/>
            </a:endParaRPr>
          </a:p>
          <a:p>
            <a:pPr algn="l">
              <a:buFont typeface="Arial" panose="020B0604020202020204" pitchFamily="34" charset="0"/>
              <a:buChar char="•"/>
            </a:pPr>
            <a:endParaRPr lang="en-US" sz="1600" b="1" i="0" dirty="0">
              <a:effectLst/>
              <a:latin typeface="Montserrat" panose="00000500000000000000" pitchFamily="2" charset="0"/>
            </a:endParaRPr>
          </a:p>
          <a:p>
            <a:pPr algn="l">
              <a:buFont typeface="Arial" panose="020B0604020202020204" pitchFamily="34" charset="0"/>
              <a:buChar char="•"/>
            </a:pPr>
            <a:r>
              <a:rPr lang="en-US" sz="1600" b="1" i="0" dirty="0">
                <a:solidFill>
                  <a:srgbClr val="2B00FF"/>
                </a:solidFill>
                <a:effectLst/>
                <a:latin typeface="Montserrat" panose="00000500000000000000" pitchFamily="2" charset="0"/>
                <a:hlinkClick r:id="rId7"/>
              </a:rPr>
              <a:t>Dysphagia Therapy</a:t>
            </a:r>
            <a:endParaRPr lang="en-US" sz="1600" b="1" i="0" dirty="0">
              <a:solidFill>
                <a:srgbClr val="2B00FF"/>
              </a:solidFill>
              <a:effectLst/>
              <a:latin typeface="Montserrat" panose="00000500000000000000" pitchFamily="2" charset="0"/>
            </a:endParaRPr>
          </a:p>
          <a:p>
            <a:pPr algn="l">
              <a:buFont typeface="Arial" panose="020B0604020202020204" pitchFamily="34" charset="0"/>
              <a:buChar char="•"/>
            </a:pPr>
            <a:endParaRPr lang="en-US" sz="1600" b="1" i="0" dirty="0">
              <a:effectLst/>
              <a:latin typeface="Montserrat" panose="00000500000000000000" pitchFamily="2" charset="0"/>
            </a:endParaRPr>
          </a:p>
          <a:p>
            <a:pPr algn="l">
              <a:buFont typeface="Arial" panose="020B0604020202020204" pitchFamily="34" charset="0"/>
              <a:buChar char="•"/>
            </a:pPr>
            <a:r>
              <a:rPr lang="en-US" sz="1600" b="1" i="0" u="sng" dirty="0">
                <a:solidFill>
                  <a:srgbClr val="2B00FF"/>
                </a:solidFill>
                <a:effectLst/>
                <a:latin typeface="Montserrat" panose="00000500000000000000" pitchFamily="2" charset="0"/>
              </a:rPr>
              <a:t>NFOSD Pediatric Swallowing Support Group</a:t>
            </a:r>
          </a:p>
          <a:p>
            <a:pPr algn="l">
              <a:buFont typeface="Arial" panose="020B0604020202020204" pitchFamily="34" charset="0"/>
              <a:buChar char="•"/>
            </a:pPr>
            <a:r>
              <a:rPr lang="en-US" sz="1600" b="1" i="0" dirty="0">
                <a:solidFill>
                  <a:srgbClr val="4E00FF"/>
                </a:solidFill>
                <a:effectLst/>
                <a:latin typeface="Montserrat" panose="00000500000000000000" pitchFamily="2" charset="0"/>
                <a:hlinkClick r:id="rId8"/>
              </a:rPr>
              <a:t>Pediatric Dysphagia &amp; Aspiration</a:t>
            </a:r>
            <a:r>
              <a:rPr lang="en-US" sz="1600" b="1" i="0" dirty="0">
                <a:effectLst/>
                <a:latin typeface="Montserrat" panose="00000500000000000000" pitchFamily="2" charset="0"/>
              </a:rPr>
              <a:t> </a:t>
            </a:r>
          </a:p>
          <a:p>
            <a:pPr algn="l">
              <a:buFont typeface="Arial" panose="020B0604020202020204" pitchFamily="34" charset="0"/>
              <a:buChar char="•"/>
            </a:pPr>
            <a:r>
              <a:rPr lang="en-US" sz="1600" b="1" i="0" dirty="0">
                <a:effectLst/>
                <a:latin typeface="Montserrat" panose="00000500000000000000" pitchFamily="2" charset="0"/>
              </a:rPr>
              <a:t>Sherri Gunn RN, IBCLC   </a:t>
            </a:r>
            <a:r>
              <a:rPr lang="en-US" sz="1600" b="1" i="0" dirty="0">
                <a:solidFill>
                  <a:srgbClr val="6500FF"/>
                </a:solidFill>
                <a:effectLst/>
                <a:latin typeface="Montserrat" panose="00000500000000000000" pitchFamily="2" charset="0"/>
                <a:hlinkClick r:id="rId9"/>
              </a:rPr>
              <a:t>http://www.successwithbreastfeeding.com/</a:t>
            </a:r>
            <a:endParaRPr lang="en-US" sz="1600" b="1" i="0" dirty="0">
              <a:effectLst/>
              <a:latin typeface="Montserrat" panose="00000500000000000000" pitchFamily="2" charset="0"/>
            </a:endParaRPr>
          </a:p>
          <a:p>
            <a:pPr algn="l">
              <a:buFont typeface="Arial" panose="020B0604020202020204" pitchFamily="34" charset="0"/>
              <a:buChar char="•"/>
            </a:pPr>
            <a:r>
              <a:rPr lang="en-US" sz="1600" b="1" i="0" dirty="0">
                <a:solidFill>
                  <a:srgbClr val="6500FF"/>
                </a:solidFill>
                <a:effectLst/>
                <a:latin typeface="Montserrat" panose="00000500000000000000" pitchFamily="2" charset="0"/>
                <a:hlinkClick r:id="rId10"/>
              </a:rPr>
              <a:t>http://www.breastmilksolutions.com/about.html</a:t>
            </a:r>
            <a:endParaRPr lang="en-US" sz="1600" b="1" i="0" dirty="0">
              <a:effectLst/>
              <a:latin typeface="Montserrat" panose="00000500000000000000" pitchFamily="2" charset="0"/>
            </a:endParaRPr>
          </a:p>
          <a:p>
            <a:pPr algn="l">
              <a:buFont typeface="Arial" panose="020B0604020202020204" pitchFamily="34" charset="0"/>
              <a:buChar char="•"/>
            </a:pPr>
            <a:r>
              <a:rPr lang="en-US" sz="1600" b="1" i="0" dirty="0">
                <a:solidFill>
                  <a:srgbClr val="6500FF"/>
                </a:solidFill>
                <a:effectLst/>
                <a:latin typeface="Montserrat" panose="00000500000000000000" pitchFamily="2" charset="0"/>
                <a:hlinkClick r:id="rId11"/>
              </a:rPr>
              <a:t>http://www.lovetummytime.com/</a:t>
            </a:r>
            <a:endParaRPr lang="en-US" sz="1600" b="1" i="0" dirty="0">
              <a:solidFill>
                <a:srgbClr val="6500FF"/>
              </a:solidFill>
              <a:effectLst/>
              <a:latin typeface="Montserrat" panose="00000500000000000000" pitchFamily="2" charset="0"/>
            </a:endParaRPr>
          </a:p>
          <a:p>
            <a:pPr algn="l">
              <a:buFont typeface="Arial" panose="020B0604020202020204" pitchFamily="34" charset="0"/>
              <a:buChar char="•"/>
            </a:pPr>
            <a:endParaRPr lang="en-US" sz="1600" b="1" i="0" dirty="0">
              <a:effectLst/>
              <a:latin typeface="Montserrat" panose="00000500000000000000" pitchFamily="2" charset="0"/>
            </a:endParaRPr>
          </a:p>
          <a:p>
            <a:pPr algn="l"/>
            <a:r>
              <a:rPr lang="en-US" sz="1600" b="1" i="0" dirty="0">
                <a:effectLst/>
                <a:latin typeface="Montserrat" panose="00000500000000000000" pitchFamily="2" charset="0"/>
              </a:rPr>
              <a:t>Lip Tie/Tongue Tie Revision:</a:t>
            </a:r>
          </a:p>
          <a:p>
            <a:pPr algn="l">
              <a:buFont typeface="Arial" panose="020B0604020202020204" pitchFamily="34" charset="0"/>
              <a:buChar char="•"/>
            </a:pPr>
            <a:r>
              <a:rPr lang="en-US" sz="1600" b="1" i="0" dirty="0">
                <a:solidFill>
                  <a:srgbClr val="6500FF"/>
                </a:solidFill>
                <a:effectLst/>
                <a:latin typeface="Montserrat" panose="00000500000000000000" pitchFamily="2" charset="0"/>
                <a:hlinkClick r:id="rId12"/>
              </a:rPr>
              <a:t>https://www.drghaheri.com/</a:t>
            </a:r>
            <a:endParaRPr lang="en-US" sz="1600" b="1" i="0" dirty="0">
              <a:solidFill>
                <a:srgbClr val="6500FF"/>
              </a:solidFill>
              <a:effectLst/>
              <a:latin typeface="Montserrat" panose="00000500000000000000" pitchFamily="2" charset="0"/>
            </a:endParaRPr>
          </a:p>
          <a:p>
            <a:pPr algn="l">
              <a:buFont typeface="Arial" panose="020B0604020202020204" pitchFamily="34" charset="0"/>
              <a:buChar char="•"/>
            </a:pPr>
            <a:endParaRPr lang="en-US" sz="1600" b="1" i="0" dirty="0">
              <a:effectLst/>
              <a:latin typeface="Montserrat" panose="00000500000000000000" pitchFamily="2" charset="0"/>
            </a:endParaRPr>
          </a:p>
          <a:p>
            <a:pPr algn="l"/>
            <a:r>
              <a:rPr lang="en-US" sz="1600" b="1" i="0" dirty="0">
                <a:effectLst/>
                <a:latin typeface="Montserrat" panose="00000500000000000000" pitchFamily="2" charset="0"/>
              </a:rPr>
              <a:t>Nutritionist and Dietitian Facebook Groups:</a:t>
            </a:r>
          </a:p>
          <a:p>
            <a:pPr algn="l">
              <a:buFont typeface="Arial" panose="020B0604020202020204" pitchFamily="34" charset="0"/>
              <a:buChar char="•"/>
            </a:pPr>
            <a:r>
              <a:rPr lang="en-US" sz="1600" b="1" i="0" dirty="0">
                <a:solidFill>
                  <a:srgbClr val="6500FF"/>
                </a:solidFill>
                <a:effectLst/>
                <a:latin typeface="Montserrat" panose="00000500000000000000" pitchFamily="2" charset="0"/>
                <a:hlinkClick r:id="rId13" tooltip="Nutrition Hungry"/>
              </a:rPr>
              <a:t>Nutrition Hungry</a:t>
            </a:r>
            <a:endParaRPr lang="en-US" sz="1600" b="1" i="0" dirty="0">
              <a:effectLst/>
              <a:latin typeface="Montserrat" panose="00000500000000000000" pitchFamily="2" charset="0"/>
            </a:endParaRPr>
          </a:p>
        </p:txBody>
      </p:sp>
    </p:spTree>
    <p:extLst>
      <p:ext uri="{BB962C8B-B14F-4D97-AF65-F5344CB8AC3E}">
        <p14:creationId xmlns:p14="http://schemas.microsoft.com/office/powerpoint/2010/main" val="469507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6E82C-19E6-BDE9-F267-1AE54F138D5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C07F178-F9F6-82C9-59C6-C1FC4FB868E6}"/>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66643B-17F7-54C0-83DF-09E40301BFAA}"/>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273C667-47B2-A564-02CF-0B6F83E58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3B4627FF-1574-C6A0-4876-706ED4C34C8B}"/>
              </a:ext>
            </a:extLst>
          </p:cNvPr>
          <p:cNvSpPr/>
          <p:nvPr/>
        </p:nvSpPr>
        <p:spPr>
          <a:xfrm>
            <a:off x="308712" y="368632"/>
            <a:ext cx="11883267" cy="369332"/>
          </a:xfrm>
          <a:prstGeom prst="rect">
            <a:avLst/>
          </a:prstGeom>
        </p:spPr>
        <p:txBody>
          <a:bodyPr wrap="square">
            <a:spAutoFit/>
          </a:bodyPr>
          <a:lstStyle/>
          <a:p>
            <a:endParaRPr lang="en-US" dirty="0"/>
          </a:p>
        </p:txBody>
      </p:sp>
      <p:sp>
        <p:nvSpPr>
          <p:cNvPr id="2" name="Title 1">
            <a:extLst>
              <a:ext uri="{FF2B5EF4-FFF2-40B4-BE49-F238E27FC236}">
                <a16:creationId xmlns:a16="http://schemas.microsoft.com/office/drawing/2014/main" id="{24657E8A-E215-430F-3CD3-95452A0E1443}"/>
              </a:ext>
            </a:extLst>
          </p:cNvPr>
          <p:cNvSpPr>
            <a:spLocks noGrp="1"/>
          </p:cNvSpPr>
          <p:nvPr>
            <p:ph type="title"/>
          </p:nvPr>
        </p:nvSpPr>
        <p:spPr>
          <a:xfrm>
            <a:off x="1571104" y="365125"/>
            <a:ext cx="9782695" cy="526525"/>
          </a:xfrm>
        </p:spPr>
        <p:txBody>
          <a:bodyPr>
            <a:normAutofit/>
          </a:bodyPr>
          <a:lstStyle/>
          <a:p>
            <a:pPr algn="ctr"/>
            <a:r>
              <a:rPr lang="en-US" sz="2400" b="1" dirty="0"/>
              <a:t>Summary of Dysphagia Presentation:</a:t>
            </a:r>
          </a:p>
        </p:txBody>
      </p:sp>
      <p:sp>
        <p:nvSpPr>
          <p:cNvPr id="4" name="Content Placeholder 3">
            <a:extLst>
              <a:ext uri="{FF2B5EF4-FFF2-40B4-BE49-F238E27FC236}">
                <a16:creationId xmlns:a16="http://schemas.microsoft.com/office/drawing/2014/main" id="{077493EC-E288-6D1C-B42D-32BFE18ADA16}"/>
              </a:ext>
            </a:extLst>
          </p:cNvPr>
          <p:cNvSpPr>
            <a:spLocks noGrp="1"/>
          </p:cNvSpPr>
          <p:nvPr>
            <p:ph idx="1"/>
          </p:nvPr>
        </p:nvSpPr>
        <p:spPr>
          <a:xfrm>
            <a:off x="-1" y="1022262"/>
            <a:ext cx="12191979" cy="5154701"/>
          </a:xfrm>
        </p:spPr>
        <p:txBody>
          <a:bodyPr>
            <a:normAutofit/>
          </a:bodyPr>
          <a:lstStyle/>
          <a:p>
            <a:r>
              <a:rPr lang="en-US" sz="2000" b="1" dirty="0"/>
              <a:t>Today we discussed the 3 phases of Swallowing.</a:t>
            </a:r>
          </a:p>
          <a:p>
            <a:r>
              <a:rPr lang="en-US" sz="2000" b="1" dirty="0"/>
              <a:t>We discussed the two main types of Dysphagia.</a:t>
            </a:r>
          </a:p>
          <a:p>
            <a:r>
              <a:rPr lang="en-US" sz="2000" b="1" dirty="0"/>
              <a:t>Causes for the different types of Dysphagia were listed.</a:t>
            </a:r>
          </a:p>
          <a:p>
            <a:r>
              <a:rPr lang="en-US" sz="2000" b="1" dirty="0"/>
              <a:t>Tests and treatments were discussed for each type of Dysphagia.</a:t>
            </a:r>
          </a:p>
          <a:p>
            <a:r>
              <a:rPr lang="en-US" sz="2000" b="1" dirty="0"/>
              <a:t>We discussed the various screening tools used to determine if dysphagia is present.</a:t>
            </a:r>
          </a:p>
          <a:p>
            <a:r>
              <a:rPr lang="en-US" sz="2000" b="1" dirty="0"/>
              <a:t>We discussed the special needs of individuals with dysphagia if they have other co-morbidities.</a:t>
            </a:r>
          </a:p>
          <a:p>
            <a:endParaRPr lang="en-US" sz="2000" b="1" dirty="0"/>
          </a:p>
          <a:p>
            <a:r>
              <a:rPr lang="en-US" sz="2000" b="1" dirty="0"/>
              <a:t>Thank you for sharing your time and thoughts with me today.</a:t>
            </a:r>
          </a:p>
          <a:p>
            <a:endParaRPr lang="en-US" sz="2000" b="1" dirty="0"/>
          </a:p>
          <a:p>
            <a:r>
              <a:rPr lang="en-US" sz="2000" b="1" dirty="0"/>
              <a:t>Dana Rizzo RN</a:t>
            </a:r>
          </a:p>
        </p:txBody>
      </p:sp>
    </p:spTree>
    <p:extLst>
      <p:ext uri="{BB962C8B-B14F-4D97-AF65-F5344CB8AC3E}">
        <p14:creationId xmlns:p14="http://schemas.microsoft.com/office/powerpoint/2010/main" val="2813479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78C4A-413E-187A-451E-C07330D1E0C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EF33E52-4D65-36FF-400B-6B97FF73379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E4C38-1B22-BABD-028C-A8E75BA24CE5}"/>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E10AC67-02B6-0E9C-C5FB-CFF308ABF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FE6D5EA6-F921-F1C5-DD8A-AF532C2E8537}"/>
              </a:ext>
            </a:extLst>
          </p:cNvPr>
          <p:cNvSpPr/>
          <p:nvPr/>
        </p:nvSpPr>
        <p:spPr>
          <a:xfrm>
            <a:off x="308713" y="368632"/>
            <a:ext cx="6096000" cy="369332"/>
          </a:xfrm>
          <a:prstGeom prst="rect">
            <a:avLst/>
          </a:prstGeom>
        </p:spPr>
        <p:txBody>
          <a:bodyPr>
            <a:spAutoFit/>
          </a:bodyPr>
          <a:lstStyle/>
          <a:p>
            <a:endParaRPr lang="en-US" dirty="0"/>
          </a:p>
        </p:txBody>
      </p:sp>
      <p:pic>
        <p:nvPicPr>
          <p:cNvPr id="1030" name="Picture 6" descr="Book cover">
            <a:extLst>
              <a:ext uri="{FF2B5EF4-FFF2-40B4-BE49-F238E27FC236}">
                <a16:creationId xmlns:a16="http://schemas.microsoft.com/office/drawing/2014/main" id="{7B4AE45E-687E-176B-0F70-C4974B10C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288" y="737964"/>
            <a:ext cx="4289425" cy="575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252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2876FB52-5378-BEB6-707A-FAD5CC028765}"/>
              </a:ext>
            </a:extLst>
          </p:cNvPr>
          <p:cNvSpPr>
            <a:spLocks noGrp="1"/>
          </p:cNvSpPr>
          <p:nvPr>
            <p:ph type="title"/>
          </p:nvPr>
        </p:nvSpPr>
        <p:spPr>
          <a:xfrm>
            <a:off x="838200" y="365126"/>
            <a:ext cx="10515600" cy="369332"/>
          </a:xfrm>
        </p:spPr>
        <p:txBody>
          <a:bodyPr>
            <a:normAutofit/>
          </a:bodyPr>
          <a:lstStyle/>
          <a:p>
            <a:pPr algn="ctr"/>
            <a:r>
              <a:rPr lang="en-US" sz="2000" b="1" dirty="0"/>
              <a:t>References:</a:t>
            </a:r>
          </a:p>
        </p:txBody>
      </p:sp>
      <p:sp>
        <p:nvSpPr>
          <p:cNvPr id="4" name="Content Placeholder 3">
            <a:extLst>
              <a:ext uri="{FF2B5EF4-FFF2-40B4-BE49-F238E27FC236}">
                <a16:creationId xmlns:a16="http://schemas.microsoft.com/office/drawing/2014/main" id="{4C2EFF08-B53C-1F60-E4C2-2B3BFFB500D4}"/>
              </a:ext>
            </a:extLst>
          </p:cNvPr>
          <p:cNvSpPr>
            <a:spLocks noGrp="1"/>
          </p:cNvSpPr>
          <p:nvPr>
            <p:ph idx="1"/>
          </p:nvPr>
        </p:nvSpPr>
        <p:spPr>
          <a:xfrm>
            <a:off x="-1" y="872083"/>
            <a:ext cx="12128269" cy="5892026"/>
          </a:xfrm>
        </p:spPr>
        <p:txBody>
          <a:bodyPr>
            <a:normAutofit/>
          </a:bodyPr>
          <a:lstStyle/>
          <a:p>
            <a:r>
              <a:rPr lang="en-US" sz="1800" b="1" dirty="0"/>
              <a:t>Michael R. Spieker, CAPT, MC, USN, Evaluating Dysphagia, AM FAM Physician. 2021;06(12):3639-3648.</a:t>
            </a:r>
          </a:p>
          <a:p>
            <a:r>
              <a:rPr lang="en-US" sz="1800" b="1" dirty="0"/>
              <a:t>Ala’ A. Abdel Jalil ,MD, David A. </a:t>
            </a:r>
            <a:r>
              <a:rPr lang="en-US" sz="1800" b="1" dirty="0" err="1"/>
              <a:t>Katzka</a:t>
            </a:r>
            <a:r>
              <a:rPr lang="en-US" sz="1800" b="1" dirty="0"/>
              <a:t>, MD, Donald O. Castell, MD.  Approach to the Patient with Dysphagia, AJM Review, Volume 128, issue 10, October 2015.</a:t>
            </a:r>
          </a:p>
          <a:p>
            <a:r>
              <a:rPr lang="en-US" sz="1800" b="1" dirty="0"/>
              <a:t>Prianka, </a:t>
            </a:r>
            <a:r>
              <a:rPr lang="en-US" sz="1800" b="1" dirty="0" err="1"/>
              <a:t>Chilukuri</a:t>
            </a:r>
            <a:r>
              <a:rPr lang="en-US" sz="1800" b="1" dirty="0"/>
              <a:t>, Florence </a:t>
            </a:r>
            <a:r>
              <a:rPr lang="en-US" sz="1800" b="1" dirty="0" err="1"/>
              <a:t>Odufalu</a:t>
            </a:r>
            <a:r>
              <a:rPr lang="en-US" sz="1800" b="1" dirty="0"/>
              <a:t>, Christine Hachem. Dysphagia, Mo Medicine. 2018 May-June, 115(3): 206-210.</a:t>
            </a:r>
          </a:p>
          <a:p>
            <a:r>
              <a:rPr lang="en-US" sz="1800" b="1" dirty="0"/>
              <a:t>Mayo Clinic, Dysphagia diseases and conditions, December 2024.</a:t>
            </a:r>
          </a:p>
          <a:p>
            <a:r>
              <a:rPr lang="en-US" sz="1800" b="1" dirty="0"/>
              <a:t>Dysphagia-clinical methods-NCBI Bookshelf, 2024.</a:t>
            </a:r>
          </a:p>
          <a:p>
            <a:r>
              <a:rPr lang="en-US" sz="1800" b="1" dirty="0"/>
              <a:t>Dysphagia in Older Adults:  New Implications for Health Outcomes, Duke University 2024. Medschool.duke.edu.</a:t>
            </a:r>
          </a:p>
          <a:p>
            <a:r>
              <a:rPr lang="en-US" sz="1800" b="1" dirty="0"/>
              <a:t>Samy A. Azer, Ashok Kumar </a:t>
            </a:r>
            <a:r>
              <a:rPr lang="en-US" sz="1800" b="1" dirty="0" err="1"/>
              <a:t>Kanugula</a:t>
            </a:r>
            <a:r>
              <a:rPr lang="en-US" sz="1800" b="1" dirty="0"/>
              <a:t>; Ravi K. </a:t>
            </a:r>
            <a:r>
              <a:rPr lang="en-US" sz="1800" b="1" dirty="0" err="1"/>
              <a:t>Kshirsager</a:t>
            </a:r>
            <a:r>
              <a:rPr lang="en-US" sz="1800" b="1" dirty="0"/>
              <a:t>,  Dysphagia, NCBI. Stat Pearls Publishing:  2024 Jan.</a:t>
            </a:r>
          </a:p>
          <a:p>
            <a:pPr marL="0" indent="0">
              <a:buNone/>
            </a:pPr>
            <a:r>
              <a:rPr lang="en-US" sz="1800" b="1" dirty="0"/>
              <a:t>     Ayano Nagano, Masami </a:t>
            </a:r>
            <a:r>
              <a:rPr lang="en-US" sz="1800" b="1" dirty="0" err="1"/>
              <a:t>Onaka</a:t>
            </a:r>
            <a:r>
              <a:rPr lang="en-US" sz="1800" b="1" dirty="0"/>
              <a:t>, Keisuke Maeda, et al: Prevalence and characteristics of the course of Dysphagia in</a:t>
            </a:r>
          </a:p>
          <a:p>
            <a:pPr marL="0" indent="0">
              <a:buNone/>
            </a:pPr>
            <a:r>
              <a:rPr lang="en-US" sz="1800" b="1" dirty="0"/>
              <a:t>     Hospitalized Older Adults, Nutrients. 2023 Oct. 15;15(20): 4371.</a:t>
            </a:r>
          </a:p>
          <a:p>
            <a:pPr marL="0" indent="0">
              <a:buNone/>
            </a:pPr>
            <a:r>
              <a:rPr lang="en-US" sz="1800" b="1" dirty="0"/>
              <a:t>   Steven B. Leder, Debra M. Suiter, The Yale Swallow Protocol, An Evidence Based Approach to Decision Making, Springer2023. </a:t>
            </a:r>
          </a:p>
          <a:p>
            <a:pPr marL="0" indent="0">
              <a:buNone/>
            </a:pPr>
            <a:r>
              <a:rPr lang="en-US" sz="1800" b="1" dirty="0"/>
              <a:t>   G. Cox , Supports Provided to People with Intellectual Disability and Dysphagia.  Wiley online Library 2024.</a:t>
            </a:r>
          </a:p>
          <a:p>
            <a:pPr marL="0" indent="0">
              <a:buNone/>
            </a:pPr>
            <a:r>
              <a:rPr lang="en-US" sz="1800" b="1" dirty="0"/>
              <a:t>   TS Van Der </a:t>
            </a:r>
            <a:r>
              <a:rPr lang="en-US" sz="1800" b="1" dirty="0" err="1"/>
              <a:t>Woude</a:t>
            </a:r>
            <a:r>
              <a:rPr lang="en-US" sz="1800" b="1" dirty="0"/>
              <a:t>, Screening Instrument for Dysphagia in People with Intellectual disability. 2023 Springer.com.</a:t>
            </a:r>
          </a:p>
          <a:p>
            <a:pPr marL="0" indent="0">
              <a:buNone/>
            </a:pPr>
            <a:r>
              <a:rPr lang="en-US" sz="1800" b="1" dirty="0"/>
              <a:t>    Chadwick, et al, People with Intellectual or Learning Disabilities, Also have Higher Rates of Feeding and Swallowing  </a:t>
            </a:r>
          </a:p>
          <a:p>
            <a:pPr marL="0" indent="0">
              <a:buNone/>
            </a:pPr>
            <a:r>
              <a:rPr lang="en-US" sz="1800" b="1" dirty="0"/>
              <a:t>    Disorders(dysphagia). 2014/ 2024 ResearchGate.net</a:t>
            </a:r>
          </a:p>
          <a:p>
            <a:pPr marL="0" indent="0">
              <a:buNone/>
            </a:pPr>
            <a:endParaRPr lang="en-US" sz="1800" b="1" dirty="0"/>
          </a:p>
          <a:p>
            <a:pPr marL="0" indent="0">
              <a:buNone/>
            </a:pPr>
            <a:endParaRPr lang="en-US" sz="1800" b="1" dirty="0"/>
          </a:p>
          <a:p>
            <a:pPr marL="0" indent="0">
              <a:buNone/>
            </a:pPr>
            <a:endParaRPr lang="en-US" sz="1800" b="1" dirty="0"/>
          </a:p>
          <a:p>
            <a:endParaRPr lang="en-US" sz="1800" dirty="0"/>
          </a:p>
        </p:txBody>
      </p:sp>
    </p:spTree>
    <p:extLst>
      <p:ext uri="{BB962C8B-B14F-4D97-AF65-F5344CB8AC3E}">
        <p14:creationId xmlns:p14="http://schemas.microsoft.com/office/powerpoint/2010/main" val="1392967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sp>
        <p:nvSpPr>
          <p:cNvPr id="4" name="Title 3">
            <a:extLst>
              <a:ext uri="{FF2B5EF4-FFF2-40B4-BE49-F238E27FC236}">
                <a16:creationId xmlns:a16="http://schemas.microsoft.com/office/drawing/2014/main" id="{E44E9AD3-61E7-7333-3773-2A38BA927013}"/>
              </a:ext>
            </a:extLst>
          </p:cNvPr>
          <p:cNvSpPr>
            <a:spLocks noGrp="1"/>
          </p:cNvSpPr>
          <p:nvPr>
            <p:ph type="title"/>
          </p:nvPr>
        </p:nvSpPr>
        <p:spPr>
          <a:xfrm>
            <a:off x="838200" y="58189"/>
            <a:ext cx="10515600" cy="622849"/>
          </a:xfrm>
        </p:spPr>
        <p:txBody>
          <a:bodyPr>
            <a:normAutofit/>
          </a:bodyPr>
          <a:lstStyle/>
          <a:p>
            <a:pPr algn="ctr"/>
            <a:r>
              <a:rPr lang="en-US" sz="2000" b="1" dirty="0"/>
              <a:t>Resources</a:t>
            </a:r>
          </a:p>
        </p:txBody>
      </p:sp>
      <p:sp>
        <p:nvSpPr>
          <p:cNvPr id="6" name="Content Placeholder 5">
            <a:extLst>
              <a:ext uri="{FF2B5EF4-FFF2-40B4-BE49-F238E27FC236}">
                <a16:creationId xmlns:a16="http://schemas.microsoft.com/office/drawing/2014/main" id="{7DB75009-1B7D-E33E-A97E-21A98225085D}"/>
              </a:ext>
            </a:extLst>
          </p:cNvPr>
          <p:cNvSpPr>
            <a:spLocks noGrp="1"/>
          </p:cNvSpPr>
          <p:nvPr>
            <p:ph idx="1"/>
          </p:nvPr>
        </p:nvSpPr>
        <p:spPr>
          <a:xfrm>
            <a:off x="-1" y="681038"/>
            <a:ext cx="12128269" cy="5495925"/>
          </a:xfrm>
        </p:spPr>
        <p:txBody>
          <a:bodyPr>
            <a:normAutofit/>
          </a:bodyPr>
          <a:lstStyle/>
          <a:p>
            <a:r>
              <a:rPr lang="en-US" sz="1800" b="1" dirty="0"/>
              <a:t>Dysphagia:  Symptoms, diagnosis, and treatment. Medical News Today. January 2025. www.medicalnewstoday.com.</a:t>
            </a:r>
          </a:p>
          <a:p>
            <a:r>
              <a:rPr lang="en-US" sz="1800" b="1" dirty="0"/>
              <a:t>S. </a:t>
            </a:r>
            <a:r>
              <a:rPr lang="en-US" sz="1800" b="1" dirty="0" err="1"/>
              <a:t>Popadopoulour</a:t>
            </a:r>
            <a:r>
              <a:rPr lang="en-US" sz="1800" b="1" dirty="0"/>
              <a:t>  M.D. Dysphagia I Rare Diseases and Syndromes, NIH 2024 , PMC.NCBI.NIH.gov.</a:t>
            </a:r>
          </a:p>
          <a:p>
            <a:r>
              <a:rPr lang="en-US" sz="1800" b="1" dirty="0"/>
              <a:t>“Adult Dysphagia” American Speech-Language-Hearing Association (ASHA) </a:t>
            </a:r>
            <a:r>
              <a:rPr lang="en-US" sz="1800" b="1" dirty="0">
                <a:hlinkClick r:id="rId3"/>
              </a:rPr>
              <a:t>www.asha.org</a:t>
            </a:r>
            <a:r>
              <a:rPr lang="en-US" sz="1800" b="1" dirty="0"/>
              <a:t> January 2025.</a:t>
            </a:r>
          </a:p>
          <a:p>
            <a:r>
              <a:rPr lang="en-US" sz="1800" b="1" dirty="0"/>
              <a:t>Dysphagia:  What’s behind your swallowing difficulties”  CVMC June 19, 2024. </a:t>
            </a:r>
          </a:p>
          <a:p>
            <a:r>
              <a:rPr lang="en-US" sz="1800" b="1" dirty="0"/>
              <a:t>“Dysphagia-symptoms and causes.  July 31, 2024 Mayo clinic, </a:t>
            </a:r>
            <a:r>
              <a:rPr lang="en-US" sz="1800" b="1" dirty="0">
                <a:hlinkClick r:id="rId4"/>
              </a:rPr>
              <a:t>www.mayoclinic.org</a:t>
            </a:r>
            <a:r>
              <a:rPr lang="en-US" sz="1800" b="1" dirty="0"/>
              <a:t>.</a:t>
            </a:r>
          </a:p>
          <a:p>
            <a:r>
              <a:rPr lang="en-US" sz="1800" b="1" dirty="0"/>
              <a:t>JM Song, Dysphagia and Quality of Life:  A narrative review. Annals of clinical Nutrition and Metabolism. ACNM 2024 </a:t>
            </a:r>
            <a:r>
              <a:rPr lang="en-US" sz="1800" b="1" dirty="0">
                <a:hlinkClick r:id="rId5"/>
              </a:rPr>
              <a:t>www.e-acnm.org</a:t>
            </a:r>
            <a:r>
              <a:rPr lang="en-US" sz="1800" b="1" dirty="0"/>
              <a:t>.</a:t>
            </a:r>
          </a:p>
          <a:p>
            <a:r>
              <a:rPr lang="en-US" sz="1800" b="1" dirty="0"/>
              <a:t>“Dysphagia in Adult Myopathies-Neuromuscular disorders”, NMD-Journal.com 2025.</a:t>
            </a:r>
          </a:p>
          <a:p>
            <a:endParaRPr lang="en-US" sz="1800" b="1" dirty="0"/>
          </a:p>
          <a:p>
            <a:endParaRPr lang="en-US" sz="1800" b="1" dirty="0"/>
          </a:p>
        </p:txBody>
      </p:sp>
    </p:spTree>
    <p:extLst>
      <p:ext uri="{BB962C8B-B14F-4D97-AF65-F5344CB8AC3E}">
        <p14:creationId xmlns:p14="http://schemas.microsoft.com/office/powerpoint/2010/main" val="350264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DAD7240-D151-87B9-0BA6-F8EF92980A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2174" y="515388"/>
            <a:ext cx="6649788" cy="2368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4F954A-A071-E091-C80D-84CBC43318BD}"/>
              </a:ext>
            </a:extLst>
          </p:cNvPr>
          <p:cNvSpPr txBox="1"/>
          <p:nvPr/>
        </p:nvSpPr>
        <p:spPr>
          <a:xfrm>
            <a:off x="689956" y="2967335"/>
            <a:ext cx="9833957" cy="1015663"/>
          </a:xfrm>
          <a:prstGeom prst="rect">
            <a:avLst/>
          </a:prstGeom>
          <a:noFill/>
        </p:spPr>
        <p:txBody>
          <a:bodyPr wrap="square">
            <a:spAutoFit/>
          </a:bodyPr>
          <a:lstStyle/>
          <a:p>
            <a:r>
              <a:rPr lang="en-US" sz="2000" b="1" i="0" dirty="0">
                <a:solidFill>
                  <a:srgbClr val="09142A"/>
                </a:solidFill>
                <a:effectLst/>
                <a:latin typeface="Roboto" panose="02000000000000000000" pitchFamily="2" charset="0"/>
              </a:rPr>
              <a:t>Relaxation of the cricopharyngeal muscle (the physiological upper esophageal sphincter) permits movement of the food bolus into the proximal esophagus. Esophageal Phase.</a:t>
            </a:r>
            <a:endParaRPr lang="en-US" sz="2000" b="1" dirty="0"/>
          </a:p>
        </p:txBody>
      </p:sp>
    </p:spTree>
    <p:extLst>
      <p:ext uri="{BB962C8B-B14F-4D97-AF65-F5344CB8AC3E}">
        <p14:creationId xmlns:p14="http://schemas.microsoft.com/office/powerpoint/2010/main" val="214530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A82D6-5568-169E-B067-D5ECF5DA433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E35C142-82B4-617D-AAAC-C65BB7944203}"/>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1F4213-AA2A-8DE9-F28C-E7DE9E6783E6}"/>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ECBE4A1-5C7E-747F-B0A4-D1DF13479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9F98CCCE-0B76-596A-46FB-0C841D20E07B}"/>
              </a:ext>
            </a:extLst>
          </p:cNvPr>
          <p:cNvSpPr/>
          <p:nvPr/>
        </p:nvSpPr>
        <p:spPr>
          <a:xfrm>
            <a:off x="308713" y="368632"/>
            <a:ext cx="6096000" cy="369332"/>
          </a:xfrm>
          <a:prstGeom prst="rect">
            <a:avLst/>
          </a:prstGeom>
        </p:spPr>
        <p:txBody>
          <a:bodyPr>
            <a:spAutoFit/>
          </a:bodyPr>
          <a:lstStyle/>
          <a:p>
            <a:endParaRPr lang="en-US" dirty="0"/>
          </a:p>
        </p:txBody>
      </p:sp>
      <p:sp>
        <p:nvSpPr>
          <p:cNvPr id="6" name="TextBox 5">
            <a:extLst>
              <a:ext uri="{FF2B5EF4-FFF2-40B4-BE49-F238E27FC236}">
                <a16:creationId xmlns:a16="http://schemas.microsoft.com/office/drawing/2014/main" id="{CDD6E1F4-0D38-FBD2-CD0E-3F61E26DE3F1}"/>
              </a:ext>
            </a:extLst>
          </p:cNvPr>
          <p:cNvSpPr txBox="1"/>
          <p:nvPr/>
        </p:nvSpPr>
        <p:spPr>
          <a:xfrm>
            <a:off x="0" y="1901659"/>
            <a:ext cx="12192000" cy="4503797"/>
          </a:xfrm>
          <a:prstGeom prst="rect">
            <a:avLst/>
          </a:prstGeom>
          <a:noFill/>
        </p:spPr>
        <p:txBody>
          <a:bodyPr wrap="square">
            <a:spAutoFit/>
          </a:bodyPr>
          <a:lstStyle/>
          <a:p>
            <a:pPr algn="l">
              <a:spcAft>
                <a:spcPts val="1875"/>
              </a:spcAft>
            </a:pPr>
            <a:r>
              <a:rPr lang="en-US" sz="1600" b="1" i="0" dirty="0">
                <a:solidFill>
                  <a:srgbClr val="4D5C6D"/>
                </a:solidFill>
                <a:effectLst/>
                <a:latin typeface="Montserrat" panose="00000500000000000000" pitchFamily="2" charset="0"/>
              </a:rPr>
              <a:t>Eating and swallowing are complex neuromuscular activities, involving over 30 muscles  and nerves to perform the swallowing activity. They have two crucial biological features: </a:t>
            </a:r>
          </a:p>
          <a:p>
            <a:pPr algn="l">
              <a:spcAft>
                <a:spcPts val="1875"/>
              </a:spcAft>
            </a:pPr>
            <a:r>
              <a:rPr lang="en-US" sz="1600" b="1" dirty="0">
                <a:solidFill>
                  <a:srgbClr val="4D5C6D"/>
                </a:solidFill>
                <a:latin typeface="Montserrat" panose="00000500000000000000" pitchFamily="2" charset="0"/>
              </a:rPr>
              <a:t>A.  F</a:t>
            </a:r>
            <a:r>
              <a:rPr lang="en-US" sz="1600" b="1" i="0" dirty="0">
                <a:solidFill>
                  <a:srgbClr val="4D5C6D"/>
                </a:solidFill>
                <a:effectLst/>
                <a:latin typeface="Montserrat" panose="00000500000000000000" pitchFamily="2" charset="0"/>
              </a:rPr>
              <a:t>ood passage from the oral cavity into  the stomach.</a:t>
            </a:r>
          </a:p>
          <a:p>
            <a:pPr algn="l">
              <a:spcAft>
                <a:spcPts val="1875"/>
              </a:spcAft>
            </a:pPr>
            <a:r>
              <a:rPr lang="en-US" sz="1600" b="1" i="0" dirty="0">
                <a:solidFill>
                  <a:srgbClr val="4D5C6D"/>
                </a:solidFill>
                <a:effectLst/>
                <a:latin typeface="Montserrat" panose="00000500000000000000" pitchFamily="2" charset="0"/>
              </a:rPr>
              <a:t> B</a:t>
            </a:r>
            <a:r>
              <a:rPr lang="en-US" sz="1600" b="1" dirty="0">
                <a:solidFill>
                  <a:srgbClr val="4D5C6D"/>
                </a:solidFill>
                <a:latin typeface="Montserrat" panose="00000500000000000000" pitchFamily="2" charset="0"/>
              </a:rPr>
              <a:t>. P</a:t>
            </a:r>
            <a:r>
              <a:rPr lang="en-US" sz="1600" b="1" i="0" dirty="0">
                <a:solidFill>
                  <a:srgbClr val="4D5C6D"/>
                </a:solidFill>
                <a:effectLst/>
                <a:latin typeface="Montserrat" panose="00000500000000000000" pitchFamily="2" charset="0"/>
              </a:rPr>
              <a:t>rotecting </a:t>
            </a:r>
            <a:r>
              <a:rPr lang="en-US" sz="1600" b="1" dirty="0">
                <a:solidFill>
                  <a:srgbClr val="4D5C6D"/>
                </a:solidFill>
                <a:latin typeface="Montserrat" panose="00000500000000000000" pitchFamily="2" charset="0"/>
              </a:rPr>
              <a:t>the individual</a:t>
            </a:r>
            <a:r>
              <a:rPr lang="en-US" sz="1600" b="1" i="0" dirty="0">
                <a:solidFill>
                  <a:srgbClr val="4D5C6D"/>
                </a:solidFill>
                <a:effectLst/>
                <a:latin typeface="Montserrat" panose="00000500000000000000" pitchFamily="2" charset="0"/>
              </a:rPr>
              <a:t> from food entering the airway.</a:t>
            </a:r>
          </a:p>
          <a:p>
            <a:pPr algn="l">
              <a:spcAft>
                <a:spcPts val="1875"/>
              </a:spcAft>
            </a:pPr>
            <a:r>
              <a:rPr lang="en-US" sz="1600" b="1" i="0" dirty="0">
                <a:solidFill>
                  <a:srgbClr val="4D5C6D"/>
                </a:solidFill>
                <a:effectLst/>
                <a:latin typeface="Montserrat" panose="00000500000000000000" pitchFamily="2" charset="0"/>
              </a:rPr>
              <a:t>Normal swallowing can be divided into four stages:</a:t>
            </a:r>
          </a:p>
          <a:p>
            <a:pPr algn="l">
              <a:spcAft>
                <a:spcPts val="1875"/>
              </a:spcAft>
            </a:pPr>
            <a:r>
              <a:rPr lang="en-US" sz="1600" b="1" i="0" dirty="0">
                <a:solidFill>
                  <a:srgbClr val="4D5C6D"/>
                </a:solidFill>
                <a:effectLst/>
                <a:latin typeface="Montserrat" panose="00000500000000000000" pitchFamily="2" charset="0"/>
              </a:rPr>
              <a:t> 1.  the oral preparatory stage</a:t>
            </a:r>
          </a:p>
          <a:p>
            <a:pPr algn="l">
              <a:spcAft>
                <a:spcPts val="1875"/>
              </a:spcAft>
            </a:pPr>
            <a:r>
              <a:rPr lang="en-US" sz="1600" b="1" i="0" dirty="0">
                <a:solidFill>
                  <a:srgbClr val="4D5C6D"/>
                </a:solidFill>
                <a:effectLst/>
                <a:latin typeface="Montserrat" panose="00000500000000000000" pitchFamily="2" charset="0"/>
              </a:rPr>
              <a:t> 2.  the oral transit stage</a:t>
            </a:r>
          </a:p>
          <a:p>
            <a:pPr algn="l">
              <a:spcAft>
                <a:spcPts val="1875"/>
              </a:spcAft>
            </a:pPr>
            <a:r>
              <a:rPr lang="en-US" sz="1600" b="1" i="0" dirty="0">
                <a:solidFill>
                  <a:srgbClr val="4D5C6D"/>
                </a:solidFill>
                <a:effectLst/>
                <a:latin typeface="Montserrat" panose="00000500000000000000" pitchFamily="2" charset="0"/>
              </a:rPr>
              <a:t> 3.  pharyngeal stage </a:t>
            </a:r>
            <a:endParaRPr lang="en-US" sz="1600" b="1" dirty="0">
              <a:solidFill>
                <a:srgbClr val="4D5C6D"/>
              </a:solidFill>
              <a:latin typeface="Montserrat" panose="00000500000000000000" pitchFamily="2" charset="0"/>
            </a:endParaRPr>
          </a:p>
          <a:p>
            <a:pPr algn="l">
              <a:spcAft>
                <a:spcPts val="1875"/>
              </a:spcAft>
            </a:pPr>
            <a:r>
              <a:rPr lang="en-US" sz="1600" b="1" i="0" dirty="0">
                <a:solidFill>
                  <a:srgbClr val="4D5C6D"/>
                </a:solidFill>
                <a:effectLst/>
                <a:latin typeface="Montserrat" panose="00000500000000000000" pitchFamily="2" charset="0"/>
              </a:rPr>
              <a:t>4.  esophageal stage.  </a:t>
            </a:r>
          </a:p>
          <a:p>
            <a:pPr algn="l">
              <a:spcAft>
                <a:spcPts val="1875"/>
              </a:spcAft>
            </a:pPr>
            <a:r>
              <a:rPr lang="en-US" sz="1600" b="1" i="0" dirty="0">
                <a:solidFill>
                  <a:srgbClr val="4D5C6D"/>
                </a:solidFill>
                <a:effectLst/>
                <a:latin typeface="Montserrat" panose="00000500000000000000" pitchFamily="2" charset="0"/>
              </a:rPr>
              <a:t>The four stages are dynamic and overlapping</a:t>
            </a:r>
            <a:r>
              <a:rPr lang="en-US" sz="1600" b="0" i="0" dirty="0">
                <a:solidFill>
                  <a:srgbClr val="4D5C6D"/>
                </a:solidFill>
                <a:effectLst/>
                <a:latin typeface="Montserrat" panose="00000500000000000000" pitchFamily="2" charset="0"/>
              </a:rPr>
              <a:t>.  </a:t>
            </a:r>
          </a:p>
        </p:txBody>
      </p:sp>
    </p:spTree>
    <p:extLst>
      <p:ext uri="{BB962C8B-B14F-4D97-AF65-F5344CB8AC3E}">
        <p14:creationId xmlns:p14="http://schemas.microsoft.com/office/powerpoint/2010/main" val="2272209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10723</TotalTime>
  <Words>5538</Words>
  <Application>Microsoft Office PowerPoint</Application>
  <PresentationFormat>Widescreen</PresentationFormat>
  <Paragraphs>422</Paragraphs>
  <Slides>75</Slides>
  <Notes>0</Notes>
  <HiddenSlides>0</HiddenSlides>
  <MMClips>0</MMClips>
  <ScaleCrop>false</ScaleCrop>
  <HeadingPairs>
    <vt:vector size="8" baseType="variant">
      <vt:variant>
        <vt:lpstr>Fonts Used</vt:lpstr>
      </vt:variant>
      <vt:variant>
        <vt:i4>19</vt:i4>
      </vt:variant>
      <vt:variant>
        <vt:lpstr>Theme</vt:lpstr>
      </vt:variant>
      <vt:variant>
        <vt:i4>1</vt:i4>
      </vt:variant>
      <vt:variant>
        <vt:lpstr>Links</vt:lpstr>
      </vt:variant>
      <vt:variant>
        <vt:i4>1</vt:i4>
      </vt:variant>
      <vt:variant>
        <vt:lpstr>Slide Titles</vt:lpstr>
      </vt:variant>
      <vt:variant>
        <vt:i4>75</vt:i4>
      </vt:variant>
    </vt:vector>
  </HeadingPairs>
  <TitlesOfParts>
    <vt:vector size="96" baseType="lpstr">
      <vt:lpstr>__Open_Sans_351946</vt:lpstr>
      <vt:lpstr>Alegreya Sans</vt:lpstr>
      <vt:lpstr>Arial</vt:lpstr>
      <vt:lpstr>Calibri</vt:lpstr>
      <vt:lpstr>Calibri Light</vt:lpstr>
      <vt:lpstr>Cambria</vt:lpstr>
      <vt:lpstr>Google Sans</vt:lpstr>
      <vt:lpstr>Gotham 4r</vt:lpstr>
      <vt:lpstr>Guardian TextSans Web</vt:lpstr>
      <vt:lpstr>Heebo</vt:lpstr>
      <vt:lpstr>Helvetica</vt:lpstr>
      <vt:lpstr>mayo-display</vt:lpstr>
      <vt:lpstr>mayo-sans</vt:lpstr>
      <vt:lpstr>Montserrat</vt:lpstr>
      <vt:lpstr>Open Sans</vt:lpstr>
      <vt:lpstr>proxima_nova_ltlight</vt:lpstr>
      <vt:lpstr>proxima_nova_rgregular</vt:lpstr>
      <vt:lpstr>Roboto</vt:lpstr>
      <vt:lpstr>Source Sans Pro Web</vt:lpstr>
      <vt:lpstr>Office Theme</vt:lpstr>
      <vt:lpstr>file:///C:\Users\drizzo\Pictures\Yale-Swallow-Screen.pdf</vt:lpstr>
      <vt:lpstr>Approach to the Patient with Dysphagia By Dana Rizzo RN, BSN, ACM-RN  </vt:lpstr>
      <vt:lpstr>Objectives:  Upon completion of this presentation the learner will be able to:</vt:lpstr>
      <vt:lpstr>Definition of Dysphagia</vt:lpstr>
      <vt:lpstr>The Process of Swallowing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Least 5 CRANIAL NERVES ARE DIRECTLY INVOLVED IN THE ACT OF SWALLOWING IN ADULTS.</vt:lpstr>
      <vt:lpstr>PowerPoint Presentation</vt:lpstr>
      <vt:lpstr>PowerPoint Presentation</vt:lpstr>
      <vt:lpstr>PowerPoint Presentation</vt:lpstr>
      <vt:lpstr>PowerPoint Presentation</vt:lpstr>
      <vt:lpstr>PowerPoint Presentation</vt:lpstr>
      <vt:lpstr>PowerPoint Presentation</vt:lpstr>
      <vt:lpstr>Two Main Types of Dysphagia</vt:lpstr>
      <vt:lpstr>PowerPoint Presentation</vt:lpstr>
      <vt:lpstr>Zenker’s Diverticulum</vt:lpstr>
      <vt:lpstr>PowerPoint Presentation</vt:lpstr>
      <vt:lpstr>PowerPoint Presentation</vt:lpstr>
      <vt:lpstr>Esophageal Dysphagia (ED) Causes:</vt:lpstr>
      <vt:lpstr>Esophageal Dysphagia Causes continued</vt:lpstr>
      <vt:lpstr>PowerPoint Presentation</vt:lpstr>
      <vt:lpstr>PowerPoint Presentation</vt:lpstr>
      <vt:lpstr>Esophageal Dysphagia Causes continued</vt:lpstr>
      <vt:lpstr>Dysphagia:  Mechanical Obstruction or Mobility Disorder? EoE= eosinophilic esophagitis IEM= ineffective esophageal motility </vt:lpstr>
      <vt:lpstr>PowerPoint Presentation</vt:lpstr>
      <vt:lpstr>PowerPoint Presentation</vt:lpstr>
      <vt:lpstr>PowerPoint Presentation</vt:lpstr>
      <vt:lpstr>PowerPoint Presentation</vt:lpstr>
      <vt:lpstr>PowerPoint Presentation</vt:lpstr>
      <vt:lpstr>Eosinophilic Esophagitis EoE</vt:lpstr>
      <vt:lpstr>Symptoms Associated with Dysphagia</vt:lpstr>
      <vt:lpstr>Diagnosis of Dysphagia</vt:lpstr>
      <vt:lpstr>Symptoms Predictive of Oropharyngeal Dysphagia</vt:lpstr>
      <vt:lpstr>Symptoms Predictive of Esophageal Dysphagia</vt:lpstr>
      <vt:lpstr>History and Physical</vt:lpstr>
      <vt:lpstr>History and Physical Continued</vt:lpstr>
      <vt:lpstr>People with Intellectual Disabilities and Dysphagia</vt:lpstr>
      <vt:lpstr>PowerPoint Presentation</vt:lpstr>
      <vt:lpstr>Caregiver Considerations continued</vt:lpstr>
      <vt:lpstr>PowerPoint Presentation</vt:lpstr>
      <vt:lpstr>PowerPoint Presentation</vt:lpstr>
      <vt:lpstr>SLPs may place tape on a patient’s throat as part of Thermal Stimulation therapy, which is used to stimulate the swallowing reflex and improve swallowing. This increases sensitivity and muscle activation in the throat, ultimately aiding in the safe and efficient transfer of a bolus of food or liquid into the esophagus, improving dysphagia. A cold swab in the back of the throat may also be used to stimulate the facial arches.</vt:lpstr>
      <vt:lpstr>PowerPoint Presentation</vt:lpstr>
      <vt:lpstr>PowerPoint Presentation</vt:lpstr>
      <vt:lpstr>PowerPoint Presentation</vt:lpstr>
      <vt:lpstr>Screenings for Dysphagia</vt:lpstr>
      <vt:lpstr>PowerPoint Presentation</vt:lpstr>
      <vt:lpstr>Key Elements of a Bedside Swallow Test</vt:lpstr>
      <vt:lpstr>Diagnosis</vt:lpstr>
      <vt:lpstr>Barium Swallow:  fistulas and perforation</vt:lpstr>
      <vt:lpstr>Endoscopy of the Esophagus: Mechanical issues: Normal esophagus</vt:lpstr>
      <vt:lpstr>Diagnosis</vt:lpstr>
      <vt:lpstr>PowerPoint Presentation</vt:lpstr>
      <vt:lpstr>Diagnosis</vt:lpstr>
      <vt:lpstr>Treatment Oropharyngeal Dysphagia</vt:lpstr>
      <vt:lpstr>Throat Exercises taught by SLP</vt:lpstr>
      <vt:lpstr>Mendelsohn Maneuver</vt:lpstr>
      <vt:lpstr>Shakers Exercise</vt:lpstr>
      <vt:lpstr>PowerPoint Presentation</vt:lpstr>
      <vt:lpstr>PowerPoint Presentation</vt:lpstr>
      <vt:lpstr>Esophageal Dysphagia Treatment</vt:lpstr>
      <vt:lpstr>Treatment for Severe Dysphagia</vt:lpstr>
      <vt:lpstr>PowerPoint Presentation</vt:lpstr>
      <vt:lpstr>Prognosis in Patients with Dysphagia</vt:lpstr>
      <vt:lpstr>PowerPoint Presentation</vt:lpstr>
      <vt:lpstr>PowerPoint Presentation</vt:lpstr>
      <vt:lpstr>Summary of Dysphagia Presentation:</vt:lpstr>
      <vt:lpstr>PowerPoint Presentation</vt:lpstr>
      <vt:lpstr>References: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Dana.Rizzo@singhmail.com</dc:creator>
  <cp:lastModifiedBy>Dana Rizzo</cp:lastModifiedBy>
  <cp:revision>137</cp:revision>
  <dcterms:created xsi:type="dcterms:W3CDTF">2020-08-24T19:52:36Z</dcterms:created>
  <dcterms:modified xsi:type="dcterms:W3CDTF">2025-04-29T14:25:50Z</dcterms:modified>
</cp:coreProperties>
</file>