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4" r:id="rId2"/>
    <p:sldId id="342" r:id="rId3"/>
    <p:sldId id="354" r:id="rId4"/>
    <p:sldId id="366" r:id="rId5"/>
    <p:sldId id="341" r:id="rId6"/>
    <p:sldId id="357" r:id="rId7"/>
    <p:sldId id="360" r:id="rId8"/>
    <p:sldId id="349" r:id="rId9"/>
    <p:sldId id="346" r:id="rId10"/>
    <p:sldId id="348" r:id="rId11"/>
    <p:sldId id="353" r:id="rId12"/>
    <p:sldId id="352" r:id="rId13"/>
    <p:sldId id="347" r:id="rId14"/>
    <p:sldId id="375" r:id="rId15"/>
    <p:sldId id="369" r:id="rId16"/>
    <p:sldId id="376" r:id="rId17"/>
    <p:sldId id="351" r:id="rId18"/>
    <p:sldId id="367" r:id="rId19"/>
    <p:sldId id="370" r:id="rId20"/>
    <p:sldId id="379" r:id="rId21"/>
    <p:sldId id="350" r:id="rId22"/>
    <p:sldId id="338" r:id="rId23"/>
    <p:sldId id="359" r:id="rId24"/>
    <p:sldId id="362" r:id="rId25"/>
    <p:sldId id="358" r:id="rId26"/>
    <p:sldId id="356" r:id="rId27"/>
    <p:sldId id="355" r:id="rId28"/>
    <p:sldId id="339" r:id="rId29"/>
    <p:sldId id="337" r:id="rId30"/>
    <p:sldId id="336" r:id="rId31"/>
    <p:sldId id="340" r:id="rId32"/>
    <p:sldId id="335" r:id="rId33"/>
    <p:sldId id="363" r:id="rId34"/>
    <p:sldId id="343" r:id="rId35"/>
    <p:sldId id="365" r:id="rId36"/>
    <p:sldId id="368" r:id="rId37"/>
    <p:sldId id="377" r:id="rId38"/>
    <p:sldId id="378" r:id="rId39"/>
    <p:sldId id="364" r:id="rId40"/>
    <p:sldId id="345" r:id="rId41"/>
    <p:sldId id="344" r:id="rId42"/>
    <p:sldId id="256" r:id="rId43"/>
    <p:sldId id="373"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7" d="100"/>
          <a:sy n="77" d="100"/>
        </p:scale>
        <p:origin x="26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BC6F7-4308-4BB4-A1FC-CAA96612F7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414F987-6F61-4D83-86E9-40BE96EE93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1D7502-A7C8-40FF-B2EF-140B5F1F4453}"/>
              </a:ext>
            </a:extLst>
          </p:cNvPr>
          <p:cNvSpPr>
            <a:spLocks noGrp="1"/>
          </p:cNvSpPr>
          <p:nvPr>
            <p:ph type="dt" sz="half" idx="10"/>
          </p:nvPr>
        </p:nvSpPr>
        <p:spPr/>
        <p:txBody>
          <a:bodyPr/>
          <a:lstStyle/>
          <a:p>
            <a:fld id="{EAA03FD5-FBA7-4367-9AF4-771ACFF7A585}" type="datetimeFigureOut">
              <a:rPr lang="en-US" smtClean="0"/>
              <a:t>4/15/2025</a:t>
            </a:fld>
            <a:endParaRPr lang="en-US"/>
          </a:p>
        </p:txBody>
      </p:sp>
      <p:sp>
        <p:nvSpPr>
          <p:cNvPr id="5" name="Footer Placeholder 4">
            <a:extLst>
              <a:ext uri="{FF2B5EF4-FFF2-40B4-BE49-F238E27FC236}">
                <a16:creationId xmlns:a16="http://schemas.microsoft.com/office/drawing/2014/main" id="{03235DBF-75E0-482F-AD49-2D80194341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7143B0-91EB-4FD5-ACA4-BE0E0AEB27EE}"/>
              </a:ext>
            </a:extLst>
          </p:cNvPr>
          <p:cNvSpPr>
            <a:spLocks noGrp="1"/>
          </p:cNvSpPr>
          <p:nvPr>
            <p:ph type="sldNum" sz="quarter" idx="12"/>
          </p:nvPr>
        </p:nvSpPr>
        <p:spPr/>
        <p:txBody>
          <a:bodyPr/>
          <a:lstStyle/>
          <a:p>
            <a:fld id="{64DA6669-F5BB-49B1-B71D-BA93DCDE2966}" type="slidenum">
              <a:rPr lang="en-US" smtClean="0"/>
              <a:t>‹#›</a:t>
            </a:fld>
            <a:endParaRPr lang="en-US"/>
          </a:p>
        </p:txBody>
      </p:sp>
    </p:spTree>
    <p:extLst>
      <p:ext uri="{BB962C8B-B14F-4D97-AF65-F5344CB8AC3E}">
        <p14:creationId xmlns:p14="http://schemas.microsoft.com/office/powerpoint/2010/main" val="1831997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78D5A-44E7-4942-8A7F-E1E6BE3306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7B42CC-AE73-4A53-9BBD-BD3AF9AFBC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0DCF7A-F53B-4B39-9D99-1A5CB23E16C2}"/>
              </a:ext>
            </a:extLst>
          </p:cNvPr>
          <p:cNvSpPr>
            <a:spLocks noGrp="1"/>
          </p:cNvSpPr>
          <p:nvPr>
            <p:ph type="dt" sz="half" idx="10"/>
          </p:nvPr>
        </p:nvSpPr>
        <p:spPr/>
        <p:txBody>
          <a:bodyPr/>
          <a:lstStyle/>
          <a:p>
            <a:fld id="{EAA03FD5-FBA7-4367-9AF4-771ACFF7A585}" type="datetimeFigureOut">
              <a:rPr lang="en-US" smtClean="0"/>
              <a:t>4/15/2025</a:t>
            </a:fld>
            <a:endParaRPr lang="en-US"/>
          </a:p>
        </p:txBody>
      </p:sp>
      <p:sp>
        <p:nvSpPr>
          <p:cNvPr id="5" name="Footer Placeholder 4">
            <a:extLst>
              <a:ext uri="{FF2B5EF4-FFF2-40B4-BE49-F238E27FC236}">
                <a16:creationId xmlns:a16="http://schemas.microsoft.com/office/drawing/2014/main" id="{BB2044B1-04A8-4384-8045-C185174F06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F25BAD-1099-46B3-8303-59F93C7520C7}"/>
              </a:ext>
            </a:extLst>
          </p:cNvPr>
          <p:cNvSpPr>
            <a:spLocks noGrp="1"/>
          </p:cNvSpPr>
          <p:nvPr>
            <p:ph type="sldNum" sz="quarter" idx="12"/>
          </p:nvPr>
        </p:nvSpPr>
        <p:spPr/>
        <p:txBody>
          <a:bodyPr/>
          <a:lstStyle/>
          <a:p>
            <a:fld id="{64DA6669-F5BB-49B1-B71D-BA93DCDE2966}" type="slidenum">
              <a:rPr lang="en-US" smtClean="0"/>
              <a:t>‹#›</a:t>
            </a:fld>
            <a:endParaRPr lang="en-US"/>
          </a:p>
        </p:txBody>
      </p:sp>
    </p:spTree>
    <p:extLst>
      <p:ext uri="{BB962C8B-B14F-4D97-AF65-F5344CB8AC3E}">
        <p14:creationId xmlns:p14="http://schemas.microsoft.com/office/powerpoint/2010/main" val="1060405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7D9BB5-EA33-47B3-BD23-61D45B0D85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CC3F73-3F65-4FB6-BCC7-8F79942FE7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C50F2B-97E9-420C-8264-89C0B5E20207}"/>
              </a:ext>
            </a:extLst>
          </p:cNvPr>
          <p:cNvSpPr>
            <a:spLocks noGrp="1"/>
          </p:cNvSpPr>
          <p:nvPr>
            <p:ph type="dt" sz="half" idx="10"/>
          </p:nvPr>
        </p:nvSpPr>
        <p:spPr/>
        <p:txBody>
          <a:bodyPr/>
          <a:lstStyle/>
          <a:p>
            <a:fld id="{EAA03FD5-FBA7-4367-9AF4-771ACFF7A585}" type="datetimeFigureOut">
              <a:rPr lang="en-US" smtClean="0"/>
              <a:t>4/15/2025</a:t>
            </a:fld>
            <a:endParaRPr lang="en-US"/>
          </a:p>
        </p:txBody>
      </p:sp>
      <p:sp>
        <p:nvSpPr>
          <p:cNvPr id="5" name="Footer Placeholder 4">
            <a:extLst>
              <a:ext uri="{FF2B5EF4-FFF2-40B4-BE49-F238E27FC236}">
                <a16:creationId xmlns:a16="http://schemas.microsoft.com/office/drawing/2014/main" id="{CADE0DB5-FEA0-4A12-BA35-F41F1B2C3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DEBF82-8729-42E1-85CF-56F113B3F31C}"/>
              </a:ext>
            </a:extLst>
          </p:cNvPr>
          <p:cNvSpPr>
            <a:spLocks noGrp="1"/>
          </p:cNvSpPr>
          <p:nvPr>
            <p:ph type="sldNum" sz="quarter" idx="12"/>
          </p:nvPr>
        </p:nvSpPr>
        <p:spPr/>
        <p:txBody>
          <a:bodyPr/>
          <a:lstStyle/>
          <a:p>
            <a:fld id="{64DA6669-F5BB-49B1-B71D-BA93DCDE2966}" type="slidenum">
              <a:rPr lang="en-US" smtClean="0"/>
              <a:t>‹#›</a:t>
            </a:fld>
            <a:endParaRPr lang="en-US"/>
          </a:p>
        </p:txBody>
      </p:sp>
    </p:spTree>
    <p:extLst>
      <p:ext uri="{BB962C8B-B14F-4D97-AF65-F5344CB8AC3E}">
        <p14:creationId xmlns:p14="http://schemas.microsoft.com/office/powerpoint/2010/main" val="111070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56E62-F29D-4E16-87FA-C7D6BA37B1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4F481C-8B6B-4DD3-BA73-ACAE8A5038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5C765C-A021-4B62-A93B-A7CF6B0223AE}"/>
              </a:ext>
            </a:extLst>
          </p:cNvPr>
          <p:cNvSpPr>
            <a:spLocks noGrp="1"/>
          </p:cNvSpPr>
          <p:nvPr>
            <p:ph type="dt" sz="half" idx="10"/>
          </p:nvPr>
        </p:nvSpPr>
        <p:spPr/>
        <p:txBody>
          <a:bodyPr/>
          <a:lstStyle/>
          <a:p>
            <a:fld id="{EAA03FD5-FBA7-4367-9AF4-771ACFF7A585}" type="datetimeFigureOut">
              <a:rPr lang="en-US" smtClean="0"/>
              <a:t>4/15/2025</a:t>
            </a:fld>
            <a:endParaRPr lang="en-US"/>
          </a:p>
        </p:txBody>
      </p:sp>
      <p:sp>
        <p:nvSpPr>
          <p:cNvPr id="5" name="Footer Placeholder 4">
            <a:extLst>
              <a:ext uri="{FF2B5EF4-FFF2-40B4-BE49-F238E27FC236}">
                <a16:creationId xmlns:a16="http://schemas.microsoft.com/office/drawing/2014/main" id="{C453CF78-CE96-4210-AC1D-FE989EACEE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1D0320-DB1C-469A-A085-5F8E7C16901F}"/>
              </a:ext>
            </a:extLst>
          </p:cNvPr>
          <p:cNvSpPr>
            <a:spLocks noGrp="1"/>
          </p:cNvSpPr>
          <p:nvPr>
            <p:ph type="sldNum" sz="quarter" idx="12"/>
          </p:nvPr>
        </p:nvSpPr>
        <p:spPr/>
        <p:txBody>
          <a:bodyPr/>
          <a:lstStyle/>
          <a:p>
            <a:fld id="{64DA6669-F5BB-49B1-B71D-BA93DCDE2966}" type="slidenum">
              <a:rPr lang="en-US" smtClean="0"/>
              <a:t>‹#›</a:t>
            </a:fld>
            <a:endParaRPr lang="en-US"/>
          </a:p>
        </p:txBody>
      </p:sp>
    </p:spTree>
    <p:extLst>
      <p:ext uri="{BB962C8B-B14F-4D97-AF65-F5344CB8AC3E}">
        <p14:creationId xmlns:p14="http://schemas.microsoft.com/office/powerpoint/2010/main" val="933445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CF817-0D6E-4352-B34E-3C2B5F8F80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F10998-FE68-4E6A-A082-61D151876E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D27C79-E0A3-4FB0-901C-F6892FA49B10}"/>
              </a:ext>
            </a:extLst>
          </p:cNvPr>
          <p:cNvSpPr>
            <a:spLocks noGrp="1"/>
          </p:cNvSpPr>
          <p:nvPr>
            <p:ph type="dt" sz="half" idx="10"/>
          </p:nvPr>
        </p:nvSpPr>
        <p:spPr/>
        <p:txBody>
          <a:bodyPr/>
          <a:lstStyle/>
          <a:p>
            <a:fld id="{EAA03FD5-FBA7-4367-9AF4-771ACFF7A585}" type="datetimeFigureOut">
              <a:rPr lang="en-US" smtClean="0"/>
              <a:t>4/15/2025</a:t>
            </a:fld>
            <a:endParaRPr lang="en-US"/>
          </a:p>
        </p:txBody>
      </p:sp>
      <p:sp>
        <p:nvSpPr>
          <p:cNvPr id="5" name="Footer Placeholder 4">
            <a:extLst>
              <a:ext uri="{FF2B5EF4-FFF2-40B4-BE49-F238E27FC236}">
                <a16:creationId xmlns:a16="http://schemas.microsoft.com/office/drawing/2014/main" id="{0C4ECA95-F75F-40CC-B590-60645F3FE5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604D6C-C012-4BC9-BB0B-702E76DDD440}"/>
              </a:ext>
            </a:extLst>
          </p:cNvPr>
          <p:cNvSpPr>
            <a:spLocks noGrp="1"/>
          </p:cNvSpPr>
          <p:nvPr>
            <p:ph type="sldNum" sz="quarter" idx="12"/>
          </p:nvPr>
        </p:nvSpPr>
        <p:spPr/>
        <p:txBody>
          <a:bodyPr/>
          <a:lstStyle/>
          <a:p>
            <a:fld id="{64DA6669-F5BB-49B1-B71D-BA93DCDE2966}" type="slidenum">
              <a:rPr lang="en-US" smtClean="0"/>
              <a:t>‹#›</a:t>
            </a:fld>
            <a:endParaRPr lang="en-US"/>
          </a:p>
        </p:txBody>
      </p:sp>
    </p:spTree>
    <p:extLst>
      <p:ext uri="{BB962C8B-B14F-4D97-AF65-F5344CB8AC3E}">
        <p14:creationId xmlns:p14="http://schemas.microsoft.com/office/powerpoint/2010/main" val="1992317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E974B-B3EC-4FEA-990F-68E329729B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2D5B73-5934-45AD-B937-5653735FBC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F8C492-D61E-43C6-83A4-0D8ED7AFB4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693E71-5DDF-4246-B716-48D62D97A165}"/>
              </a:ext>
            </a:extLst>
          </p:cNvPr>
          <p:cNvSpPr>
            <a:spLocks noGrp="1"/>
          </p:cNvSpPr>
          <p:nvPr>
            <p:ph type="dt" sz="half" idx="10"/>
          </p:nvPr>
        </p:nvSpPr>
        <p:spPr/>
        <p:txBody>
          <a:bodyPr/>
          <a:lstStyle/>
          <a:p>
            <a:fld id="{EAA03FD5-FBA7-4367-9AF4-771ACFF7A585}" type="datetimeFigureOut">
              <a:rPr lang="en-US" smtClean="0"/>
              <a:t>4/15/2025</a:t>
            </a:fld>
            <a:endParaRPr lang="en-US"/>
          </a:p>
        </p:txBody>
      </p:sp>
      <p:sp>
        <p:nvSpPr>
          <p:cNvPr id="6" name="Footer Placeholder 5">
            <a:extLst>
              <a:ext uri="{FF2B5EF4-FFF2-40B4-BE49-F238E27FC236}">
                <a16:creationId xmlns:a16="http://schemas.microsoft.com/office/drawing/2014/main" id="{6A24317C-BE95-4A5B-BF9A-F734C8DC34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B1115D-9357-45D0-B25F-7E87EAD26DE5}"/>
              </a:ext>
            </a:extLst>
          </p:cNvPr>
          <p:cNvSpPr>
            <a:spLocks noGrp="1"/>
          </p:cNvSpPr>
          <p:nvPr>
            <p:ph type="sldNum" sz="quarter" idx="12"/>
          </p:nvPr>
        </p:nvSpPr>
        <p:spPr/>
        <p:txBody>
          <a:bodyPr/>
          <a:lstStyle/>
          <a:p>
            <a:fld id="{64DA6669-F5BB-49B1-B71D-BA93DCDE2966}" type="slidenum">
              <a:rPr lang="en-US" smtClean="0"/>
              <a:t>‹#›</a:t>
            </a:fld>
            <a:endParaRPr lang="en-US"/>
          </a:p>
        </p:txBody>
      </p:sp>
    </p:spTree>
    <p:extLst>
      <p:ext uri="{BB962C8B-B14F-4D97-AF65-F5344CB8AC3E}">
        <p14:creationId xmlns:p14="http://schemas.microsoft.com/office/powerpoint/2010/main" val="3672152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6856F-8BE0-4401-99E9-21F01428BB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8A3F44-3DA1-4E01-8159-99B8973F33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ECC532-A933-49FB-B59E-94FCDF1523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4544DD-2E04-4F34-A3DB-D11DB5FAB3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DE40BB-1A0A-48B3-8DBE-B8E51E1288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846B99-23BC-4AE6-BD7B-3CCF28CDAF52}"/>
              </a:ext>
            </a:extLst>
          </p:cNvPr>
          <p:cNvSpPr>
            <a:spLocks noGrp="1"/>
          </p:cNvSpPr>
          <p:nvPr>
            <p:ph type="dt" sz="half" idx="10"/>
          </p:nvPr>
        </p:nvSpPr>
        <p:spPr/>
        <p:txBody>
          <a:bodyPr/>
          <a:lstStyle/>
          <a:p>
            <a:fld id="{EAA03FD5-FBA7-4367-9AF4-771ACFF7A585}" type="datetimeFigureOut">
              <a:rPr lang="en-US" smtClean="0"/>
              <a:t>4/15/2025</a:t>
            </a:fld>
            <a:endParaRPr lang="en-US"/>
          </a:p>
        </p:txBody>
      </p:sp>
      <p:sp>
        <p:nvSpPr>
          <p:cNvPr id="8" name="Footer Placeholder 7">
            <a:extLst>
              <a:ext uri="{FF2B5EF4-FFF2-40B4-BE49-F238E27FC236}">
                <a16:creationId xmlns:a16="http://schemas.microsoft.com/office/drawing/2014/main" id="{4E02A01E-B244-491A-81C8-B368E6670B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0EB619-0E88-4BED-AC7B-134B95C0EBD3}"/>
              </a:ext>
            </a:extLst>
          </p:cNvPr>
          <p:cNvSpPr>
            <a:spLocks noGrp="1"/>
          </p:cNvSpPr>
          <p:nvPr>
            <p:ph type="sldNum" sz="quarter" idx="12"/>
          </p:nvPr>
        </p:nvSpPr>
        <p:spPr/>
        <p:txBody>
          <a:bodyPr/>
          <a:lstStyle/>
          <a:p>
            <a:fld id="{64DA6669-F5BB-49B1-B71D-BA93DCDE2966}" type="slidenum">
              <a:rPr lang="en-US" smtClean="0"/>
              <a:t>‹#›</a:t>
            </a:fld>
            <a:endParaRPr lang="en-US"/>
          </a:p>
        </p:txBody>
      </p:sp>
    </p:spTree>
    <p:extLst>
      <p:ext uri="{BB962C8B-B14F-4D97-AF65-F5344CB8AC3E}">
        <p14:creationId xmlns:p14="http://schemas.microsoft.com/office/powerpoint/2010/main" val="1083328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19A25-6387-4148-9F20-A9591EA4DD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37815B-07FF-45B0-998C-C952E126555E}"/>
              </a:ext>
            </a:extLst>
          </p:cNvPr>
          <p:cNvSpPr>
            <a:spLocks noGrp="1"/>
          </p:cNvSpPr>
          <p:nvPr>
            <p:ph type="dt" sz="half" idx="10"/>
          </p:nvPr>
        </p:nvSpPr>
        <p:spPr/>
        <p:txBody>
          <a:bodyPr/>
          <a:lstStyle/>
          <a:p>
            <a:fld id="{EAA03FD5-FBA7-4367-9AF4-771ACFF7A585}" type="datetimeFigureOut">
              <a:rPr lang="en-US" smtClean="0"/>
              <a:t>4/15/2025</a:t>
            </a:fld>
            <a:endParaRPr lang="en-US"/>
          </a:p>
        </p:txBody>
      </p:sp>
      <p:sp>
        <p:nvSpPr>
          <p:cNvPr id="4" name="Footer Placeholder 3">
            <a:extLst>
              <a:ext uri="{FF2B5EF4-FFF2-40B4-BE49-F238E27FC236}">
                <a16:creationId xmlns:a16="http://schemas.microsoft.com/office/drawing/2014/main" id="{E64CAC44-EB7F-4AC6-92D8-60FFAD79BB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FB2BA2-E77C-41C9-BACB-91D4AEB499DB}"/>
              </a:ext>
            </a:extLst>
          </p:cNvPr>
          <p:cNvSpPr>
            <a:spLocks noGrp="1"/>
          </p:cNvSpPr>
          <p:nvPr>
            <p:ph type="sldNum" sz="quarter" idx="12"/>
          </p:nvPr>
        </p:nvSpPr>
        <p:spPr/>
        <p:txBody>
          <a:bodyPr/>
          <a:lstStyle/>
          <a:p>
            <a:fld id="{64DA6669-F5BB-49B1-B71D-BA93DCDE2966}" type="slidenum">
              <a:rPr lang="en-US" smtClean="0"/>
              <a:t>‹#›</a:t>
            </a:fld>
            <a:endParaRPr lang="en-US"/>
          </a:p>
        </p:txBody>
      </p:sp>
    </p:spTree>
    <p:extLst>
      <p:ext uri="{BB962C8B-B14F-4D97-AF65-F5344CB8AC3E}">
        <p14:creationId xmlns:p14="http://schemas.microsoft.com/office/powerpoint/2010/main" val="1798018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3BB269-7B77-4592-BF20-42F392210F3E}"/>
              </a:ext>
            </a:extLst>
          </p:cNvPr>
          <p:cNvSpPr>
            <a:spLocks noGrp="1"/>
          </p:cNvSpPr>
          <p:nvPr>
            <p:ph type="dt" sz="half" idx="10"/>
          </p:nvPr>
        </p:nvSpPr>
        <p:spPr/>
        <p:txBody>
          <a:bodyPr/>
          <a:lstStyle/>
          <a:p>
            <a:fld id="{EAA03FD5-FBA7-4367-9AF4-771ACFF7A585}" type="datetimeFigureOut">
              <a:rPr lang="en-US" smtClean="0"/>
              <a:t>4/15/2025</a:t>
            </a:fld>
            <a:endParaRPr lang="en-US"/>
          </a:p>
        </p:txBody>
      </p:sp>
      <p:sp>
        <p:nvSpPr>
          <p:cNvPr id="3" name="Footer Placeholder 2">
            <a:extLst>
              <a:ext uri="{FF2B5EF4-FFF2-40B4-BE49-F238E27FC236}">
                <a16:creationId xmlns:a16="http://schemas.microsoft.com/office/drawing/2014/main" id="{7EF78F46-5760-4CAE-AE20-4B1504D868D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8791F7-1575-441B-986C-5E8FF65743EF}"/>
              </a:ext>
            </a:extLst>
          </p:cNvPr>
          <p:cNvSpPr>
            <a:spLocks noGrp="1"/>
          </p:cNvSpPr>
          <p:nvPr>
            <p:ph type="sldNum" sz="quarter" idx="12"/>
          </p:nvPr>
        </p:nvSpPr>
        <p:spPr/>
        <p:txBody>
          <a:bodyPr/>
          <a:lstStyle/>
          <a:p>
            <a:fld id="{64DA6669-F5BB-49B1-B71D-BA93DCDE2966}" type="slidenum">
              <a:rPr lang="en-US" smtClean="0"/>
              <a:t>‹#›</a:t>
            </a:fld>
            <a:endParaRPr lang="en-US"/>
          </a:p>
        </p:txBody>
      </p:sp>
    </p:spTree>
    <p:extLst>
      <p:ext uri="{BB962C8B-B14F-4D97-AF65-F5344CB8AC3E}">
        <p14:creationId xmlns:p14="http://schemas.microsoft.com/office/powerpoint/2010/main" val="2550156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B39B4-1844-464A-AA38-955D759073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4F8D0FD-EF09-47AF-BC04-7E76A41234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C7BBE3-DCF6-411B-BA01-D6353BFD6B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11014F-30C1-4BA3-BE61-F6B92B702C15}"/>
              </a:ext>
            </a:extLst>
          </p:cNvPr>
          <p:cNvSpPr>
            <a:spLocks noGrp="1"/>
          </p:cNvSpPr>
          <p:nvPr>
            <p:ph type="dt" sz="half" idx="10"/>
          </p:nvPr>
        </p:nvSpPr>
        <p:spPr/>
        <p:txBody>
          <a:bodyPr/>
          <a:lstStyle/>
          <a:p>
            <a:fld id="{EAA03FD5-FBA7-4367-9AF4-771ACFF7A585}" type="datetimeFigureOut">
              <a:rPr lang="en-US" smtClean="0"/>
              <a:t>4/15/2025</a:t>
            </a:fld>
            <a:endParaRPr lang="en-US"/>
          </a:p>
        </p:txBody>
      </p:sp>
      <p:sp>
        <p:nvSpPr>
          <p:cNvPr id="6" name="Footer Placeholder 5">
            <a:extLst>
              <a:ext uri="{FF2B5EF4-FFF2-40B4-BE49-F238E27FC236}">
                <a16:creationId xmlns:a16="http://schemas.microsoft.com/office/drawing/2014/main" id="{F117A4F5-61CA-4FF9-A1D6-BCEDB0055E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91A391-30E6-4985-BEB3-CF714A79EB84}"/>
              </a:ext>
            </a:extLst>
          </p:cNvPr>
          <p:cNvSpPr>
            <a:spLocks noGrp="1"/>
          </p:cNvSpPr>
          <p:nvPr>
            <p:ph type="sldNum" sz="quarter" idx="12"/>
          </p:nvPr>
        </p:nvSpPr>
        <p:spPr/>
        <p:txBody>
          <a:bodyPr/>
          <a:lstStyle/>
          <a:p>
            <a:fld id="{64DA6669-F5BB-49B1-B71D-BA93DCDE2966}" type="slidenum">
              <a:rPr lang="en-US" smtClean="0"/>
              <a:t>‹#›</a:t>
            </a:fld>
            <a:endParaRPr lang="en-US"/>
          </a:p>
        </p:txBody>
      </p:sp>
    </p:spTree>
    <p:extLst>
      <p:ext uri="{BB962C8B-B14F-4D97-AF65-F5344CB8AC3E}">
        <p14:creationId xmlns:p14="http://schemas.microsoft.com/office/powerpoint/2010/main" val="4072823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46170-EF45-4DC7-8D51-1D405FE5C5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FCB47C-F2EA-4CF1-B8EC-42F2B749AF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DBBB56-2B61-40B5-A398-31CEF90694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8899DB-94C6-4008-BAD4-8AF2ADEE8F0C}"/>
              </a:ext>
            </a:extLst>
          </p:cNvPr>
          <p:cNvSpPr>
            <a:spLocks noGrp="1"/>
          </p:cNvSpPr>
          <p:nvPr>
            <p:ph type="dt" sz="half" idx="10"/>
          </p:nvPr>
        </p:nvSpPr>
        <p:spPr/>
        <p:txBody>
          <a:bodyPr/>
          <a:lstStyle/>
          <a:p>
            <a:fld id="{EAA03FD5-FBA7-4367-9AF4-771ACFF7A585}" type="datetimeFigureOut">
              <a:rPr lang="en-US" smtClean="0"/>
              <a:t>4/15/2025</a:t>
            </a:fld>
            <a:endParaRPr lang="en-US"/>
          </a:p>
        </p:txBody>
      </p:sp>
      <p:sp>
        <p:nvSpPr>
          <p:cNvPr id="6" name="Footer Placeholder 5">
            <a:extLst>
              <a:ext uri="{FF2B5EF4-FFF2-40B4-BE49-F238E27FC236}">
                <a16:creationId xmlns:a16="http://schemas.microsoft.com/office/drawing/2014/main" id="{1C5AE2F0-0FC8-4A69-B70A-229D7C7024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379D3A-5A21-4D44-9F65-FB04DE11EF77}"/>
              </a:ext>
            </a:extLst>
          </p:cNvPr>
          <p:cNvSpPr>
            <a:spLocks noGrp="1"/>
          </p:cNvSpPr>
          <p:nvPr>
            <p:ph type="sldNum" sz="quarter" idx="12"/>
          </p:nvPr>
        </p:nvSpPr>
        <p:spPr/>
        <p:txBody>
          <a:bodyPr/>
          <a:lstStyle/>
          <a:p>
            <a:fld id="{64DA6669-F5BB-49B1-B71D-BA93DCDE2966}" type="slidenum">
              <a:rPr lang="en-US" smtClean="0"/>
              <a:t>‹#›</a:t>
            </a:fld>
            <a:endParaRPr lang="en-US"/>
          </a:p>
        </p:txBody>
      </p:sp>
    </p:spTree>
    <p:extLst>
      <p:ext uri="{BB962C8B-B14F-4D97-AF65-F5344CB8AC3E}">
        <p14:creationId xmlns:p14="http://schemas.microsoft.com/office/powerpoint/2010/main" val="5485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4B9C16-247D-48D4-B6D2-E8706AEFB9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CE4336-822D-424A-B5B9-F4759F1ADE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167CA-FF18-4360-9B0C-3CCEC204EC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A03FD5-FBA7-4367-9AF4-771ACFF7A585}" type="datetimeFigureOut">
              <a:rPr lang="en-US" smtClean="0"/>
              <a:t>4/15/2025</a:t>
            </a:fld>
            <a:endParaRPr lang="en-US"/>
          </a:p>
        </p:txBody>
      </p:sp>
      <p:sp>
        <p:nvSpPr>
          <p:cNvPr id="5" name="Footer Placeholder 4">
            <a:extLst>
              <a:ext uri="{FF2B5EF4-FFF2-40B4-BE49-F238E27FC236}">
                <a16:creationId xmlns:a16="http://schemas.microsoft.com/office/drawing/2014/main" id="{2D9E373C-5CF2-4B76-94F9-67201914C0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725397-066F-4319-A747-FCBF80436C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DA6669-F5BB-49B1-B71D-BA93DCDE2966}" type="slidenum">
              <a:rPr lang="en-US" smtClean="0"/>
              <a:t>‹#›</a:t>
            </a:fld>
            <a:endParaRPr lang="en-US"/>
          </a:p>
        </p:txBody>
      </p:sp>
    </p:spTree>
    <p:extLst>
      <p:ext uri="{BB962C8B-B14F-4D97-AF65-F5344CB8AC3E}">
        <p14:creationId xmlns:p14="http://schemas.microsoft.com/office/powerpoint/2010/main" val="3468054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ana.Rizzo@singhmail.com"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Dana.Rizzo@singhmail.com"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BEEAFC24-6ACA-7A69-4C06-E33189A3E970}"/>
              </a:ext>
            </a:extLst>
          </p:cNvPr>
          <p:cNvSpPr>
            <a:spLocks noGrp="1"/>
          </p:cNvSpPr>
          <p:nvPr>
            <p:ph type="title"/>
          </p:nvPr>
        </p:nvSpPr>
        <p:spPr>
          <a:xfrm>
            <a:off x="0" y="234513"/>
            <a:ext cx="12192000" cy="1087661"/>
          </a:xfrm>
        </p:spPr>
        <p:txBody>
          <a:bodyPr>
            <a:normAutofit/>
          </a:bodyPr>
          <a:lstStyle/>
          <a:p>
            <a:r>
              <a:rPr lang="en-US" sz="2800" b="1" dirty="0"/>
              <a:t>The Importance of a Comprehensive Geriatric Assessment in the Healthcare Setting.</a:t>
            </a:r>
          </a:p>
        </p:txBody>
      </p:sp>
      <p:sp>
        <p:nvSpPr>
          <p:cNvPr id="4" name="Content Placeholder 3">
            <a:extLst>
              <a:ext uri="{FF2B5EF4-FFF2-40B4-BE49-F238E27FC236}">
                <a16:creationId xmlns:a16="http://schemas.microsoft.com/office/drawing/2014/main" id="{E7DD5E07-5CDE-E83D-A785-D4DA83F458F3}"/>
              </a:ext>
            </a:extLst>
          </p:cNvPr>
          <p:cNvSpPr>
            <a:spLocks noGrp="1"/>
          </p:cNvSpPr>
          <p:nvPr>
            <p:ph idx="1"/>
          </p:nvPr>
        </p:nvSpPr>
        <p:spPr>
          <a:xfrm>
            <a:off x="-23" y="1107440"/>
            <a:ext cx="12192000" cy="5855271"/>
          </a:xfrm>
        </p:spPr>
        <p:txBody>
          <a:bodyPr/>
          <a:lstStyle/>
          <a:p>
            <a:pPr algn="ctr"/>
            <a:r>
              <a:rPr lang="en-US" sz="2400" b="1" dirty="0"/>
              <a:t>Created by:  Dana Rizzo RN, BSN, ACM-RN</a:t>
            </a:r>
          </a:p>
          <a:p>
            <a:pPr algn="ctr"/>
            <a:r>
              <a:rPr lang="en-US" sz="2400" b="1" dirty="0"/>
              <a:t>Area Manager for Waltonwood Senior Living</a:t>
            </a:r>
          </a:p>
          <a:p>
            <a:pPr algn="ctr"/>
            <a:r>
              <a:rPr lang="en-US" sz="2400" b="1" dirty="0">
                <a:hlinkClick r:id="rId3"/>
              </a:rPr>
              <a:t>Dana.Rizzo@singhmail.com</a:t>
            </a:r>
            <a:endParaRPr lang="en-US" sz="2400" b="1" dirty="0"/>
          </a:p>
          <a:p>
            <a:endParaRPr lang="en-US" dirty="0"/>
          </a:p>
        </p:txBody>
      </p:sp>
      <p:pic>
        <p:nvPicPr>
          <p:cNvPr id="1026" name="Picture 2">
            <a:extLst>
              <a:ext uri="{FF2B5EF4-FFF2-40B4-BE49-F238E27FC236}">
                <a16:creationId xmlns:a16="http://schemas.microsoft.com/office/drawing/2014/main" id="{67321B10-6137-316E-CC6C-8C0EA6F5ED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8960" y="3067395"/>
            <a:ext cx="7853436" cy="3696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010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pic>
        <p:nvPicPr>
          <p:cNvPr id="3074" name="Picture 2">
            <a:extLst>
              <a:ext uri="{FF2B5EF4-FFF2-40B4-BE49-F238E27FC236}">
                <a16:creationId xmlns:a16="http://schemas.microsoft.com/office/drawing/2014/main" id="{A33D526F-ED45-83BB-5208-B098CFF6E85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33926" y="652272"/>
            <a:ext cx="8701019" cy="6158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344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2" name="Title 1">
            <a:extLst>
              <a:ext uri="{FF2B5EF4-FFF2-40B4-BE49-F238E27FC236}">
                <a16:creationId xmlns:a16="http://schemas.microsoft.com/office/drawing/2014/main" id="{B27D3E4F-A39E-C8FA-7105-242B632B2083}"/>
              </a:ext>
            </a:extLst>
          </p:cNvPr>
          <p:cNvSpPr>
            <a:spLocks noGrp="1"/>
          </p:cNvSpPr>
          <p:nvPr>
            <p:ph type="title"/>
          </p:nvPr>
        </p:nvSpPr>
        <p:spPr>
          <a:xfrm>
            <a:off x="2995862" y="368632"/>
            <a:ext cx="8357937" cy="715102"/>
          </a:xfrm>
        </p:spPr>
        <p:txBody>
          <a:bodyPr>
            <a:normAutofit/>
          </a:bodyPr>
          <a:lstStyle/>
          <a:p>
            <a:r>
              <a:rPr lang="en-US" sz="3200" b="1" dirty="0"/>
              <a:t>What is the Geriatric Syndrome?</a:t>
            </a:r>
          </a:p>
        </p:txBody>
      </p:sp>
      <p:sp>
        <p:nvSpPr>
          <p:cNvPr id="4" name="Content Placeholder 3">
            <a:extLst>
              <a:ext uri="{FF2B5EF4-FFF2-40B4-BE49-F238E27FC236}">
                <a16:creationId xmlns:a16="http://schemas.microsoft.com/office/drawing/2014/main" id="{914797C7-D658-66CC-DFE0-ADBB8EAB1799}"/>
              </a:ext>
            </a:extLst>
          </p:cNvPr>
          <p:cNvSpPr>
            <a:spLocks noGrp="1"/>
          </p:cNvSpPr>
          <p:nvPr>
            <p:ph idx="1"/>
          </p:nvPr>
        </p:nvSpPr>
        <p:spPr>
          <a:xfrm>
            <a:off x="-23" y="1217853"/>
            <a:ext cx="12192003" cy="5893248"/>
          </a:xfrm>
        </p:spPr>
        <p:txBody>
          <a:bodyPr/>
          <a:lstStyle/>
          <a:p>
            <a:r>
              <a:rPr lang="en-US" sz="2400" b="1" dirty="0"/>
              <a:t>The conceptualization of geriatric syndromes has been evolving over time (</a:t>
            </a:r>
            <a:r>
              <a:rPr lang="en-US" sz="2400" b="1" dirty="0" err="1"/>
              <a:t>Flacker</a:t>
            </a:r>
            <a:r>
              <a:rPr lang="en-US" sz="2400" b="1" dirty="0"/>
              <a:t> JM, 2003).</a:t>
            </a:r>
          </a:p>
          <a:p>
            <a:r>
              <a:rPr lang="en-US" sz="2400" b="1" dirty="0"/>
              <a:t>In general terms, a “syndrome “ has been identified as “a group of signs and symptoms that occur together and characterize a particular abnormality” (Merriam Webster Dictionary)  or “the aggregate of symptoms and signs associated with any morbid process, and constituting together the picture of the disease” (Steadman’s Medical Dictionary). </a:t>
            </a:r>
          </a:p>
          <a:p>
            <a:endParaRPr lang="en-US" sz="2400" b="1" dirty="0"/>
          </a:p>
          <a:p>
            <a:r>
              <a:rPr lang="en-US" sz="2400" b="1" u="sng" dirty="0"/>
              <a:t>Geriatric Syndromes, by contrast, refer to “multifactorial health conditions that occur when the accumulated effects of impairments, in multiple systems, render an older person vulnerable to situational challenges”. (Tinetti ME, 1995).</a:t>
            </a:r>
          </a:p>
          <a:p>
            <a:endParaRPr lang="en-US" sz="2400" b="1" u="sng" dirty="0"/>
          </a:p>
          <a:p>
            <a:r>
              <a:rPr lang="en-US" sz="2400" b="1" dirty="0"/>
              <a:t>Thus , the geriatric usage of the term “syndrome” emphasizes multiple causation of a unified manifestation.</a:t>
            </a:r>
          </a:p>
        </p:txBody>
      </p:sp>
    </p:spTree>
    <p:extLst>
      <p:ext uri="{BB962C8B-B14F-4D97-AF65-F5344CB8AC3E}">
        <p14:creationId xmlns:p14="http://schemas.microsoft.com/office/powerpoint/2010/main" val="333060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B27D3E4F-A39E-C8FA-7105-242B632B2083}"/>
              </a:ext>
            </a:extLst>
          </p:cNvPr>
          <p:cNvSpPr>
            <a:spLocks noGrp="1"/>
          </p:cNvSpPr>
          <p:nvPr>
            <p:ph type="title"/>
          </p:nvPr>
        </p:nvSpPr>
        <p:spPr>
          <a:xfrm>
            <a:off x="1676400" y="234513"/>
            <a:ext cx="10515600" cy="729649"/>
          </a:xfrm>
        </p:spPr>
        <p:txBody>
          <a:bodyPr>
            <a:normAutofit/>
          </a:bodyPr>
          <a:lstStyle/>
          <a:p>
            <a:r>
              <a:rPr lang="en-US" sz="3200" b="1" dirty="0"/>
              <a:t>Geriatric syndromes include the following 6 conditions:</a:t>
            </a:r>
          </a:p>
        </p:txBody>
      </p:sp>
      <p:sp>
        <p:nvSpPr>
          <p:cNvPr id="4" name="Content Placeholder 3">
            <a:extLst>
              <a:ext uri="{FF2B5EF4-FFF2-40B4-BE49-F238E27FC236}">
                <a16:creationId xmlns:a16="http://schemas.microsoft.com/office/drawing/2014/main" id="{914797C7-D658-66CC-DFE0-ADBB8EAB1799}"/>
              </a:ext>
            </a:extLst>
          </p:cNvPr>
          <p:cNvSpPr>
            <a:spLocks noGrp="1"/>
          </p:cNvSpPr>
          <p:nvPr>
            <p:ph idx="1"/>
          </p:nvPr>
        </p:nvSpPr>
        <p:spPr>
          <a:xfrm>
            <a:off x="0" y="1390910"/>
            <a:ext cx="12191980" cy="4786052"/>
          </a:xfrm>
        </p:spPr>
        <p:txBody>
          <a:bodyPr/>
          <a:lstStyle/>
          <a:p>
            <a:r>
              <a:rPr lang="en-US" b="1" dirty="0"/>
              <a:t>1.  Falls</a:t>
            </a:r>
          </a:p>
          <a:p>
            <a:r>
              <a:rPr lang="en-US" b="1" dirty="0"/>
              <a:t>2.  Urinary Incontinence</a:t>
            </a:r>
          </a:p>
          <a:p>
            <a:r>
              <a:rPr lang="en-US" b="1" dirty="0"/>
              <a:t>3.  Pressure Ulcers</a:t>
            </a:r>
          </a:p>
          <a:p>
            <a:r>
              <a:rPr lang="en-US" b="1" dirty="0"/>
              <a:t>4.  Sleep Disorders</a:t>
            </a:r>
          </a:p>
          <a:p>
            <a:r>
              <a:rPr lang="en-US" b="1" dirty="0"/>
              <a:t>5.  Delirium</a:t>
            </a:r>
          </a:p>
          <a:p>
            <a:r>
              <a:rPr lang="en-US" b="1" dirty="0"/>
              <a:t>6.  Dementia</a:t>
            </a:r>
          </a:p>
          <a:p>
            <a:endParaRPr lang="en-US" b="1" dirty="0"/>
          </a:p>
          <a:p>
            <a:r>
              <a:rPr lang="en-US" b="1" dirty="0"/>
              <a:t>The health care provider must always assess for Elder Abuse signs and symptoms.</a:t>
            </a:r>
          </a:p>
        </p:txBody>
      </p:sp>
    </p:spTree>
    <p:extLst>
      <p:ext uri="{BB962C8B-B14F-4D97-AF65-F5344CB8AC3E}">
        <p14:creationId xmlns:p14="http://schemas.microsoft.com/office/powerpoint/2010/main" val="4162780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2" name="Title 1">
            <a:extLst>
              <a:ext uri="{FF2B5EF4-FFF2-40B4-BE49-F238E27FC236}">
                <a16:creationId xmlns:a16="http://schemas.microsoft.com/office/drawing/2014/main" id="{B27D3E4F-A39E-C8FA-7105-242B632B2083}"/>
              </a:ext>
            </a:extLst>
          </p:cNvPr>
          <p:cNvSpPr>
            <a:spLocks noGrp="1"/>
          </p:cNvSpPr>
          <p:nvPr>
            <p:ph type="title"/>
          </p:nvPr>
        </p:nvSpPr>
        <p:spPr>
          <a:xfrm>
            <a:off x="0" y="200995"/>
            <a:ext cx="12192000" cy="1028247"/>
          </a:xfrm>
        </p:spPr>
        <p:txBody>
          <a:bodyPr>
            <a:normAutofit/>
          </a:bodyPr>
          <a:lstStyle/>
          <a:p>
            <a:r>
              <a:rPr lang="en-US" sz="2400" b="1" u="sng" dirty="0"/>
              <a:t>What is the Geriatric Syndrome </a:t>
            </a:r>
            <a:r>
              <a:rPr lang="en-US" sz="2000" b="1" dirty="0"/>
              <a:t>: Multifactorial Health Conditions that occur when the accumulated effects of impairments in multiple systems render an older person vulnerable to situational challenges.</a:t>
            </a:r>
          </a:p>
        </p:txBody>
      </p:sp>
      <p:pic>
        <p:nvPicPr>
          <p:cNvPr id="4098" name="Picture 2">
            <a:extLst>
              <a:ext uri="{FF2B5EF4-FFF2-40B4-BE49-F238E27FC236}">
                <a16:creationId xmlns:a16="http://schemas.microsoft.com/office/drawing/2014/main" id="{69596743-4563-D3D0-6D9B-8EED4C4159B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8713" y="1229242"/>
            <a:ext cx="9501035" cy="4947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694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pic>
        <p:nvPicPr>
          <p:cNvPr id="3074" name="Picture 2" descr="Older Adults in the Cardiac Intensive Care Unit: Factoring ...">
            <a:extLst>
              <a:ext uri="{FF2B5EF4-FFF2-40B4-BE49-F238E27FC236}">
                <a16:creationId xmlns:a16="http://schemas.microsoft.com/office/drawing/2014/main" id="{DEBAD9C2-7AEC-2C9D-7E4A-2D60B4EF6F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4895" y="737964"/>
            <a:ext cx="7808494" cy="5650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682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pic>
        <p:nvPicPr>
          <p:cNvPr id="1026" name="Picture 2" descr="Geriatric Syndromes - LIDSEN Publishing Inc.丨The Open Access Publisher">
            <a:extLst>
              <a:ext uri="{FF2B5EF4-FFF2-40B4-BE49-F238E27FC236}">
                <a16:creationId xmlns:a16="http://schemas.microsoft.com/office/drawing/2014/main" id="{943C0F9A-F3B9-7A3C-2A7F-4D141C86E7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714" y="691704"/>
            <a:ext cx="9090782" cy="5227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975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8" name="TextBox 7">
            <a:extLst>
              <a:ext uri="{FF2B5EF4-FFF2-40B4-BE49-F238E27FC236}">
                <a16:creationId xmlns:a16="http://schemas.microsoft.com/office/drawing/2014/main" id="{0A388396-E9B9-DB0D-056B-011C135813C5}"/>
              </a:ext>
            </a:extLst>
          </p:cNvPr>
          <p:cNvSpPr txBox="1"/>
          <p:nvPr/>
        </p:nvSpPr>
        <p:spPr>
          <a:xfrm>
            <a:off x="3048000" y="2690336"/>
            <a:ext cx="6096000" cy="3108543"/>
          </a:xfrm>
          <a:prstGeom prst="rect">
            <a:avLst/>
          </a:prstGeom>
          <a:noFill/>
        </p:spPr>
        <p:txBody>
          <a:bodyPr wrap="square">
            <a:spAutoFit/>
          </a:bodyPr>
          <a:lstStyle/>
          <a:p>
            <a:r>
              <a:rPr lang="en-US" sz="2800" b="1" i="0" dirty="0">
                <a:solidFill>
                  <a:srgbClr val="202124"/>
                </a:solidFill>
                <a:effectLst/>
                <a:latin typeface="Google Sans"/>
              </a:rPr>
              <a:t>Sarcopenia is </a:t>
            </a:r>
            <a:r>
              <a:rPr lang="en-US" sz="2800" b="1" i="0" dirty="0">
                <a:solidFill>
                  <a:srgbClr val="040C28"/>
                </a:solidFill>
                <a:effectLst/>
                <a:latin typeface="Google Sans"/>
              </a:rPr>
              <a:t>the loss of muscle and strength that can happen when someone gets older and does less physical activity</a:t>
            </a:r>
            <a:r>
              <a:rPr lang="en-US" sz="2800" b="1" i="0" dirty="0">
                <a:solidFill>
                  <a:srgbClr val="202124"/>
                </a:solidFill>
                <a:effectLst/>
                <a:latin typeface="Google Sans"/>
              </a:rPr>
              <a:t>. This may cause trouble with daily activities like standing from a chair, walking, twisting the lid off a jar, or carrying groceries’</a:t>
            </a:r>
            <a:r>
              <a:rPr lang="en-US" sz="2800" b="1" dirty="0">
                <a:solidFill>
                  <a:srgbClr val="70757A"/>
                </a:solidFill>
                <a:latin typeface="Google Sans"/>
              </a:rPr>
              <a:t>.</a:t>
            </a:r>
            <a:endParaRPr lang="en-US" sz="2800" b="1" dirty="0"/>
          </a:p>
        </p:txBody>
      </p:sp>
      <p:sp>
        <p:nvSpPr>
          <p:cNvPr id="2" name="Title 1">
            <a:extLst>
              <a:ext uri="{FF2B5EF4-FFF2-40B4-BE49-F238E27FC236}">
                <a16:creationId xmlns:a16="http://schemas.microsoft.com/office/drawing/2014/main" id="{3F757A4E-B841-115A-276F-6048DE8CAEAB}"/>
              </a:ext>
            </a:extLst>
          </p:cNvPr>
          <p:cNvSpPr>
            <a:spLocks noGrp="1"/>
          </p:cNvSpPr>
          <p:nvPr>
            <p:ph type="title"/>
          </p:nvPr>
        </p:nvSpPr>
        <p:spPr/>
        <p:txBody>
          <a:bodyPr/>
          <a:lstStyle/>
          <a:p>
            <a:pPr algn="ctr"/>
            <a:r>
              <a:rPr lang="en-US" b="1" dirty="0"/>
              <a:t>Sarcopenia</a:t>
            </a:r>
          </a:p>
        </p:txBody>
      </p:sp>
    </p:spTree>
    <p:extLst>
      <p:ext uri="{BB962C8B-B14F-4D97-AF65-F5344CB8AC3E}">
        <p14:creationId xmlns:p14="http://schemas.microsoft.com/office/powerpoint/2010/main" val="989453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B27D3E4F-A39E-C8FA-7105-242B632B2083}"/>
              </a:ext>
            </a:extLst>
          </p:cNvPr>
          <p:cNvSpPr>
            <a:spLocks noGrp="1"/>
          </p:cNvSpPr>
          <p:nvPr>
            <p:ph type="title"/>
          </p:nvPr>
        </p:nvSpPr>
        <p:spPr>
          <a:xfrm>
            <a:off x="0" y="234513"/>
            <a:ext cx="12192000" cy="947039"/>
          </a:xfrm>
        </p:spPr>
        <p:txBody>
          <a:bodyPr>
            <a:normAutofit/>
          </a:bodyPr>
          <a:lstStyle/>
          <a:p>
            <a:r>
              <a:rPr lang="en-US" sz="2800" b="1" dirty="0"/>
              <a:t>Core  Components of the CGA, that should be evaluated during the assessment process are :</a:t>
            </a:r>
          </a:p>
        </p:txBody>
      </p:sp>
      <p:sp>
        <p:nvSpPr>
          <p:cNvPr id="4" name="Content Placeholder 3">
            <a:extLst>
              <a:ext uri="{FF2B5EF4-FFF2-40B4-BE49-F238E27FC236}">
                <a16:creationId xmlns:a16="http://schemas.microsoft.com/office/drawing/2014/main" id="{914797C7-D658-66CC-DFE0-ADBB8EAB1799}"/>
              </a:ext>
            </a:extLst>
          </p:cNvPr>
          <p:cNvSpPr>
            <a:spLocks noGrp="1"/>
          </p:cNvSpPr>
          <p:nvPr>
            <p:ph idx="1"/>
          </p:nvPr>
        </p:nvSpPr>
        <p:spPr>
          <a:xfrm>
            <a:off x="0" y="1552074"/>
            <a:ext cx="12191980" cy="4624889"/>
          </a:xfrm>
        </p:spPr>
        <p:txBody>
          <a:bodyPr/>
          <a:lstStyle/>
          <a:p>
            <a:r>
              <a:rPr lang="en-US" b="1" dirty="0"/>
              <a:t>A.  Functional Capacity (falls history, Elder Abuse signs and symptoms)</a:t>
            </a:r>
          </a:p>
          <a:p>
            <a:r>
              <a:rPr lang="en-US" b="1" dirty="0"/>
              <a:t>B.  Fall Risk</a:t>
            </a:r>
          </a:p>
          <a:p>
            <a:r>
              <a:rPr lang="en-US" b="1" dirty="0"/>
              <a:t>C.  Cognition</a:t>
            </a:r>
          </a:p>
          <a:p>
            <a:r>
              <a:rPr lang="en-US" b="1" dirty="0"/>
              <a:t>D.  Mood</a:t>
            </a:r>
          </a:p>
          <a:p>
            <a:r>
              <a:rPr lang="en-US" b="1" dirty="0"/>
              <a:t>E.  Polypharmacy</a:t>
            </a:r>
          </a:p>
          <a:p>
            <a:r>
              <a:rPr lang="en-US" b="1" dirty="0"/>
              <a:t>F.  Social support</a:t>
            </a:r>
          </a:p>
          <a:p>
            <a:r>
              <a:rPr lang="en-US" b="1" dirty="0"/>
              <a:t>G. Financial concerns(Social Determinants of Health Factors, </a:t>
            </a:r>
            <a:r>
              <a:rPr lang="en-US" b="1" dirty="0" err="1"/>
              <a:t>SDoH</a:t>
            </a:r>
            <a:r>
              <a:rPr lang="en-US" b="1" dirty="0"/>
              <a:t>)</a:t>
            </a:r>
          </a:p>
          <a:p>
            <a:r>
              <a:rPr lang="en-US" b="1" dirty="0"/>
              <a:t>H. Goals of Care</a:t>
            </a:r>
          </a:p>
          <a:p>
            <a:r>
              <a:rPr lang="en-US" b="1" dirty="0"/>
              <a:t>I. Advance care preferences (POLST, Advance Directives)</a:t>
            </a:r>
          </a:p>
          <a:p>
            <a:endParaRPr lang="en-US" dirty="0"/>
          </a:p>
        </p:txBody>
      </p:sp>
    </p:spTree>
    <p:extLst>
      <p:ext uri="{BB962C8B-B14F-4D97-AF65-F5344CB8AC3E}">
        <p14:creationId xmlns:p14="http://schemas.microsoft.com/office/powerpoint/2010/main" val="3181797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pic>
        <p:nvPicPr>
          <p:cNvPr id="4098" name="Picture 2" descr="Advance Directives - POLST">
            <a:extLst>
              <a:ext uri="{FF2B5EF4-FFF2-40B4-BE49-F238E27FC236}">
                <a16:creationId xmlns:a16="http://schemas.microsoft.com/office/drawing/2014/main" id="{8F276660-00CA-CA72-4B72-5E96589207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0832" y="368632"/>
            <a:ext cx="9156031" cy="5181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738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4" name="TextBox 3">
            <a:extLst>
              <a:ext uri="{FF2B5EF4-FFF2-40B4-BE49-F238E27FC236}">
                <a16:creationId xmlns:a16="http://schemas.microsoft.com/office/drawing/2014/main" id="{A11A3888-BF0D-AEF0-AE4B-7DC6F0F62AE1}"/>
              </a:ext>
            </a:extLst>
          </p:cNvPr>
          <p:cNvSpPr txBox="1"/>
          <p:nvPr/>
        </p:nvSpPr>
        <p:spPr>
          <a:xfrm>
            <a:off x="374073" y="2413338"/>
            <a:ext cx="11571316" cy="2677656"/>
          </a:xfrm>
          <a:prstGeom prst="rect">
            <a:avLst/>
          </a:prstGeom>
          <a:noFill/>
        </p:spPr>
        <p:txBody>
          <a:bodyPr wrap="square">
            <a:spAutoFit/>
          </a:bodyPr>
          <a:lstStyle/>
          <a:p>
            <a:r>
              <a:rPr lang="en-US" sz="2400" b="1" i="0" dirty="0">
                <a:solidFill>
                  <a:srgbClr val="001D35"/>
                </a:solidFill>
                <a:effectLst/>
                <a:latin typeface="Google Sans"/>
              </a:rPr>
              <a:t>Advance directives and POLST forms are both tools for expressing healthcare wishes, but they serve different purposes.</a:t>
            </a:r>
          </a:p>
          <a:p>
            <a:endParaRPr lang="en-US" sz="2400" b="1" i="0" dirty="0">
              <a:solidFill>
                <a:srgbClr val="001D35"/>
              </a:solidFill>
              <a:effectLst/>
              <a:latin typeface="Google Sans"/>
            </a:endParaRPr>
          </a:p>
          <a:p>
            <a:r>
              <a:rPr lang="en-US" sz="2400" b="1" i="0" dirty="0">
                <a:solidFill>
                  <a:srgbClr val="001D35"/>
                </a:solidFill>
                <a:effectLst/>
                <a:latin typeface="Google Sans"/>
              </a:rPr>
              <a:t> Advance directives are legal documents that name a healthcare agent and outline general treatment preferences, while POLST forms are medical orders completed by healthcare professionals for seriously ill patients, specifying what level of care they want in an emergency. </a:t>
            </a:r>
            <a:endParaRPr lang="en-US" sz="2400" b="1" dirty="0"/>
          </a:p>
        </p:txBody>
      </p:sp>
    </p:spTree>
    <p:extLst>
      <p:ext uri="{BB962C8B-B14F-4D97-AF65-F5344CB8AC3E}">
        <p14:creationId xmlns:p14="http://schemas.microsoft.com/office/powerpoint/2010/main" val="2376322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82D63FC0-546A-B8C0-4577-08BEF6F9A80C}"/>
              </a:ext>
            </a:extLst>
          </p:cNvPr>
          <p:cNvSpPr>
            <a:spLocks noGrp="1"/>
          </p:cNvSpPr>
          <p:nvPr>
            <p:ph type="title"/>
          </p:nvPr>
        </p:nvSpPr>
        <p:spPr>
          <a:xfrm>
            <a:off x="838199" y="365125"/>
            <a:ext cx="11353779" cy="909361"/>
          </a:xfrm>
        </p:spPr>
        <p:txBody>
          <a:bodyPr>
            <a:normAutofit/>
          </a:bodyPr>
          <a:lstStyle/>
          <a:p>
            <a:r>
              <a:rPr lang="en-US" sz="3600" b="1" dirty="0"/>
              <a:t>Objectives:  After taking this course, you should be able to:</a:t>
            </a:r>
          </a:p>
        </p:txBody>
      </p:sp>
      <p:sp>
        <p:nvSpPr>
          <p:cNvPr id="4" name="Content Placeholder 3">
            <a:extLst>
              <a:ext uri="{FF2B5EF4-FFF2-40B4-BE49-F238E27FC236}">
                <a16:creationId xmlns:a16="http://schemas.microsoft.com/office/drawing/2014/main" id="{81FB3567-832A-1447-88B8-DDBBBCDA34EE}"/>
              </a:ext>
            </a:extLst>
          </p:cNvPr>
          <p:cNvSpPr>
            <a:spLocks noGrp="1"/>
          </p:cNvSpPr>
          <p:nvPr>
            <p:ph idx="1"/>
          </p:nvPr>
        </p:nvSpPr>
        <p:spPr>
          <a:xfrm>
            <a:off x="108283" y="1179094"/>
            <a:ext cx="11983453" cy="5831305"/>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b="1" dirty="0"/>
              <a:t>1.  Define what the Comprehensive Geriatric Assessment (CGA) treatment process is and its purpose.</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b="1" dirty="0">
                <a:solidFill>
                  <a:prstClr val="black"/>
                </a:solidFill>
                <a:latin typeface="Calibri" panose="020F0502020204030204"/>
              </a:rPr>
              <a:t>2</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Define Frailty</a:t>
            </a:r>
          </a:p>
          <a:p>
            <a:r>
              <a:rPr lang="en-US" b="1" dirty="0"/>
              <a:t>3.  List common health conditions that fall under the heading of the Geriatric      Syndrome.</a:t>
            </a:r>
          </a:p>
          <a:p>
            <a:r>
              <a:rPr lang="en-US" b="1" dirty="0"/>
              <a:t>4.  List the 9 Core Components of the Comprehensive Geriatric Assessment (CGA) in the United States.</a:t>
            </a:r>
          </a:p>
          <a:p>
            <a:r>
              <a:rPr lang="en-US" b="1" dirty="0"/>
              <a:t>5.  List the 5 Domains of Health in the  Comprehensive Geriatric Assessment (CGA) in the United States.</a:t>
            </a:r>
          </a:p>
          <a:p>
            <a:r>
              <a:rPr lang="en-US" b="1" dirty="0"/>
              <a:t>6.  Discuss the indications for a Comprehensive Geriatric Assessment (CGA).</a:t>
            </a:r>
          </a:p>
          <a:p>
            <a:r>
              <a:rPr lang="en-US" b="1" dirty="0"/>
              <a:t>7. List 6 types of Elder Abuse .</a:t>
            </a:r>
          </a:p>
          <a:p>
            <a:r>
              <a:rPr lang="en-US" b="1" dirty="0"/>
              <a:t>8.  Discuss Social Determinants of Health (</a:t>
            </a:r>
            <a:r>
              <a:rPr lang="en-US" b="1" dirty="0" err="1"/>
              <a:t>SDoH</a:t>
            </a:r>
            <a:r>
              <a:rPr lang="en-US" b="1" dirty="0"/>
              <a:t>).</a:t>
            </a:r>
          </a:p>
        </p:txBody>
      </p:sp>
    </p:spTree>
    <p:extLst>
      <p:ext uri="{BB962C8B-B14F-4D97-AF65-F5344CB8AC3E}">
        <p14:creationId xmlns:p14="http://schemas.microsoft.com/office/powerpoint/2010/main" val="2815940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F48CF-8A2E-0229-EA9A-CB45BF33AE72}"/>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1BC86FC1-5A87-4B50-FBC9-B4A7ADDA03C7}"/>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69E1399-E03F-C8BD-19F5-814DC92FF6B8}"/>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666984F5-5733-C162-906D-93E9574609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09F73509-8055-525D-B025-F12FC8CC9488}"/>
              </a:ext>
            </a:extLst>
          </p:cNvPr>
          <p:cNvSpPr/>
          <p:nvPr/>
        </p:nvSpPr>
        <p:spPr>
          <a:xfrm>
            <a:off x="308713" y="368632"/>
            <a:ext cx="6096000" cy="369332"/>
          </a:xfrm>
          <a:prstGeom prst="rect">
            <a:avLst/>
          </a:prstGeom>
        </p:spPr>
        <p:txBody>
          <a:bodyPr>
            <a:spAutoFit/>
          </a:bodyPr>
          <a:lstStyle/>
          <a:p>
            <a:endParaRPr lang="en-US" dirty="0"/>
          </a:p>
        </p:txBody>
      </p:sp>
      <p:sp>
        <p:nvSpPr>
          <p:cNvPr id="4" name="AutoShape 2" descr="How an Advance Directive and POLST Form work together">
            <a:extLst>
              <a:ext uri="{FF2B5EF4-FFF2-40B4-BE49-F238E27FC236}">
                <a16:creationId xmlns:a16="http://schemas.microsoft.com/office/drawing/2014/main" id="{A3937AA0-0ADE-C0FE-3B54-75738CC3CEA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7157287D-019E-EECD-A68F-E18973239DDC}"/>
              </a:ext>
            </a:extLst>
          </p:cNvPr>
          <p:cNvPicPr>
            <a:picLocks noChangeAspect="1"/>
          </p:cNvPicPr>
          <p:nvPr/>
        </p:nvPicPr>
        <p:blipFill>
          <a:blip r:embed="rId3"/>
          <a:stretch>
            <a:fillRect/>
          </a:stretch>
        </p:blipFill>
        <p:spPr>
          <a:xfrm>
            <a:off x="1055717" y="416320"/>
            <a:ext cx="8931384" cy="5929984"/>
          </a:xfrm>
          <a:prstGeom prst="rect">
            <a:avLst/>
          </a:prstGeom>
        </p:spPr>
      </p:pic>
    </p:spTree>
    <p:extLst>
      <p:ext uri="{BB962C8B-B14F-4D97-AF65-F5344CB8AC3E}">
        <p14:creationId xmlns:p14="http://schemas.microsoft.com/office/powerpoint/2010/main" val="836157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B27D3E4F-A39E-C8FA-7105-242B632B2083}"/>
              </a:ext>
            </a:extLst>
          </p:cNvPr>
          <p:cNvSpPr>
            <a:spLocks noGrp="1"/>
          </p:cNvSpPr>
          <p:nvPr>
            <p:ph type="title"/>
          </p:nvPr>
        </p:nvSpPr>
        <p:spPr>
          <a:xfrm>
            <a:off x="529390" y="279757"/>
            <a:ext cx="10824410" cy="899353"/>
          </a:xfrm>
        </p:spPr>
        <p:txBody>
          <a:bodyPr>
            <a:normAutofit/>
          </a:bodyPr>
          <a:lstStyle/>
          <a:p>
            <a:r>
              <a:rPr lang="en-US" sz="2800" b="1" dirty="0"/>
              <a:t>Additional Components of the CGA may include evaluation of the following:</a:t>
            </a:r>
          </a:p>
        </p:txBody>
      </p:sp>
      <p:sp>
        <p:nvSpPr>
          <p:cNvPr id="4" name="Content Placeholder 3">
            <a:extLst>
              <a:ext uri="{FF2B5EF4-FFF2-40B4-BE49-F238E27FC236}">
                <a16:creationId xmlns:a16="http://schemas.microsoft.com/office/drawing/2014/main" id="{914797C7-D658-66CC-DFE0-ADBB8EAB1799}"/>
              </a:ext>
            </a:extLst>
          </p:cNvPr>
          <p:cNvSpPr>
            <a:spLocks noGrp="1"/>
          </p:cNvSpPr>
          <p:nvPr>
            <p:ph idx="1"/>
          </p:nvPr>
        </p:nvSpPr>
        <p:spPr>
          <a:xfrm>
            <a:off x="0" y="1599357"/>
            <a:ext cx="11353800" cy="4577606"/>
          </a:xfrm>
        </p:spPr>
        <p:txBody>
          <a:bodyPr/>
          <a:lstStyle/>
          <a:p>
            <a:r>
              <a:rPr lang="en-US" b="1" dirty="0"/>
              <a:t>Nutrition/weight change</a:t>
            </a:r>
          </a:p>
          <a:p>
            <a:r>
              <a:rPr lang="en-US" b="1" dirty="0"/>
              <a:t>Urinary continence</a:t>
            </a:r>
          </a:p>
          <a:p>
            <a:r>
              <a:rPr lang="en-US" b="1" dirty="0"/>
              <a:t>Sexual function</a:t>
            </a:r>
          </a:p>
          <a:p>
            <a:r>
              <a:rPr lang="en-US" b="1" dirty="0"/>
              <a:t>Vision/hearing</a:t>
            </a:r>
          </a:p>
          <a:p>
            <a:r>
              <a:rPr lang="en-US" b="1" dirty="0"/>
              <a:t>Dentition</a:t>
            </a:r>
          </a:p>
          <a:p>
            <a:r>
              <a:rPr lang="en-US" b="1" dirty="0"/>
              <a:t>Living Situation/Social Determinants of Health/Access to Health Care</a:t>
            </a:r>
          </a:p>
          <a:p>
            <a:r>
              <a:rPr lang="en-US" b="1" dirty="0"/>
              <a:t>Spirituality</a:t>
            </a:r>
          </a:p>
          <a:p>
            <a:r>
              <a:rPr lang="en-US" b="1" dirty="0"/>
              <a:t>Signs and Symptoms of Elder Abuse</a:t>
            </a:r>
          </a:p>
          <a:p>
            <a:endParaRPr lang="en-US" dirty="0"/>
          </a:p>
        </p:txBody>
      </p:sp>
    </p:spTree>
    <p:extLst>
      <p:ext uri="{BB962C8B-B14F-4D97-AF65-F5344CB8AC3E}">
        <p14:creationId xmlns:p14="http://schemas.microsoft.com/office/powerpoint/2010/main" val="194593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2A45F8E3-0AF0-5A7E-2CC1-EED16123C04D}"/>
              </a:ext>
            </a:extLst>
          </p:cNvPr>
          <p:cNvSpPr>
            <a:spLocks noGrp="1"/>
          </p:cNvSpPr>
          <p:nvPr>
            <p:ph type="title"/>
          </p:nvPr>
        </p:nvSpPr>
        <p:spPr>
          <a:xfrm>
            <a:off x="733926" y="186825"/>
            <a:ext cx="11458074" cy="932867"/>
          </a:xfrm>
        </p:spPr>
        <p:txBody>
          <a:bodyPr>
            <a:normAutofit/>
          </a:bodyPr>
          <a:lstStyle/>
          <a:p>
            <a:r>
              <a:rPr lang="en-US" sz="3200" b="1" dirty="0"/>
              <a:t>Specific criteria used by CGA programs to identify patients include:</a:t>
            </a:r>
          </a:p>
        </p:txBody>
      </p:sp>
      <p:sp>
        <p:nvSpPr>
          <p:cNvPr id="4" name="Content Placeholder 3">
            <a:extLst>
              <a:ext uri="{FF2B5EF4-FFF2-40B4-BE49-F238E27FC236}">
                <a16:creationId xmlns:a16="http://schemas.microsoft.com/office/drawing/2014/main" id="{A028BF67-CDDA-A664-3E99-10E17DAE1C14}"/>
              </a:ext>
            </a:extLst>
          </p:cNvPr>
          <p:cNvSpPr>
            <a:spLocks noGrp="1"/>
          </p:cNvSpPr>
          <p:nvPr>
            <p:ph idx="1"/>
          </p:nvPr>
        </p:nvSpPr>
        <p:spPr>
          <a:xfrm>
            <a:off x="-23" y="962526"/>
            <a:ext cx="12192003" cy="5895474"/>
          </a:xfrm>
        </p:spPr>
        <p:txBody>
          <a:bodyPr>
            <a:normAutofit/>
          </a:bodyPr>
          <a:lstStyle/>
          <a:p>
            <a:endParaRPr lang="en-US" sz="2400" b="1" dirty="0"/>
          </a:p>
          <a:p>
            <a:r>
              <a:rPr lang="en-US" sz="2400" b="1" dirty="0"/>
              <a:t>Age </a:t>
            </a:r>
            <a:r>
              <a:rPr lang="en-US" sz="2400" b="1" dirty="0" err="1"/>
              <a:t>ie</a:t>
            </a:r>
            <a:r>
              <a:rPr lang="en-US" sz="2400" b="1" dirty="0"/>
              <a:t>. Everyone over 85 years old (Criteria is determined by the agency or hospital)</a:t>
            </a:r>
          </a:p>
          <a:p>
            <a:r>
              <a:rPr lang="en-US" sz="2400" b="1" dirty="0"/>
              <a:t>Medical comorbidities such as heart failure or cancer, CGA  prompts referrals to specialists.</a:t>
            </a:r>
          </a:p>
          <a:p>
            <a:r>
              <a:rPr lang="en-US" sz="2400" b="1" dirty="0"/>
              <a:t>Psychosocial disorders such as depression or isolation the CGA prompts referral to specialties.</a:t>
            </a:r>
          </a:p>
          <a:p>
            <a:r>
              <a:rPr lang="en-US" sz="2400" b="1" dirty="0"/>
              <a:t>Specific geriatric conditions such as, dementia, falls, failure to thrive, functional disability, signs and symptoms of elder abuse, the CGA prompts referrals to specialties.</a:t>
            </a:r>
          </a:p>
          <a:p>
            <a:r>
              <a:rPr lang="en-US" sz="2400" b="1" dirty="0"/>
              <a:t>Previous or predicted high health care utilization(frequent trips to ED), the CGA prompts referrals to case managers and other specialties.</a:t>
            </a:r>
          </a:p>
          <a:p>
            <a:r>
              <a:rPr lang="en-US" sz="2400" b="1" dirty="0"/>
              <a:t>Consideration of change in living situation (</a:t>
            </a:r>
            <a:r>
              <a:rPr lang="en-US" sz="2400" b="1" dirty="0" err="1"/>
              <a:t>ie</a:t>
            </a:r>
            <a:r>
              <a:rPr lang="en-US" sz="2400" b="1" dirty="0"/>
              <a:t>. Going from independent living to assisted living, nursing home, or in-home caregivers).</a:t>
            </a:r>
          </a:p>
          <a:p>
            <a:endParaRPr lang="en-US" sz="2400" b="1" dirty="0"/>
          </a:p>
          <a:p>
            <a:r>
              <a:rPr lang="en-US" sz="2400" b="1" dirty="0"/>
              <a:t>(Katherine T Ward, MD David B Reuben, MD)</a:t>
            </a:r>
          </a:p>
        </p:txBody>
      </p:sp>
    </p:spTree>
    <p:extLst>
      <p:ext uri="{BB962C8B-B14F-4D97-AF65-F5344CB8AC3E}">
        <p14:creationId xmlns:p14="http://schemas.microsoft.com/office/powerpoint/2010/main" val="1406036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20BDD65C-6C0B-63EF-563A-5E357168D0B3}"/>
              </a:ext>
            </a:extLst>
          </p:cNvPr>
          <p:cNvSpPr>
            <a:spLocks noGrp="1"/>
          </p:cNvSpPr>
          <p:nvPr>
            <p:ph type="title"/>
          </p:nvPr>
        </p:nvSpPr>
        <p:spPr>
          <a:xfrm>
            <a:off x="1588168" y="186825"/>
            <a:ext cx="10603812" cy="705257"/>
          </a:xfrm>
        </p:spPr>
        <p:txBody>
          <a:bodyPr>
            <a:normAutofit/>
          </a:bodyPr>
          <a:lstStyle/>
          <a:p>
            <a:r>
              <a:rPr lang="en-US" sz="3200" b="1" dirty="0"/>
              <a:t>The Comprehensive Geriatric Assessment Core Team</a:t>
            </a:r>
          </a:p>
        </p:txBody>
      </p:sp>
      <p:sp>
        <p:nvSpPr>
          <p:cNvPr id="4" name="Content Placeholder 3">
            <a:extLst>
              <a:ext uri="{FF2B5EF4-FFF2-40B4-BE49-F238E27FC236}">
                <a16:creationId xmlns:a16="http://schemas.microsoft.com/office/drawing/2014/main" id="{CE1C0588-E9A5-541A-7694-BE82F26BD65D}"/>
              </a:ext>
            </a:extLst>
          </p:cNvPr>
          <p:cNvSpPr>
            <a:spLocks noGrp="1"/>
          </p:cNvSpPr>
          <p:nvPr>
            <p:ph idx="1"/>
          </p:nvPr>
        </p:nvSpPr>
        <p:spPr>
          <a:xfrm>
            <a:off x="-23" y="872083"/>
            <a:ext cx="12192003" cy="6082608"/>
          </a:xfrm>
        </p:spPr>
        <p:txBody>
          <a:bodyPr>
            <a:normAutofit/>
          </a:bodyPr>
          <a:lstStyle/>
          <a:p>
            <a:pPr marL="0" indent="0">
              <a:buNone/>
            </a:pPr>
            <a:r>
              <a:rPr lang="en-US" dirty="0"/>
              <a:t> </a:t>
            </a:r>
            <a:r>
              <a:rPr lang="en-US" sz="2400" b="1" dirty="0"/>
              <a:t>The CGA Multidisciplinary Team comprised of a core of professionals:</a:t>
            </a:r>
          </a:p>
          <a:p>
            <a:r>
              <a:rPr lang="en-US" sz="2400" b="1" dirty="0"/>
              <a:t>Clinician</a:t>
            </a:r>
          </a:p>
          <a:p>
            <a:r>
              <a:rPr lang="en-US" sz="2400" b="1" dirty="0"/>
              <a:t>Nurse/ Case Manager/ may contact Adult Protective Services</a:t>
            </a:r>
          </a:p>
          <a:p>
            <a:r>
              <a:rPr lang="en-US" sz="2400" b="1" dirty="0"/>
              <a:t>Social worker/ Case Manager</a:t>
            </a:r>
          </a:p>
          <a:p>
            <a:r>
              <a:rPr lang="en-US" sz="2400" b="1" dirty="0"/>
              <a:t>Physical and  Occupational Therapists</a:t>
            </a:r>
          </a:p>
          <a:p>
            <a:r>
              <a:rPr lang="en-US" sz="2400" b="1" dirty="0"/>
              <a:t>Dietitians</a:t>
            </a:r>
          </a:p>
          <a:p>
            <a:r>
              <a:rPr lang="en-US" sz="2400" b="1" dirty="0"/>
              <a:t>Pharmacists</a:t>
            </a:r>
          </a:p>
          <a:p>
            <a:r>
              <a:rPr lang="en-US" sz="2400" b="1" dirty="0"/>
              <a:t>Psychiatrists</a:t>
            </a:r>
          </a:p>
          <a:p>
            <a:r>
              <a:rPr lang="en-US" sz="2400" b="1" dirty="0"/>
              <a:t>Psychologists</a:t>
            </a:r>
          </a:p>
          <a:p>
            <a:r>
              <a:rPr lang="en-US" sz="2400" b="1" dirty="0"/>
              <a:t>Dentists</a:t>
            </a:r>
          </a:p>
          <a:p>
            <a:r>
              <a:rPr lang="en-US" sz="2400" b="1" dirty="0"/>
              <a:t>Audiologists</a:t>
            </a:r>
          </a:p>
          <a:p>
            <a:r>
              <a:rPr lang="en-US" sz="2400" b="1" dirty="0"/>
              <a:t>Podiatrists</a:t>
            </a:r>
          </a:p>
          <a:p>
            <a:r>
              <a:rPr lang="en-US" sz="2400" b="1" dirty="0"/>
              <a:t>Opticians</a:t>
            </a:r>
          </a:p>
        </p:txBody>
      </p:sp>
    </p:spTree>
    <p:extLst>
      <p:ext uri="{BB962C8B-B14F-4D97-AF65-F5344CB8AC3E}">
        <p14:creationId xmlns:p14="http://schemas.microsoft.com/office/powerpoint/2010/main" val="103704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503DEE31-AC1E-0D5A-A82A-E249A7DBFE28}"/>
              </a:ext>
            </a:extLst>
          </p:cNvPr>
          <p:cNvSpPr>
            <a:spLocks noGrp="1"/>
          </p:cNvSpPr>
          <p:nvPr>
            <p:ph type="title"/>
          </p:nvPr>
        </p:nvSpPr>
        <p:spPr>
          <a:xfrm>
            <a:off x="84220" y="186825"/>
            <a:ext cx="12107759" cy="1503863"/>
          </a:xfrm>
        </p:spPr>
        <p:txBody>
          <a:bodyPr>
            <a:normAutofit fontScale="90000"/>
          </a:bodyPr>
          <a:lstStyle/>
          <a:p>
            <a:r>
              <a:rPr lang="en-US" sz="2400" b="1" dirty="0"/>
              <a:t>The CGA often uses resources within the hospital, but limitations of services involves access difficulties and reimbursement concerns for the specialists.</a:t>
            </a:r>
            <a:br>
              <a:rPr lang="en-US" sz="2400" b="1" dirty="0"/>
            </a:br>
            <a:r>
              <a:rPr lang="en-US" sz="2400" b="1" dirty="0"/>
              <a:t>Early CGA programs focused on restorative and rehabilitative goals (Tertiary prevention), but no longer,</a:t>
            </a:r>
            <a:br>
              <a:rPr lang="en-US" sz="2400" b="1" dirty="0"/>
            </a:br>
            <a:r>
              <a:rPr lang="en-US" sz="2400" b="1" dirty="0"/>
              <a:t>due to pressure to reduce length of stay .  Current trends have evolved.</a:t>
            </a:r>
          </a:p>
        </p:txBody>
      </p:sp>
      <p:sp>
        <p:nvSpPr>
          <p:cNvPr id="4" name="Content Placeholder 3">
            <a:extLst>
              <a:ext uri="{FF2B5EF4-FFF2-40B4-BE49-F238E27FC236}">
                <a16:creationId xmlns:a16="http://schemas.microsoft.com/office/drawing/2014/main" id="{0DE0CC7B-1937-578A-1930-001EE2C50DA7}"/>
              </a:ext>
            </a:extLst>
          </p:cNvPr>
          <p:cNvSpPr>
            <a:spLocks noGrp="1"/>
          </p:cNvSpPr>
          <p:nvPr>
            <p:ph idx="1"/>
          </p:nvPr>
        </p:nvSpPr>
        <p:spPr>
          <a:xfrm>
            <a:off x="0" y="1825625"/>
            <a:ext cx="12192000" cy="4938484"/>
          </a:xfrm>
        </p:spPr>
        <p:txBody>
          <a:bodyPr>
            <a:normAutofit/>
          </a:bodyPr>
          <a:lstStyle/>
          <a:p>
            <a:r>
              <a:rPr lang="en-US" sz="3200" b="1" u="sng" dirty="0"/>
              <a:t>Currents Trends for the Comprehensive Geriatric Assessment include:</a:t>
            </a:r>
          </a:p>
          <a:p>
            <a:r>
              <a:rPr lang="en-US" sz="2400" b="1" dirty="0"/>
              <a:t>A “Virtual CGA Team” concept in which members are included as needed, assessments are conducted at different locations, on different days, and CGA Team communication is completed by telephone or electronically, often through the electronic health record. (Portals).</a:t>
            </a:r>
          </a:p>
          <a:p>
            <a:r>
              <a:rPr lang="en-US" sz="2400" b="1" dirty="0"/>
              <a:t>A follow up appointment may be needed for further evaluation, such as, a dietician consult, or a hearing test by an audiologist.</a:t>
            </a:r>
          </a:p>
          <a:p>
            <a:r>
              <a:rPr lang="en-US" sz="2400" b="1" dirty="0"/>
              <a:t>Longitudinal assessment data is collected and used by the multidisciplinary team.</a:t>
            </a:r>
          </a:p>
          <a:p>
            <a:r>
              <a:rPr lang="en-US" sz="2400" b="1" dirty="0"/>
              <a:t>Newer CGA programs are focused on primary and secondary prevention.</a:t>
            </a:r>
          </a:p>
          <a:p>
            <a:r>
              <a:rPr lang="en-US" sz="2400" b="1" dirty="0"/>
              <a:t>The CGA must assess all 5 Domains to deliver wholistic medical care.</a:t>
            </a:r>
          </a:p>
        </p:txBody>
      </p:sp>
    </p:spTree>
    <p:extLst>
      <p:ext uri="{BB962C8B-B14F-4D97-AF65-F5344CB8AC3E}">
        <p14:creationId xmlns:p14="http://schemas.microsoft.com/office/powerpoint/2010/main" val="32437173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pic>
        <p:nvPicPr>
          <p:cNvPr id="6146" name="Picture 2" descr="Geriatrics | Free Full-Text | Comprehensive Geriatric ...">
            <a:extLst>
              <a:ext uri="{FF2B5EF4-FFF2-40B4-BE49-F238E27FC236}">
                <a16:creationId xmlns:a16="http://schemas.microsoft.com/office/drawing/2014/main" id="{BA662AF4-3C7B-1469-CCE1-B10B1E09B2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1225"/>
            <a:ext cx="12192000" cy="5035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2439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C2CA0DB1-60B3-39F5-97EC-C3B3C3562A70}"/>
              </a:ext>
            </a:extLst>
          </p:cNvPr>
          <p:cNvSpPr>
            <a:spLocks noGrp="1"/>
          </p:cNvSpPr>
          <p:nvPr>
            <p:ph type="title"/>
          </p:nvPr>
        </p:nvSpPr>
        <p:spPr>
          <a:xfrm>
            <a:off x="0" y="234513"/>
            <a:ext cx="11353800" cy="503451"/>
          </a:xfrm>
        </p:spPr>
        <p:txBody>
          <a:bodyPr>
            <a:normAutofit/>
          </a:bodyPr>
          <a:lstStyle/>
          <a:p>
            <a:pPr algn="ctr"/>
            <a:r>
              <a:rPr lang="en-US" sz="2400" b="1" dirty="0"/>
              <a:t>Assessment tools include:</a:t>
            </a:r>
          </a:p>
        </p:txBody>
      </p:sp>
      <p:sp>
        <p:nvSpPr>
          <p:cNvPr id="4" name="Content Placeholder 3">
            <a:extLst>
              <a:ext uri="{FF2B5EF4-FFF2-40B4-BE49-F238E27FC236}">
                <a16:creationId xmlns:a16="http://schemas.microsoft.com/office/drawing/2014/main" id="{EAF78C3B-96C0-324F-25ED-80548BBFB5C9}"/>
              </a:ext>
            </a:extLst>
          </p:cNvPr>
          <p:cNvSpPr>
            <a:spLocks noGrp="1"/>
          </p:cNvSpPr>
          <p:nvPr>
            <p:ph idx="1"/>
          </p:nvPr>
        </p:nvSpPr>
        <p:spPr>
          <a:xfrm>
            <a:off x="-23" y="785652"/>
            <a:ext cx="12192003" cy="5978457"/>
          </a:xfrm>
        </p:spPr>
        <p:txBody>
          <a:bodyPr/>
          <a:lstStyle/>
          <a:p>
            <a:r>
              <a:rPr lang="en-US" sz="2000" b="1" dirty="0"/>
              <a:t>Ability to perform functional tasks and level of need for assistance</a:t>
            </a:r>
          </a:p>
          <a:p>
            <a:r>
              <a:rPr lang="en-US" sz="2000" b="1" dirty="0"/>
              <a:t>Fall History/risk- Neurologic gait disorders</a:t>
            </a:r>
          </a:p>
          <a:p>
            <a:r>
              <a:rPr lang="en-US" sz="2000" b="1" dirty="0"/>
              <a:t>Urinary and or fecal incontinence/skin condition</a:t>
            </a:r>
          </a:p>
          <a:p>
            <a:r>
              <a:rPr lang="en-US" sz="2000" b="1" dirty="0"/>
              <a:t>Pain</a:t>
            </a:r>
          </a:p>
          <a:p>
            <a:r>
              <a:rPr lang="en-US" sz="2000" b="1" dirty="0"/>
              <a:t>Sources of family, friend and social support.</a:t>
            </a:r>
          </a:p>
          <a:p>
            <a:r>
              <a:rPr lang="en-US" sz="2000" b="1" dirty="0"/>
              <a:t>Depressive symptoms-(Late-life unipolar depression)</a:t>
            </a:r>
          </a:p>
          <a:p>
            <a:r>
              <a:rPr lang="en-US" sz="2000" b="1" dirty="0"/>
              <a:t>Vision or hearing impairments</a:t>
            </a:r>
          </a:p>
          <a:p>
            <a:r>
              <a:rPr lang="en-US" sz="2000" b="1" dirty="0"/>
              <a:t>Whether the patient has completed the durable power of attorney (DPOA) or POLST (Physician orders for life-sustaining treatment).</a:t>
            </a:r>
          </a:p>
          <a:p>
            <a:r>
              <a:rPr lang="en-US" sz="2000" b="1" dirty="0"/>
              <a:t>Nutrition/weight change/tools used to assess malnutrition/Failure to Thrive</a:t>
            </a:r>
          </a:p>
          <a:p>
            <a:r>
              <a:rPr lang="en-US" sz="2000" b="1" dirty="0"/>
              <a:t>Sexual function</a:t>
            </a:r>
          </a:p>
          <a:p>
            <a:r>
              <a:rPr lang="en-US" sz="2000" b="1" dirty="0"/>
              <a:t>Dentition</a:t>
            </a:r>
          </a:p>
          <a:p>
            <a:r>
              <a:rPr lang="en-US" sz="2000" b="1" dirty="0"/>
              <a:t>Spirituality</a:t>
            </a:r>
          </a:p>
          <a:p>
            <a:r>
              <a:rPr lang="en-US" sz="2000" b="1" dirty="0"/>
              <a:t>Cognition – evaluate etiology: TSH, depression assessment, CT scan.</a:t>
            </a:r>
          </a:p>
          <a:p>
            <a:r>
              <a:rPr lang="en-US" sz="2000" b="1" dirty="0"/>
              <a:t>Polypharmacy-medications must be evaluated at each visit. “Deprescribing”</a:t>
            </a:r>
          </a:p>
          <a:p>
            <a:endParaRPr lang="en-US" sz="2000" b="1" dirty="0"/>
          </a:p>
        </p:txBody>
      </p:sp>
    </p:spTree>
    <p:extLst>
      <p:ext uri="{BB962C8B-B14F-4D97-AF65-F5344CB8AC3E}">
        <p14:creationId xmlns:p14="http://schemas.microsoft.com/office/powerpoint/2010/main" val="3390667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99D146ED-15F1-8F69-C8E9-697C655BF9A0}"/>
              </a:ext>
            </a:extLst>
          </p:cNvPr>
          <p:cNvSpPr>
            <a:spLocks noGrp="1"/>
          </p:cNvSpPr>
          <p:nvPr>
            <p:ph type="title"/>
          </p:nvPr>
        </p:nvSpPr>
        <p:spPr>
          <a:xfrm>
            <a:off x="0" y="186826"/>
            <a:ext cx="12192000" cy="685258"/>
          </a:xfrm>
        </p:spPr>
        <p:txBody>
          <a:bodyPr>
            <a:normAutofit/>
          </a:bodyPr>
          <a:lstStyle/>
          <a:p>
            <a:r>
              <a:rPr lang="en-US" sz="2400" b="1" dirty="0"/>
              <a:t>Activities of Daily Living :  An older person’s functional status can be assessed  at three levels:</a:t>
            </a:r>
          </a:p>
        </p:txBody>
      </p:sp>
      <p:sp>
        <p:nvSpPr>
          <p:cNvPr id="4" name="Content Placeholder 3">
            <a:extLst>
              <a:ext uri="{FF2B5EF4-FFF2-40B4-BE49-F238E27FC236}">
                <a16:creationId xmlns:a16="http://schemas.microsoft.com/office/drawing/2014/main" id="{C4BF28B5-61AE-F423-1824-B7B1736A65D4}"/>
              </a:ext>
            </a:extLst>
          </p:cNvPr>
          <p:cNvSpPr>
            <a:spLocks noGrp="1"/>
          </p:cNvSpPr>
          <p:nvPr>
            <p:ph idx="1"/>
          </p:nvPr>
        </p:nvSpPr>
        <p:spPr>
          <a:xfrm>
            <a:off x="0" y="872082"/>
            <a:ext cx="12191980" cy="5985917"/>
          </a:xfrm>
        </p:spPr>
        <p:txBody>
          <a:bodyPr>
            <a:normAutofit lnSpcReduction="10000"/>
          </a:bodyPr>
          <a:lstStyle/>
          <a:p>
            <a:r>
              <a:rPr lang="en-US" sz="2000" b="1" u="sng" dirty="0"/>
              <a:t>1.  BADLs:  Basic activities of Daily living: refer to self-care tasks which include:</a:t>
            </a:r>
          </a:p>
          <a:p>
            <a:r>
              <a:rPr lang="en-US" sz="2000" b="1" dirty="0"/>
              <a:t>Bathing, dressing, toileting, maintaining continence, grooming, feeding, and transferring.</a:t>
            </a:r>
          </a:p>
          <a:p>
            <a:endParaRPr lang="en-US" sz="2000" b="1" dirty="0"/>
          </a:p>
          <a:p>
            <a:r>
              <a:rPr lang="en-US" sz="2000" b="1" u="sng" dirty="0"/>
              <a:t>2.  IADLs: Intermediate activities of Daily living:</a:t>
            </a:r>
          </a:p>
          <a:p>
            <a:r>
              <a:rPr lang="en-US" sz="2000" b="1" dirty="0"/>
              <a:t>Shopping for groceries, driving or using public transportation, using the telephone, performing housework, doing home repair, preparing meals, doing laundry, taking medications, handling finances. Using technologies using the cell phone, internet, ability to keep a schedule of activities.</a:t>
            </a:r>
          </a:p>
          <a:p>
            <a:endParaRPr lang="en-US" sz="2000" b="1" dirty="0"/>
          </a:p>
          <a:p>
            <a:r>
              <a:rPr lang="en-US" sz="2000" b="1" u="sng" dirty="0"/>
              <a:t>3.  AADLs:  Advanced activities of daily living</a:t>
            </a:r>
            <a:r>
              <a:rPr lang="en-US" sz="2000" b="1" dirty="0"/>
              <a:t>:</a:t>
            </a:r>
          </a:p>
          <a:p>
            <a:r>
              <a:rPr lang="en-US" sz="2000" b="1" dirty="0"/>
              <a:t>Ability to fulfill societal, community, and family roles, recreational</a:t>
            </a:r>
          </a:p>
          <a:p>
            <a:r>
              <a:rPr lang="en-US" sz="2000" b="1" dirty="0"/>
              <a:t>Activities  or occupational.</a:t>
            </a:r>
          </a:p>
          <a:p>
            <a:endParaRPr lang="en-US" sz="2000" b="1" dirty="0"/>
          </a:p>
          <a:p>
            <a:r>
              <a:rPr lang="en-US" sz="2000" b="1" dirty="0"/>
              <a:t>Vulnerable Elders Scale 13, The VES 13, </a:t>
            </a:r>
          </a:p>
          <a:p>
            <a:r>
              <a:rPr lang="en-US" sz="2000" b="1" dirty="0"/>
              <a:t>Clinical Frailty Scale , The Katz index for ADL, Lawton scale for IADLs</a:t>
            </a:r>
          </a:p>
          <a:p>
            <a:endParaRPr lang="en-US" sz="2000" b="1" dirty="0"/>
          </a:p>
          <a:p>
            <a:r>
              <a:rPr lang="en-US" sz="2000" b="1" dirty="0"/>
              <a:t>(Katherine T Ward, MD, David B Reuben, MD 2023)</a:t>
            </a:r>
          </a:p>
        </p:txBody>
      </p:sp>
    </p:spTree>
    <p:extLst>
      <p:ext uri="{BB962C8B-B14F-4D97-AF65-F5344CB8AC3E}">
        <p14:creationId xmlns:p14="http://schemas.microsoft.com/office/powerpoint/2010/main" val="2403448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2B28108B-768E-95C1-B26A-0DE93F3E2F81}"/>
              </a:ext>
            </a:extLst>
          </p:cNvPr>
          <p:cNvSpPr>
            <a:spLocks noGrp="1"/>
          </p:cNvSpPr>
          <p:nvPr>
            <p:ph type="title"/>
          </p:nvPr>
        </p:nvSpPr>
        <p:spPr>
          <a:xfrm>
            <a:off x="-23" y="186825"/>
            <a:ext cx="12192003" cy="549719"/>
          </a:xfrm>
        </p:spPr>
        <p:txBody>
          <a:bodyPr>
            <a:normAutofit/>
          </a:bodyPr>
          <a:lstStyle/>
          <a:p>
            <a:pPr algn="ctr"/>
            <a:r>
              <a:rPr lang="en-US" sz="2400" b="1" dirty="0"/>
              <a:t>Goals of Care (GOC)</a:t>
            </a:r>
          </a:p>
        </p:txBody>
      </p:sp>
      <p:sp>
        <p:nvSpPr>
          <p:cNvPr id="4" name="Content Placeholder 3">
            <a:extLst>
              <a:ext uri="{FF2B5EF4-FFF2-40B4-BE49-F238E27FC236}">
                <a16:creationId xmlns:a16="http://schemas.microsoft.com/office/drawing/2014/main" id="{6C1DB8C2-3B4C-2832-4378-361B92309839}"/>
              </a:ext>
            </a:extLst>
          </p:cNvPr>
          <p:cNvSpPr>
            <a:spLocks noGrp="1"/>
          </p:cNvSpPr>
          <p:nvPr>
            <p:ph idx="1"/>
          </p:nvPr>
        </p:nvSpPr>
        <p:spPr>
          <a:xfrm>
            <a:off x="-1" y="870662"/>
            <a:ext cx="12079705" cy="5987337"/>
          </a:xfrm>
        </p:spPr>
        <p:txBody>
          <a:bodyPr>
            <a:normAutofit/>
          </a:bodyPr>
          <a:lstStyle/>
          <a:p>
            <a:r>
              <a:rPr lang="en-US" sz="2400" b="1" dirty="0"/>
              <a:t>Older Adults who are appropriate for CGA have limited potential to return to fully healthy and independent lives.</a:t>
            </a:r>
          </a:p>
          <a:p>
            <a:r>
              <a:rPr lang="en-US" sz="2400" b="1" dirty="0"/>
              <a:t>Goals of Care are viewed as positive, for example, regaining a previous health status, attending a future family event.</a:t>
            </a:r>
          </a:p>
          <a:p>
            <a:r>
              <a:rPr lang="en-US" sz="2400" b="1" dirty="0"/>
              <a:t>Person-centric and individualized, for example, regaining independent ambulation after a hip fracture, however, others might be content with a walker. </a:t>
            </a:r>
          </a:p>
          <a:p>
            <a:r>
              <a:rPr lang="en-US" sz="2400" b="1" dirty="0"/>
              <a:t>Short term GOC progress toward overall Goal of Care.</a:t>
            </a:r>
          </a:p>
          <a:p>
            <a:r>
              <a:rPr lang="en-US" sz="2400" b="1" dirty="0"/>
              <a:t>Long Term GOC progress toward overall Goal of Care.</a:t>
            </a:r>
          </a:p>
        </p:txBody>
      </p:sp>
    </p:spTree>
    <p:extLst>
      <p:ext uri="{BB962C8B-B14F-4D97-AF65-F5344CB8AC3E}">
        <p14:creationId xmlns:p14="http://schemas.microsoft.com/office/powerpoint/2010/main" val="30559026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278D0580-DAFF-B747-5085-3F97EB92833D}"/>
              </a:ext>
            </a:extLst>
          </p:cNvPr>
          <p:cNvSpPr>
            <a:spLocks noGrp="1"/>
          </p:cNvSpPr>
          <p:nvPr>
            <p:ph type="title"/>
          </p:nvPr>
        </p:nvSpPr>
        <p:spPr>
          <a:xfrm>
            <a:off x="-23" y="141581"/>
            <a:ext cx="12192003" cy="837487"/>
          </a:xfrm>
        </p:spPr>
        <p:txBody>
          <a:bodyPr>
            <a:normAutofit/>
          </a:bodyPr>
          <a:lstStyle/>
          <a:p>
            <a:pPr algn="ctr"/>
            <a:r>
              <a:rPr lang="en-US" sz="2400" b="1" dirty="0"/>
              <a:t>Advanced Care Preferences</a:t>
            </a:r>
          </a:p>
        </p:txBody>
      </p:sp>
      <p:sp>
        <p:nvSpPr>
          <p:cNvPr id="4" name="Content Placeholder 3">
            <a:extLst>
              <a:ext uri="{FF2B5EF4-FFF2-40B4-BE49-F238E27FC236}">
                <a16:creationId xmlns:a16="http://schemas.microsoft.com/office/drawing/2014/main" id="{1F088A1F-A1E1-D62B-551F-24A1281374C6}"/>
              </a:ext>
            </a:extLst>
          </p:cNvPr>
          <p:cNvSpPr>
            <a:spLocks noGrp="1"/>
          </p:cNvSpPr>
          <p:nvPr>
            <p:ph idx="1"/>
          </p:nvPr>
        </p:nvSpPr>
        <p:spPr>
          <a:xfrm>
            <a:off x="0" y="872083"/>
            <a:ext cx="12191980" cy="5304880"/>
          </a:xfrm>
        </p:spPr>
        <p:txBody>
          <a:bodyPr>
            <a:normAutofit/>
          </a:bodyPr>
          <a:lstStyle/>
          <a:p>
            <a:r>
              <a:rPr lang="en-US" sz="2400" b="1" dirty="0"/>
              <a:t>Cognitive Capacity</a:t>
            </a:r>
          </a:p>
          <a:p>
            <a:r>
              <a:rPr lang="en-US" sz="2400" b="1" dirty="0"/>
              <a:t>Discussions with patients as soon as possible while they have capacity to make their own decisions.</a:t>
            </a:r>
          </a:p>
          <a:p>
            <a:r>
              <a:rPr lang="en-US" sz="2400" b="1" dirty="0"/>
              <a:t>Choosing an appropriate decision maker(DPOA or Health Care Proxy) to serve in the event of personal incapacity.</a:t>
            </a:r>
          </a:p>
          <a:p>
            <a:r>
              <a:rPr lang="en-US" sz="2400" b="1" dirty="0"/>
              <a:t>Patient’s values and stated preferences</a:t>
            </a:r>
          </a:p>
          <a:p>
            <a:r>
              <a:rPr lang="en-US" sz="2400" b="1" dirty="0"/>
              <a:t>Tools have been developed to help providers elicit and document care preferences and promote end of life decision making among seriously ill patients.</a:t>
            </a:r>
          </a:p>
          <a:p>
            <a:r>
              <a:rPr lang="en-US" sz="2400" b="1" dirty="0"/>
              <a:t>For Example:   POLST:  Physician Orders for Life-Sustaining Treatment, Five Wishes, Prepare for Your Care.</a:t>
            </a:r>
          </a:p>
        </p:txBody>
      </p:sp>
    </p:spTree>
    <p:extLst>
      <p:ext uri="{BB962C8B-B14F-4D97-AF65-F5344CB8AC3E}">
        <p14:creationId xmlns:p14="http://schemas.microsoft.com/office/powerpoint/2010/main" val="1109109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757D419C-8147-31FD-3123-5E9F975F3EBC}"/>
              </a:ext>
            </a:extLst>
          </p:cNvPr>
          <p:cNvSpPr>
            <a:spLocks noGrp="1"/>
          </p:cNvSpPr>
          <p:nvPr>
            <p:ph type="title"/>
          </p:nvPr>
        </p:nvSpPr>
        <p:spPr>
          <a:xfrm>
            <a:off x="0" y="234513"/>
            <a:ext cx="11353800" cy="503451"/>
          </a:xfrm>
        </p:spPr>
        <p:txBody>
          <a:bodyPr>
            <a:normAutofit/>
          </a:bodyPr>
          <a:lstStyle/>
          <a:p>
            <a:pPr algn="ctr"/>
            <a:r>
              <a:rPr lang="en-US" sz="2800" b="1" dirty="0"/>
              <a:t>Human Frailty</a:t>
            </a:r>
          </a:p>
        </p:txBody>
      </p:sp>
      <p:sp>
        <p:nvSpPr>
          <p:cNvPr id="4" name="Content Placeholder 3">
            <a:extLst>
              <a:ext uri="{FF2B5EF4-FFF2-40B4-BE49-F238E27FC236}">
                <a16:creationId xmlns:a16="http://schemas.microsoft.com/office/drawing/2014/main" id="{11BD5388-37EB-3015-2416-818D79A6A82E}"/>
              </a:ext>
            </a:extLst>
          </p:cNvPr>
          <p:cNvSpPr>
            <a:spLocks noGrp="1"/>
          </p:cNvSpPr>
          <p:nvPr>
            <p:ph idx="1"/>
          </p:nvPr>
        </p:nvSpPr>
        <p:spPr>
          <a:xfrm>
            <a:off x="-1" y="872082"/>
            <a:ext cx="12091737" cy="5985917"/>
          </a:xfrm>
        </p:spPr>
        <p:txBody>
          <a:bodyPr>
            <a:normAutofit/>
          </a:bodyPr>
          <a:lstStyle/>
          <a:p>
            <a:r>
              <a:rPr lang="en-US" sz="2400" b="1" dirty="0"/>
              <a:t>Human Frailty is defined as physical weakness or  lack of strength. 10 % of people over age 65 years old are considered frail.</a:t>
            </a:r>
          </a:p>
          <a:p>
            <a:r>
              <a:rPr lang="en-US" sz="2400" b="1" u="sng" dirty="0"/>
              <a:t>Indications:</a:t>
            </a:r>
          </a:p>
          <a:p>
            <a:r>
              <a:rPr lang="en-US" sz="2400" b="1" dirty="0"/>
              <a:t>Unintentional weight loss of 10 or more pounds within the year.</a:t>
            </a:r>
          </a:p>
          <a:p>
            <a:r>
              <a:rPr lang="en-US" sz="2400" b="1" dirty="0"/>
              <a:t>Muscle loss or weakness (Sarcopenia)</a:t>
            </a:r>
          </a:p>
          <a:p>
            <a:r>
              <a:rPr lang="en-US" sz="2400" b="1" dirty="0"/>
              <a:t>Feeling of fatigue and exhaustion (Geriatric Depression Scale)</a:t>
            </a:r>
          </a:p>
          <a:p>
            <a:r>
              <a:rPr lang="en-US" sz="2400" b="1" dirty="0"/>
              <a:t>Slow walking speed (measured using the Short Physical Performance Battery SPPB)</a:t>
            </a:r>
          </a:p>
          <a:p>
            <a:r>
              <a:rPr lang="en-US" sz="2400" b="1" dirty="0"/>
              <a:t>Low levels of physical activity (Morton Mobility Index  DEMMI) or (Timed Up and Go TUG)</a:t>
            </a:r>
          </a:p>
          <a:p>
            <a:r>
              <a:rPr lang="en-US" sz="2400" b="1" dirty="0" err="1"/>
              <a:t>Ie</a:t>
            </a:r>
            <a:r>
              <a:rPr lang="en-US" sz="2400" b="1" dirty="0"/>
              <a:t>. Failure to Thrive</a:t>
            </a:r>
          </a:p>
          <a:p>
            <a:r>
              <a:rPr lang="en-US" sz="2400" b="1" u="sng" dirty="0"/>
              <a:t>Clinical Frailty Scale components:</a:t>
            </a:r>
          </a:p>
          <a:p>
            <a:pPr marL="0" indent="0">
              <a:buNone/>
            </a:pPr>
            <a:r>
              <a:rPr lang="en-US" sz="2400" b="1" dirty="0"/>
              <a:t>    a. Very Fit</a:t>
            </a:r>
          </a:p>
          <a:p>
            <a:pPr marL="0" indent="0">
              <a:buNone/>
            </a:pPr>
            <a:r>
              <a:rPr lang="en-US" sz="2400" b="1" dirty="0"/>
              <a:t>    b. Well</a:t>
            </a:r>
          </a:p>
          <a:p>
            <a:pPr marL="0" indent="0">
              <a:buNone/>
            </a:pPr>
            <a:r>
              <a:rPr lang="en-US" sz="2400" b="1" dirty="0"/>
              <a:t>    c. Managing well</a:t>
            </a:r>
          </a:p>
        </p:txBody>
      </p:sp>
    </p:spTree>
    <p:extLst>
      <p:ext uri="{BB962C8B-B14F-4D97-AF65-F5344CB8AC3E}">
        <p14:creationId xmlns:p14="http://schemas.microsoft.com/office/powerpoint/2010/main" val="8260641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EE7A7FB4-FFA9-2C74-41DC-60EF0CFEDE26}"/>
              </a:ext>
            </a:extLst>
          </p:cNvPr>
          <p:cNvSpPr>
            <a:spLocks noGrp="1"/>
          </p:cNvSpPr>
          <p:nvPr>
            <p:ph type="title"/>
          </p:nvPr>
        </p:nvSpPr>
        <p:spPr>
          <a:xfrm>
            <a:off x="24062" y="186825"/>
            <a:ext cx="12167917" cy="803977"/>
          </a:xfrm>
        </p:spPr>
        <p:txBody>
          <a:bodyPr>
            <a:normAutofit/>
          </a:bodyPr>
          <a:lstStyle/>
          <a:p>
            <a:pPr algn="ctr"/>
            <a:r>
              <a:rPr lang="en-US" sz="2800" b="1" dirty="0"/>
              <a:t>Efficacy of the Comprehensive Geriatric Assessment </a:t>
            </a:r>
          </a:p>
        </p:txBody>
      </p:sp>
      <p:sp>
        <p:nvSpPr>
          <p:cNvPr id="4" name="Content Placeholder 3">
            <a:extLst>
              <a:ext uri="{FF2B5EF4-FFF2-40B4-BE49-F238E27FC236}">
                <a16:creationId xmlns:a16="http://schemas.microsoft.com/office/drawing/2014/main" id="{C657AE73-34D9-A715-6319-01A52AEECBD4}"/>
              </a:ext>
            </a:extLst>
          </p:cNvPr>
          <p:cNvSpPr>
            <a:spLocks noGrp="1"/>
          </p:cNvSpPr>
          <p:nvPr>
            <p:ph idx="1"/>
          </p:nvPr>
        </p:nvSpPr>
        <p:spPr>
          <a:xfrm>
            <a:off x="24062" y="872084"/>
            <a:ext cx="12192002" cy="5892026"/>
          </a:xfrm>
        </p:spPr>
        <p:txBody>
          <a:bodyPr>
            <a:normAutofit/>
          </a:bodyPr>
          <a:lstStyle/>
          <a:p>
            <a:r>
              <a:rPr lang="en-US" sz="2000" b="1" dirty="0"/>
              <a:t>Most research studies have found that the Comprehensive Geriatric Assessment leads to improved detection and documentation of geriatric problems and co-morbidities.</a:t>
            </a:r>
          </a:p>
          <a:p>
            <a:r>
              <a:rPr lang="en-US" sz="2000" b="1" dirty="0"/>
              <a:t>However, the ability of CGA to improve outcomes, such as, decreased hospitalization, nursing home admission, and mortality depends on specific CGA models and the setting where they have been implemented.</a:t>
            </a:r>
          </a:p>
          <a:p>
            <a:r>
              <a:rPr lang="en-US" sz="2000" b="1" dirty="0"/>
              <a:t>Patients who had a CGA felt it was a positive experience because :</a:t>
            </a:r>
          </a:p>
          <a:p>
            <a:pPr marL="0" indent="0">
              <a:buNone/>
            </a:pPr>
            <a:r>
              <a:rPr lang="en-US" sz="2000" b="1" dirty="0"/>
              <a:t>    They expressed satisfaction at knowing how they performed on the CGA.</a:t>
            </a:r>
          </a:p>
          <a:p>
            <a:r>
              <a:rPr lang="en-US" sz="2000" b="1" dirty="0"/>
              <a:t>    They felt it was not too time consuming.</a:t>
            </a:r>
          </a:p>
          <a:p>
            <a:r>
              <a:rPr lang="en-US" sz="2000" b="1" dirty="0"/>
              <a:t>    CGA  tools was easy to comprehend.</a:t>
            </a:r>
          </a:p>
          <a:p>
            <a:r>
              <a:rPr lang="en-US" sz="2000" b="1" dirty="0"/>
              <a:t>    They appreciated the staff’s time in getting to know them better.</a:t>
            </a:r>
          </a:p>
          <a:p>
            <a:r>
              <a:rPr lang="en-US" sz="2000" b="1" dirty="0"/>
              <a:t>    CGA helped them understand their own abilities and wellbeing.</a:t>
            </a:r>
          </a:p>
          <a:p>
            <a:r>
              <a:rPr lang="en-US" sz="2000" b="1" dirty="0"/>
              <a:t>    CGA helped relieve boredom. </a:t>
            </a:r>
          </a:p>
          <a:p>
            <a:r>
              <a:rPr lang="en-US" sz="2000" b="1" dirty="0"/>
              <a:t>    They felt it helped them understand what they were capable of and could improve.</a:t>
            </a:r>
          </a:p>
          <a:p>
            <a:endParaRPr lang="en-US" sz="2000" b="1" dirty="0"/>
          </a:p>
          <a:p>
            <a:r>
              <a:rPr lang="en-US" sz="2000" b="1" dirty="0"/>
              <a:t>(Ying Git Wong, Jo-Anne Hang, Jacqueline Francis-Coad, Ann-Marie Hill 2022)</a:t>
            </a:r>
          </a:p>
        </p:txBody>
      </p:sp>
    </p:spTree>
    <p:extLst>
      <p:ext uri="{BB962C8B-B14F-4D97-AF65-F5344CB8AC3E}">
        <p14:creationId xmlns:p14="http://schemas.microsoft.com/office/powerpoint/2010/main" val="13843492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7A781159-8008-3159-3F91-5D7CB04D24D2}"/>
              </a:ext>
            </a:extLst>
          </p:cNvPr>
          <p:cNvSpPr>
            <a:spLocks noGrp="1"/>
          </p:cNvSpPr>
          <p:nvPr>
            <p:ph type="title"/>
          </p:nvPr>
        </p:nvSpPr>
        <p:spPr>
          <a:xfrm>
            <a:off x="2622884" y="141581"/>
            <a:ext cx="8730916" cy="753831"/>
          </a:xfrm>
        </p:spPr>
        <p:txBody>
          <a:bodyPr>
            <a:normAutofit/>
          </a:bodyPr>
          <a:lstStyle/>
          <a:p>
            <a:r>
              <a:rPr lang="en-US" sz="2800" b="1" dirty="0"/>
              <a:t>Five Models of CGA have been evaluated in the US</a:t>
            </a:r>
          </a:p>
        </p:txBody>
      </p:sp>
      <p:sp>
        <p:nvSpPr>
          <p:cNvPr id="4" name="Content Placeholder 3">
            <a:extLst>
              <a:ext uri="{FF2B5EF4-FFF2-40B4-BE49-F238E27FC236}">
                <a16:creationId xmlns:a16="http://schemas.microsoft.com/office/drawing/2014/main" id="{9B08604C-6AA9-86F9-EC77-EFA9543A71F2}"/>
              </a:ext>
            </a:extLst>
          </p:cNvPr>
          <p:cNvSpPr>
            <a:spLocks noGrp="1"/>
          </p:cNvSpPr>
          <p:nvPr>
            <p:ph idx="1"/>
          </p:nvPr>
        </p:nvSpPr>
        <p:spPr>
          <a:xfrm>
            <a:off x="-23" y="737964"/>
            <a:ext cx="12192003" cy="6120036"/>
          </a:xfrm>
        </p:spPr>
        <p:txBody>
          <a:bodyPr>
            <a:normAutofit/>
          </a:bodyPr>
          <a:lstStyle/>
          <a:p>
            <a:r>
              <a:rPr lang="en-US" sz="2000" b="1" dirty="0"/>
              <a:t>1.  </a:t>
            </a:r>
            <a:r>
              <a:rPr lang="en-US" sz="2000" b="1" u="sng" dirty="0"/>
              <a:t>The Home Geriatric Assessment </a:t>
            </a:r>
            <a:r>
              <a:rPr lang="en-US" sz="2000" b="1" dirty="0"/>
              <a:t>performed by Home Health Care Agency Nurses and Social workers. Followed patients for 1 year.</a:t>
            </a:r>
          </a:p>
          <a:p>
            <a:r>
              <a:rPr lang="en-US" sz="2000" b="1" dirty="0"/>
              <a:t>2</a:t>
            </a:r>
            <a:r>
              <a:rPr lang="en-US" sz="2000" b="1" u="sng" dirty="0"/>
              <a:t>.   The Acute Geriatric Care Unit </a:t>
            </a:r>
            <a:r>
              <a:rPr lang="en-US" sz="2000" b="1" dirty="0"/>
              <a:t>(ACE Units)Assessment performed in the acute hospital setting. US Department of Veterans Affairs Hospitals use the Geriatric Evaluation and Management Units (GEMUs).</a:t>
            </a:r>
          </a:p>
          <a:p>
            <a:r>
              <a:rPr lang="en-US" sz="2000" b="1" dirty="0"/>
              <a:t>3.   </a:t>
            </a:r>
            <a:r>
              <a:rPr lang="en-US" sz="2000" b="1" u="sng" dirty="0"/>
              <a:t>The Post-hospital Discharge Assessment </a:t>
            </a:r>
            <a:r>
              <a:rPr lang="en-US" sz="2000" b="1" dirty="0"/>
              <a:t>follow up calls and assessments performed by Rn and SW. Target most vulnerable patients. Multidisciplinary approach.</a:t>
            </a:r>
          </a:p>
          <a:p>
            <a:r>
              <a:rPr lang="en-US" sz="2000" b="1" dirty="0"/>
              <a:t>4.   </a:t>
            </a:r>
            <a:r>
              <a:rPr lang="en-US" sz="2000" b="1" u="sng" dirty="0"/>
              <a:t>The Outpatient Consultation Assessment </a:t>
            </a:r>
            <a:r>
              <a:rPr lang="en-US" sz="2000" b="1" dirty="0"/>
              <a:t>follow up with patient in a clinic or doctors office. Target Adherence to program recommendation and treat patients at higher risk of hospitalization have lead to improved outcomes.</a:t>
            </a:r>
          </a:p>
          <a:p>
            <a:r>
              <a:rPr lang="en-US" sz="2000" b="1" dirty="0"/>
              <a:t>5.   </a:t>
            </a:r>
            <a:r>
              <a:rPr lang="en-US" sz="2000" b="1" u="sng" dirty="0"/>
              <a:t>The  Inpatient Consultation Assessment </a:t>
            </a:r>
            <a:r>
              <a:rPr lang="en-US" sz="2000" b="1" dirty="0"/>
              <a:t>performed by case managers in an acute hospital. Showed short term benefit of 6 to 8 month survival, but no effect on functional status, readmission, or length of stay.</a:t>
            </a:r>
          </a:p>
          <a:p>
            <a:endParaRPr lang="en-US" sz="2000" b="1" dirty="0"/>
          </a:p>
        </p:txBody>
      </p:sp>
    </p:spTree>
    <p:extLst>
      <p:ext uri="{BB962C8B-B14F-4D97-AF65-F5344CB8AC3E}">
        <p14:creationId xmlns:p14="http://schemas.microsoft.com/office/powerpoint/2010/main" val="32685358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D51D0C51-FB26-AB9A-BCDD-46BE0F021CC8}"/>
              </a:ext>
            </a:extLst>
          </p:cNvPr>
          <p:cNvSpPr>
            <a:spLocks noGrp="1"/>
          </p:cNvSpPr>
          <p:nvPr>
            <p:ph type="title"/>
          </p:nvPr>
        </p:nvSpPr>
        <p:spPr>
          <a:xfrm>
            <a:off x="308712" y="186825"/>
            <a:ext cx="11883267" cy="613207"/>
          </a:xfrm>
        </p:spPr>
        <p:txBody>
          <a:bodyPr>
            <a:normAutofit/>
          </a:bodyPr>
          <a:lstStyle/>
          <a:p>
            <a:r>
              <a:rPr lang="en-US" sz="2800" b="1" dirty="0"/>
              <a:t>New applications of Comprehensive Geriatric Assessment include the following</a:t>
            </a:r>
          </a:p>
        </p:txBody>
      </p:sp>
      <p:sp>
        <p:nvSpPr>
          <p:cNvPr id="4" name="Content Placeholder 3">
            <a:extLst>
              <a:ext uri="{FF2B5EF4-FFF2-40B4-BE49-F238E27FC236}">
                <a16:creationId xmlns:a16="http://schemas.microsoft.com/office/drawing/2014/main" id="{26F37934-9C76-FA83-BB83-EEEBDE47686B}"/>
              </a:ext>
            </a:extLst>
          </p:cNvPr>
          <p:cNvSpPr>
            <a:spLocks noGrp="1"/>
          </p:cNvSpPr>
          <p:nvPr>
            <p:ph idx="1"/>
          </p:nvPr>
        </p:nvSpPr>
        <p:spPr>
          <a:xfrm>
            <a:off x="-23" y="800032"/>
            <a:ext cx="12103791" cy="6057968"/>
          </a:xfrm>
        </p:spPr>
        <p:txBody>
          <a:bodyPr>
            <a:normAutofit/>
          </a:bodyPr>
          <a:lstStyle/>
          <a:p>
            <a:endParaRPr lang="en-US" sz="2400" b="1" dirty="0"/>
          </a:p>
          <a:p>
            <a:r>
              <a:rPr lang="en-US" sz="2000" b="1" dirty="0"/>
              <a:t>Principles and processes of the CGA are increasingly being applied to subspecialities and subspeciality conditions, including oncology patients, undergoing chemotherapy, infective endocarditis, considerations of surgery or transcatheter aortic valve replacement (TAVR) for patients with aortic stenosis, vascular surgery, and postoperative mortality risk. </a:t>
            </a:r>
          </a:p>
          <a:p>
            <a:r>
              <a:rPr lang="en-US" sz="2000" b="1" dirty="0"/>
              <a:t>In addition, CGA has been incorporated into new models of care for hospital and home use.</a:t>
            </a:r>
          </a:p>
          <a:p>
            <a:r>
              <a:rPr lang="en-US" sz="2000" b="1" dirty="0"/>
              <a:t>CGA has improved outcomes based on the following :</a:t>
            </a:r>
          </a:p>
          <a:p>
            <a:r>
              <a:rPr lang="en-US" sz="2000" b="1" dirty="0"/>
              <a:t>Accurate assessment across all 5 domains is the first step in appropriate management and to avoid over and under-prescribing.</a:t>
            </a:r>
          </a:p>
          <a:p>
            <a:r>
              <a:rPr lang="en-US" sz="2000" b="1" dirty="0"/>
              <a:t>Multimorbidity rises with age, resulting in complex clinical picture and increased needs of the patient.</a:t>
            </a:r>
          </a:p>
          <a:p>
            <a:r>
              <a:rPr lang="en-US" sz="2000" b="1" dirty="0"/>
              <a:t>Polypharmacy, prescribing errors, adverse drug effects, hospital acquired infections, venous thromboembolism, pressure ulceration-all associated with medical intervention-all become more common the older patients get.</a:t>
            </a:r>
          </a:p>
          <a:p>
            <a:r>
              <a:rPr lang="en-US" sz="2000" b="1" dirty="0"/>
              <a:t>Medication appropriateness indices remind us that harm not only comes from prescription of unnecessary medications, but also the omission of those which evidenced based practice would support.</a:t>
            </a:r>
          </a:p>
          <a:p>
            <a:r>
              <a:rPr lang="en-US" sz="2000" b="1" dirty="0"/>
              <a:t> (T J Welsh, A L Gordon, J R </a:t>
            </a:r>
            <a:r>
              <a:rPr lang="en-US" sz="2000" b="1" dirty="0" err="1"/>
              <a:t>Gladmon</a:t>
            </a:r>
            <a:r>
              <a:rPr lang="en-US" sz="2000" b="1" dirty="0"/>
              <a:t> 2014)</a:t>
            </a:r>
          </a:p>
          <a:p>
            <a:endParaRPr lang="en-US" sz="2400" b="1" dirty="0"/>
          </a:p>
        </p:txBody>
      </p:sp>
    </p:spTree>
    <p:extLst>
      <p:ext uri="{BB962C8B-B14F-4D97-AF65-F5344CB8AC3E}">
        <p14:creationId xmlns:p14="http://schemas.microsoft.com/office/powerpoint/2010/main" val="11537527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A4359F73-B0F8-33A0-2E18-CB51F9A6F0D6}"/>
              </a:ext>
            </a:extLst>
          </p:cNvPr>
          <p:cNvSpPr>
            <a:spLocks noGrp="1"/>
          </p:cNvSpPr>
          <p:nvPr>
            <p:ph type="title"/>
          </p:nvPr>
        </p:nvSpPr>
        <p:spPr>
          <a:xfrm>
            <a:off x="986589" y="234513"/>
            <a:ext cx="11205391" cy="503451"/>
          </a:xfrm>
        </p:spPr>
        <p:txBody>
          <a:bodyPr>
            <a:normAutofit/>
          </a:bodyPr>
          <a:lstStyle/>
          <a:p>
            <a:pPr algn="ctr"/>
            <a:r>
              <a:rPr lang="en-US" sz="2400" b="1" dirty="0"/>
              <a:t>Summary and Recommendations of the CGA</a:t>
            </a:r>
          </a:p>
        </p:txBody>
      </p:sp>
      <p:sp>
        <p:nvSpPr>
          <p:cNvPr id="4" name="Content Placeholder 3">
            <a:extLst>
              <a:ext uri="{FF2B5EF4-FFF2-40B4-BE49-F238E27FC236}">
                <a16:creationId xmlns:a16="http://schemas.microsoft.com/office/drawing/2014/main" id="{0FA4E833-9D39-FBD3-8D69-5CFD7A4CE835}"/>
              </a:ext>
            </a:extLst>
          </p:cNvPr>
          <p:cNvSpPr>
            <a:spLocks noGrp="1"/>
          </p:cNvSpPr>
          <p:nvPr>
            <p:ph idx="1"/>
          </p:nvPr>
        </p:nvSpPr>
        <p:spPr>
          <a:xfrm>
            <a:off x="-1" y="648829"/>
            <a:ext cx="12091737" cy="6209171"/>
          </a:xfrm>
        </p:spPr>
        <p:txBody>
          <a:bodyPr>
            <a:normAutofit/>
          </a:bodyPr>
          <a:lstStyle/>
          <a:p>
            <a:r>
              <a:rPr lang="en-US" sz="2000" b="1" dirty="0"/>
              <a:t>The Comprehensive Geriatric Assessment (CGA) is not the panacea and further work is needed to explore its applicability in different settings.</a:t>
            </a:r>
          </a:p>
          <a:p>
            <a:r>
              <a:rPr lang="en-US" sz="2000" b="1" dirty="0"/>
              <a:t>Evidence for its use in hospitals remains strong, with </a:t>
            </a:r>
            <a:r>
              <a:rPr lang="en-US" sz="2000" b="1" dirty="0" err="1"/>
              <a:t>Baztan</a:t>
            </a:r>
            <a:r>
              <a:rPr lang="en-US" sz="2000" b="1" dirty="0"/>
              <a:t> and colleagues review, suggesting that older people treated on an acute geriatric unit improved functional outcome.</a:t>
            </a:r>
          </a:p>
          <a:p>
            <a:r>
              <a:rPr lang="en-US" sz="2000" b="1" dirty="0"/>
              <a:t>Creating a Streamlined CGA in the Emergency Department with a transfer to an Acute Geriatric Unit within the acute hospital  has shown to improve outcomes in all 5 Domains for the Geriatric patient.</a:t>
            </a:r>
          </a:p>
          <a:p>
            <a:r>
              <a:rPr lang="en-US" sz="2000" b="1" dirty="0"/>
              <a:t>The CGA and its interface between community and acute care to date must still be studied, to date , no clear benefit is evident.</a:t>
            </a:r>
          </a:p>
          <a:p>
            <a:r>
              <a:rPr lang="en-US" sz="2000" b="1" dirty="0"/>
              <a:t>Future research challenges therefore remain to evaluate the use of CGA in the community and at the interface between community and hospital care.</a:t>
            </a:r>
          </a:p>
          <a:p>
            <a:r>
              <a:rPr lang="en-US" sz="2000" b="1" dirty="0"/>
              <a:t>Comprehensive Geriatric Assessment provides a contrasting model of care to traditional approaches focused on single problems by single clinicians, being multidimensional and multidisciplinary .</a:t>
            </a:r>
          </a:p>
          <a:p>
            <a:r>
              <a:rPr lang="en-US" sz="2000" b="1" dirty="0"/>
              <a:t>It generates Problem Lists, as well as diagnoses.   </a:t>
            </a:r>
          </a:p>
          <a:p>
            <a:r>
              <a:rPr lang="en-US" sz="2000" b="1" dirty="0"/>
              <a:t>CGA establishes Goal -Oriented Management Plans and ensures they are reviewed.</a:t>
            </a:r>
          </a:p>
          <a:p>
            <a:r>
              <a:rPr lang="en-US" sz="2000" b="1" dirty="0"/>
              <a:t>Done well, the CGA it delivers effective healthcare to vulnerable groups who otherwise would have</a:t>
            </a:r>
          </a:p>
          <a:p>
            <a:r>
              <a:rPr lang="en-US" sz="2000" b="1" dirty="0"/>
              <a:t>received an ineffective, inefficient and potentially unsafe response.</a:t>
            </a:r>
          </a:p>
          <a:p>
            <a:pPr marL="0" indent="0">
              <a:buNone/>
            </a:pPr>
            <a:r>
              <a:rPr lang="en-US" sz="2000" b="1" dirty="0"/>
              <a:t>( Dr Welsh, Professor Gordon </a:t>
            </a:r>
            <a:r>
              <a:rPr lang="en-US" sz="2000" b="1" dirty="0" err="1"/>
              <a:t>Gladmon</a:t>
            </a:r>
            <a:r>
              <a:rPr lang="en-US" sz="2000" b="1" dirty="0"/>
              <a:t>) </a:t>
            </a:r>
          </a:p>
          <a:p>
            <a:endParaRPr lang="en-US" sz="2000" b="1" dirty="0"/>
          </a:p>
        </p:txBody>
      </p:sp>
    </p:spTree>
    <p:extLst>
      <p:ext uri="{BB962C8B-B14F-4D97-AF65-F5344CB8AC3E}">
        <p14:creationId xmlns:p14="http://schemas.microsoft.com/office/powerpoint/2010/main" val="32516186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pic>
        <p:nvPicPr>
          <p:cNvPr id="1032" name="Picture 8" descr="Comprehensive Geriatric Assessment | SpringerLink">
            <a:extLst>
              <a:ext uri="{FF2B5EF4-FFF2-40B4-BE49-F238E27FC236}">
                <a16:creationId xmlns:a16="http://schemas.microsoft.com/office/drawing/2014/main" id="{44D70C67-593B-4D7A-A4CC-89377EB790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713" y="279758"/>
            <a:ext cx="11761367" cy="639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3855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6A7DA160-03CD-6954-3DA9-7B0802447A65}"/>
              </a:ext>
            </a:extLst>
          </p:cNvPr>
          <p:cNvSpPr>
            <a:spLocks noGrp="1"/>
          </p:cNvSpPr>
          <p:nvPr>
            <p:ph type="title"/>
          </p:nvPr>
        </p:nvSpPr>
        <p:spPr/>
        <p:txBody>
          <a:bodyPr>
            <a:normAutofit/>
          </a:bodyPr>
          <a:lstStyle/>
          <a:p>
            <a:pPr algn="ctr"/>
            <a:r>
              <a:rPr lang="en-US" sz="2800" b="1" dirty="0"/>
              <a:t>Comprehensive Geriatric Assessment</a:t>
            </a:r>
            <a:br>
              <a:rPr lang="en-US" sz="2800" b="1" dirty="0"/>
            </a:br>
            <a:r>
              <a:rPr lang="en-US" sz="2800" b="1" dirty="0"/>
              <a:t>      Summary</a:t>
            </a:r>
          </a:p>
        </p:txBody>
      </p:sp>
      <p:sp>
        <p:nvSpPr>
          <p:cNvPr id="4" name="Content Placeholder 3">
            <a:extLst>
              <a:ext uri="{FF2B5EF4-FFF2-40B4-BE49-F238E27FC236}">
                <a16:creationId xmlns:a16="http://schemas.microsoft.com/office/drawing/2014/main" id="{0EA80AD5-884D-37C6-1272-9AB1920DFAF2}"/>
              </a:ext>
            </a:extLst>
          </p:cNvPr>
          <p:cNvSpPr>
            <a:spLocks noGrp="1"/>
          </p:cNvSpPr>
          <p:nvPr>
            <p:ph idx="1"/>
          </p:nvPr>
        </p:nvSpPr>
        <p:spPr>
          <a:xfrm>
            <a:off x="0" y="1825625"/>
            <a:ext cx="12192000" cy="4351338"/>
          </a:xfrm>
        </p:spPr>
        <p:txBody>
          <a:bodyPr>
            <a:normAutofit/>
          </a:bodyPr>
          <a:lstStyle/>
          <a:p>
            <a:r>
              <a:rPr lang="en-US" sz="2400" b="1" dirty="0"/>
              <a:t>If the CGA is implemented into service models and clinical pathways it could go a considerable way to minimizing harm and ensuring that the right healthcare gets practiced, at the right time to this vulnerable population.</a:t>
            </a:r>
          </a:p>
        </p:txBody>
      </p:sp>
    </p:spTree>
    <p:extLst>
      <p:ext uri="{BB962C8B-B14F-4D97-AF65-F5344CB8AC3E}">
        <p14:creationId xmlns:p14="http://schemas.microsoft.com/office/powerpoint/2010/main" val="19806278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BEF9B8CF-F575-9BD6-75F3-EF22AED1CD01}"/>
              </a:ext>
            </a:extLst>
          </p:cNvPr>
          <p:cNvSpPr>
            <a:spLocks noGrp="1"/>
          </p:cNvSpPr>
          <p:nvPr>
            <p:ph type="title"/>
          </p:nvPr>
        </p:nvSpPr>
        <p:spPr>
          <a:xfrm>
            <a:off x="0" y="274672"/>
            <a:ext cx="12192003" cy="716121"/>
          </a:xfrm>
        </p:spPr>
        <p:txBody>
          <a:bodyPr>
            <a:normAutofit/>
          </a:bodyPr>
          <a:lstStyle/>
          <a:p>
            <a:pPr algn="ctr"/>
            <a:r>
              <a:rPr lang="en-US" sz="2400" b="1" dirty="0"/>
              <a:t>Elder Abuse Screening Tools for Healthcare Professionals</a:t>
            </a:r>
          </a:p>
        </p:txBody>
      </p:sp>
      <p:sp>
        <p:nvSpPr>
          <p:cNvPr id="4" name="Content Placeholder 3">
            <a:extLst>
              <a:ext uri="{FF2B5EF4-FFF2-40B4-BE49-F238E27FC236}">
                <a16:creationId xmlns:a16="http://schemas.microsoft.com/office/drawing/2014/main" id="{C86505EE-92CF-F08C-8A9F-4689006973BA}"/>
              </a:ext>
            </a:extLst>
          </p:cNvPr>
          <p:cNvSpPr>
            <a:spLocks noGrp="1"/>
          </p:cNvSpPr>
          <p:nvPr>
            <p:ph idx="1"/>
          </p:nvPr>
        </p:nvSpPr>
        <p:spPr>
          <a:xfrm>
            <a:off x="0" y="1030952"/>
            <a:ext cx="12191980" cy="5928648"/>
          </a:xfrm>
        </p:spPr>
        <p:txBody>
          <a:bodyPr>
            <a:normAutofit/>
          </a:bodyPr>
          <a:lstStyle/>
          <a:p>
            <a:r>
              <a:rPr lang="en-US" sz="2400" b="1" dirty="0"/>
              <a:t>WHO definitions of Elder Abuse is, “A single or repeated act, or lack of appropriate action, occurring within any relationship where there is an expectation of trust which causes harm or distress to an older person.”</a:t>
            </a:r>
          </a:p>
          <a:p>
            <a:r>
              <a:rPr lang="en-US" sz="2400" b="1" dirty="0"/>
              <a:t>Currently there is no gold standard for elder abuse screening tools.</a:t>
            </a:r>
          </a:p>
          <a:p>
            <a:r>
              <a:rPr lang="en-US" sz="2400" b="1" dirty="0"/>
              <a:t>Most abuse is identified in health care settings, however, rates of abuse identification by health care providers remains low.</a:t>
            </a:r>
          </a:p>
          <a:p>
            <a:r>
              <a:rPr lang="en-US" sz="2400" b="1" dirty="0"/>
              <a:t>Only 1% of cases  that are reported to Adult Protective Services (APS) come from physicians.</a:t>
            </a:r>
          </a:p>
          <a:p>
            <a:r>
              <a:rPr lang="en-US" sz="2400" b="1" dirty="0"/>
              <a:t>Normal aging changes can mimic signs of elder abuse.</a:t>
            </a:r>
          </a:p>
          <a:p>
            <a:r>
              <a:rPr lang="en-US" sz="2400" b="1" dirty="0"/>
              <a:t>Population aging will result in higher abuse rates of older persons, a worldwide problem.</a:t>
            </a:r>
          </a:p>
          <a:p>
            <a:r>
              <a:rPr lang="en-US" sz="2400" b="1" dirty="0"/>
              <a:t>Elder victims may be reluctant to disclose evidence of abuse to professionals out of fear, shame or a sense of hopelessness.</a:t>
            </a:r>
          </a:p>
          <a:p>
            <a:r>
              <a:rPr lang="en-US" sz="2400" b="1" dirty="0"/>
              <a:t>World Elder Abuse Awareness Day (WEAAD) is commemorated every June 15</a:t>
            </a:r>
            <a:r>
              <a:rPr lang="en-US" sz="2400" b="1" baseline="30000" dirty="0"/>
              <a:t>th</a:t>
            </a:r>
            <a:r>
              <a:rPr lang="en-US" sz="2400" b="1" dirty="0"/>
              <a:t>.</a:t>
            </a:r>
          </a:p>
        </p:txBody>
      </p:sp>
    </p:spTree>
    <p:extLst>
      <p:ext uri="{BB962C8B-B14F-4D97-AF65-F5344CB8AC3E}">
        <p14:creationId xmlns:p14="http://schemas.microsoft.com/office/powerpoint/2010/main" val="32270278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95159254-C408-21EB-7269-7A3A423F7607}"/>
              </a:ext>
            </a:extLst>
          </p:cNvPr>
          <p:cNvSpPr>
            <a:spLocks noGrp="1"/>
          </p:cNvSpPr>
          <p:nvPr>
            <p:ph type="title"/>
          </p:nvPr>
        </p:nvSpPr>
        <p:spPr>
          <a:xfrm>
            <a:off x="838200" y="141581"/>
            <a:ext cx="10515600" cy="754779"/>
          </a:xfrm>
        </p:spPr>
        <p:txBody>
          <a:bodyPr>
            <a:normAutofit/>
          </a:bodyPr>
          <a:lstStyle/>
          <a:p>
            <a:pPr algn="ctr"/>
            <a:r>
              <a:rPr lang="en-US" sz="2800" b="1" dirty="0"/>
              <a:t>Six Types of Elder Abuse</a:t>
            </a:r>
          </a:p>
        </p:txBody>
      </p:sp>
      <p:sp>
        <p:nvSpPr>
          <p:cNvPr id="4" name="Content Placeholder 3">
            <a:extLst>
              <a:ext uri="{FF2B5EF4-FFF2-40B4-BE49-F238E27FC236}">
                <a16:creationId xmlns:a16="http://schemas.microsoft.com/office/drawing/2014/main" id="{73EEFEB0-FAC4-4467-E815-F322248A0F15}"/>
              </a:ext>
            </a:extLst>
          </p:cNvPr>
          <p:cNvSpPr>
            <a:spLocks noGrp="1"/>
          </p:cNvSpPr>
          <p:nvPr>
            <p:ph idx="1"/>
          </p:nvPr>
        </p:nvSpPr>
        <p:spPr>
          <a:xfrm>
            <a:off x="71120" y="872083"/>
            <a:ext cx="12120880" cy="5304880"/>
          </a:xfrm>
        </p:spPr>
        <p:txBody>
          <a:bodyPr/>
          <a:lstStyle/>
          <a:p>
            <a:r>
              <a:rPr lang="en-US" b="1" dirty="0"/>
              <a:t>Physical Abuse</a:t>
            </a:r>
          </a:p>
          <a:p>
            <a:r>
              <a:rPr lang="en-US" b="1" dirty="0"/>
              <a:t>Psychological Abuse</a:t>
            </a:r>
          </a:p>
          <a:p>
            <a:r>
              <a:rPr lang="en-US" b="1" dirty="0"/>
              <a:t>Sexual Abuse</a:t>
            </a:r>
          </a:p>
          <a:p>
            <a:r>
              <a:rPr lang="en-US" b="1" dirty="0"/>
              <a:t>Financial Abuse</a:t>
            </a:r>
          </a:p>
          <a:p>
            <a:r>
              <a:rPr lang="en-US" b="1" dirty="0"/>
              <a:t>Neglect</a:t>
            </a:r>
          </a:p>
          <a:p>
            <a:r>
              <a:rPr lang="en-US" b="1" dirty="0"/>
              <a:t>Violation of personal rights</a:t>
            </a:r>
          </a:p>
          <a:p>
            <a:endParaRPr lang="en-US" dirty="0"/>
          </a:p>
        </p:txBody>
      </p:sp>
    </p:spTree>
    <p:extLst>
      <p:ext uri="{BB962C8B-B14F-4D97-AF65-F5344CB8AC3E}">
        <p14:creationId xmlns:p14="http://schemas.microsoft.com/office/powerpoint/2010/main" val="8544375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F5368683-7AE1-DC43-1AD7-4091FD0483D0}"/>
              </a:ext>
            </a:extLst>
          </p:cNvPr>
          <p:cNvSpPr>
            <a:spLocks noGrp="1"/>
          </p:cNvSpPr>
          <p:nvPr>
            <p:ph type="title"/>
          </p:nvPr>
        </p:nvSpPr>
        <p:spPr>
          <a:xfrm>
            <a:off x="0" y="365125"/>
            <a:ext cx="12191980" cy="646939"/>
          </a:xfrm>
        </p:spPr>
        <p:txBody>
          <a:bodyPr>
            <a:normAutofit/>
          </a:bodyPr>
          <a:lstStyle/>
          <a:p>
            <a:pPr algn="ctr"/>
            <a:r>
              <a:rPr lang="en-US" sz="2400" b="1" dirty="0"/>
              <a:t>Elder Abuse Screening tools Discussed with CMS at the Mistreatment Symposium. </a:t>
            </a:r>
          </a:p>
        </p:txBody>
      </p:sp>
      <p:sp>
        <p:nvSpPr>
          <p:cNvPr id="4" name="Content Placeholder 3">
            <a:extLst>
              <a:ext uri="{FF2B5EF4-FFF2-40B4-BE49-F238E27FC236}">
                <a16:creationId xmlns:a16="http://schemas.microsoft.com/office/drawing/2014/main" id="{79FDF981-97BE-8592-E954-37AFCDA403ED}"/>
              </a:ext>
            </a:extLst>
          </p:cNvPr>
          <p:cNvSpPr>
            <a:spLocks noGrp="1"/>
          </p:cNvSpPr>
          <p:nvPr>
            <p:ph idx="1"/>
          </p:nvPr>
        </p:nvSpPr>
        <p:spPr>
          <a:xfrm>
            <a:off x="-23" y="1012064"/>
            <a:ext cx="12191980" cy="5164899"/>
          </a:xfrm>
        </p:spPr>
        <p:txBody>
          <a:bodyPr>
            <a:normAutofit/>
          </a:bodyPr>
          <a:lstStyle/>
          <a:p>
            <a:r>
              <a:rPr lang="en-US" sz="2000" b="1" dirty="0"/>
              <a:t>1.  Elder Abuse Suspicion Index (EASI):  6 items, HCP administers to assess </a:t>
            </a:r>
            <a:br>
              <a:rPr lang="en-US" sz="2000" b="1" dirty="0"/>
            </a:br>
            <a:r>
              <a:rPr lang="en-US" sz="2000" b="1" dirty="0"/>
              <a:t>Risk, neglect, verbal, psychological, emotional, financial, physical, and sexual abuse over a 12-month period. Takes 2 minutes to complete.   Validated in family practices and ambulatory care settings.</a:t>
            </a:r>
          </a:p>
          <a:p>
            <a:endParaRPr lang="en-US" sz="2000" b="1" dirty="0"/>
          </a:p>
          <a:p>
            <a:r>
              <a:rPr lang="en-US" sz="2000" b="1" dirty="0"/>
              <a:t>2.  </a:t>
            </a:r>
            <a:r>
              <a:rPr lang="en-US" sz="2000" b="1" dirty="0" err="1"/>
              <a:t>Hwalek-Sengstock</a:t>
            </a:r>
            <a:r>
              <a:rPr lang="en-US" sz="2000" b="1" dirty="0"/>
              <a:t> Elder Abuse Screening Test (H-S/EAST):  6 items, self report or HCP. Predictive validity, good cross-cultural adaptation. Used in ED or outpatient setting.</a:t>
            </a:r>
          </a:p>
          <a:p>
            <a:endParaRPr lang="en-US" sz="2000" b="1" dirty="0"/>
          </a:p>
          <a:p>
            <a:r>
              <a:rPr lang="en-US" sz="2000" b="1" dirty="0"/>
              <a:t>3.  Vulnerability to Abuse Screening Scale (VASS):  12 items, self-report of dependency, dejection, coercion, and vulnerability. Moderate reliability, good validity.  Validated in family practices, and ambulatory care settings.</a:t>
            </a:r>
          </a:p>
        </p:txBody>
      </p:sp>
    </p:spTree>
    <p:extLst>
      <p:ext uri="{BB962C8B-B14F-4D97-AF65-F5344CB8AC3E}">
        <p14:creationId xmlns:p14="http://schemas.microsoft.com/office/powerpoint/2010/main" val="36361410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862C1377-D49C-5150-D2D6-DC3E64822421}"/>
              </a:ext>
            </a:extLst>
          </p:cNvPr>
          <p:cNvSpPr>
            <a:spLocks noGrp="1"/>
          </p:cNvSpPr>
          <p:nvPr>
            <p:ph type="title"/>
          </p:nvPr>
        </p:nvSpPr>
        <p:spPr>
          <a:xfrm>
            <a:off x="838178" y="231264"/>
            <a:ext cx="10515600" cy="369332"/>
          </a:xfrm>
        </p:spPr>
        <p:txBody>
          <a:bodyPr>
            <a:normAutofit/>
          </a:bodyPr>
          <a:lstStyle/>
          <a:p>
            <a:pPr algn="ctr"/>
            <a:r>
              <a:rPr lang="en-US" sz="1800" b="1" dirty="0"/>
              <a:t>References</a:t>
            </a:r>
          </a:p>
        </p:txBody>
      </p:sp>
      <p:sp>
        <p:nvSpPr>
          <p:cNvPr id="4" name="Content Placeholder 3">
            <a:extLst>
              <a:ext uri="{FF2B5EF4-FFF2-40B4-BE49-F238E27FC236}">
                <a16:creationId xmlns:a16="http://schemas.microsoft.com/office/drawing/2014/main" id="{598E1FD3-8182-5FAB-D8D3-2FF4B3FE8F68}"/>
              </a:ext>
            </a:extLst>
          </p:cNvPr>
          <p:cNvSpPr>
            <a:spLocks noGrp="1"/>
          </p:cNvSpPr>
          <p:nvPr>
            <p:ph idx="1"/>
          </p:nvPr>
        </p:nvSpPr>
        <p:spPr>
          <a:xfrm>
            <a:off x="0" y="981858"/>
            <a:ext cx="12192000" cy="5876142"/>
          </a:xfrm>
        </p:spPr>
        <p:txBody>
          <a:bodyPr>
            <a:normAutofit/>
          </a:bodyPr>
          <a:lstStyle/>
          <a:p>
            <a:r>
              <a:rPr lang="en-US" sz="1800" b="1" dirty="0"/>
              <a:t>Lay </a:t>
            </a:r>
            <a:r>
              <a:rPr lang="en-US" sz="1800" b="1" dirty="0" err="1"/>
              <a:t>Khoon</a:t>
            </a:r>
            <a:r>
              <a:rPr lang="en-US" sz="1800" b="1" dirty="0"/>
              <a:t>, Lau, Penny Lun, Jonathan Gao,  Edward Tan, Application and Implementation of Brief Geriatric assessment in Primary Care and community Settings:  A Scoping Review. BMC Geriatric. 2025 Jan. 2: 25:2.</a:t>
            </a:r>
          </a:p>
          <a:p>
            <a:r>
              <a:rPr lang="en-US" sz="1800" b="1" dirty="0"/>
              <a:t>T J Welsh,  A L Gordon, J R Gladmon, Comprehensive Geriatric Assessment- a guide for the non-specialist, Int J Clin Pract.2014 March; 68 (3) 290-293, 2014.</a:t>
            </a:r>
          </a:p>
          <a:p>
            <a:r>
              <a:rPr lang="en-US" sz="1800" b="1" dirty="0"/>
              <a:t>Katherine T Ward MD, David B Reuben MD, Comprehensive Geriatric Assessment , July 22, 2022</a:t>
            </a:r>
          </a:p>
          <a:p>
            <a:r>
              <a:rPr lang="en-US" sz="1800" b="1" dirty="0"/>
              <a:t>Ying Git Wong, Jo-</a:t>
            </a:r>
            <a:r>
              <a:rPr lang="en-US" sz="1800" b="1" dirty="0" err="1"/>
              <a:t>Aine</a:t>
            </a:r>
            <a:r>
              <a:rPr lang="en-US" sz="1800" b="1" dirty="0"/>
              <a:t> Hang, Jacqueline Francis-Coad, Anne-Marie Hill, Using Comprehensive Geriatric Assessment for Older Adults undertaking a facility based transition care program to evaluate functional outcomes a feasibility study. BMC Geriatrics, 2022;22:598</a:t>
            </a:r>
          </a:p>
          <a:p>
            <a:r>
              <a:rPr lang="en-US" sz="1800" b="1" dirty="0"/>
              <a:t>National Institutes of Health Consensus Development Conference Statement:  geriatric assessment methods for clinical decision-making;  J Am Geriatrics Soc; 1988. pp.342-347.</a:t>
            </a:r>
          </a:p>
          <a:p>
            <a:r>
              <a:rPr lang="en-US" sz="1800" b="1" dirty="0" err="1"/>
              <a:t>Hemmy</a:t>
            </a:r>
            <a:r>
              <a:rPr lang="en-US" sz="1800" b="1" dirty="0"/>
              <a:t> LS, </a:t>
            </a:r>
            <a:r>
              <a:rPr lang="en-US" sz="1800" b="1" dirty="0" err="1"/>
              <a:t>Linskens</a:t>
            </a:r>
            <a:r>
              <a:rPr lang="en-US" sz="1800" b="1" dirty="0"/>
              <a:t> EJ, Silverman PC et al.  Brief Cognitive Tests for Distinguishing Clinical Alzheimer-Type Dementia from Mild cognitive Impairment or Normal Cognition in Older Adults with Suspected Cognitive Impairment.  Ann Intern Med 2020; 172:678. </a:t>
            </a:r>
          </a:p>
          <a:p>
            <a:r>
              <a:rPr lang="en-US" sz="1800" b="1" dirty="0"/>
              <a:t>Rockwood DB, Song X, </a:t>
            </a:r>
            <a:r>
              <a:rPr lang="en-US" sz="1800" b="1" dirty="0" err="1"/>
              <a:t>Macknight</a:t>
            </a:r>
            <a:r>
              <a:rPr lang="en-US" sz="1800" b="1" dirty="0"/>
              <a:t> C, et all.  A global clinical measure of fitness and frailty in elderly patients.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CMAJ 2005;173:489.</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b="1" dirty="0" err="1">
                <a:solidFill>
                  <a:prstClr val="black"/>
                </a:solidFill>
                <a:latin typeface="Calibri" panose="020F0502020204030204"/>
              </a:rPr>
              <a:t>Levis</a:t>
            </a:r>
            <a:r>
              <a:rPr lang="en-US" sz="1800" b="1" dirty="0">
                <a:solidFill>
                  <a:prstClr val="black"/>
                </a:solidFill>
                <a:latin typeface="Calibri" panose="020F0502020204030204"/>
              </a:rPr>
              <a:t> B, Sun Y, He C , et al.  Accuracy of the PHQ-2 and in combination with the PHQ-9 for Screening to Detect major Depression:  Systematic Review and Meta-Analysis. JAMA 2020; 323:2290.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sz="2000" b="1" dirty="0"/>
          </a:p>
        </p:txBody>
      </p:sp>
    </p:spTree>
    <p:extLst>
      <p:ext uri="{BB962C8B-B14F-4D97-AF65-F5344CB8AC3E}">
        <p14:creationId xmlns:p14="http://schemas.microsoft.com/office/powerpoint/2010/main" val="264005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pic>
        <p:nvPicPr>
          <p:cNvPr id="3074" name="Picture 2" descr="12,565 Frail Images, Stock Photos &amp; Vectors | Shutterstock">
            <a:extLst>
              <a:ext uri="{FF2B5EF4-FFF2-40B4-BE49-F238E27FC236}">
                <a16:creationId xmlns:a16="http://schemas.microsoft.com/office/drawing/2014/main" id="{8C847D40-9A08-A4D2-1411-055B344CEA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412" y="368633"/>
            <a:ext cx="4800600" cy="317836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rail Man Walking Image &amp; Photo (Free Trial) | Bigstock">
            <a:extLst>
              <a:ext uri="{FF2B5EF4-FFF2-40B4-BE49-F238E27FC236}">
                <a16:creationId xmlns:a16="http://schemas.microsoft.com/office/drawing/2014/main" id="{D8043E4F-1D14-FAB5-8660-21913AFC8E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9312" y="416320"/>
            <a:ext cx="6773975" cy="317836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Less Not Always More When Medicating Frail, Elderly Acute MI Patients |  tctmd.com">
            <a:extLst>
              <a:ext uri="{FF2B5EF4-FFF2-40B4-BE49-F238E27FC236}">
                <a16:creationId xmlns:a16="http://schemas.microsoft.com/office/drawing/2014/main" id="{79123C64-52A5-F726-0C33-3ADFD32E77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5075" y="3594681"/>
            <a:ext cx="6605336" cy="3076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1038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44394697-8AB0-1035-7A61-489D1C031588}"/>
              </a:ext>
            </a:extLst>
          </p:cNvPr>
          <p:cNvSpPr>
            <a:spLocks noGrp="1"/>
          </p:cNvSpPr>
          <p:nvPr>
            <p:ph type="title"/>
          </p:nvPr>
        </p:nvSpPr>
        <p:spPr>
          <a:xfrm>
            <a:off x="838200" y="234513"/>
            <a:ext cx="10515600" cy="631761"/>
          </a:xfrm>
        </p:spPr>
        <p:txBody>
          <a:bodyPr>
            <a:normAutofit/>
          </a:bodyPr>
          <a:lstStyle/>
          <a:p>
            <a:pPr algn="ctr"/>
            <a:r>
              <a:rPr lang="en-US" sz="2800" b="1" dirty="0"/>
              <a:t>References</a:t>
            </a:r>
          </a:p>
        </p:txBody>
      </p:sp>
      <p:sp>
        <p:nvSpPr>
          <p:cNvPr id="4" name="Content Placeholder 3">
            <a:extLst>
              <a:ext uri="{FF2B5EF4-FFF2-40B4-BE49-F238E27FC236}">
                <a16:creationId xmlns:a16="http://schemas.microsoft.com/office/drawing/2014/main" id="{AB29BFE5-FA81-92FA-DB8D-AE4702AB9872}"/>
              </a:ext>
            </a:extLst>
          </p:cNvPr>
          <p:cNvSpPr>
            <a:spLocks noGrp="1"/>
          </p:cNvSpPr>
          <p:nvPr>
            <p:ph idx="1"/>
          </p:nvPr>
        </p:nvSpPr>
        <p:spPr>
          <a:xfrm>
            <a:off x="-23" y="866274"/>
            <a:ext cx="12192023" cy="6043789"/>
          </a:xfrm>
        </p:spPr>
        <p:txBody>
          <a:bodyPr>
            <a:normAutofit/>
          </a:bodyPr>
          <a:lstStyle/>
          <a:p>
            <a:r>
              <a:rPr lang="en-US" sz="1800" b="1" dirty="0" err="1"/>
              <a:t>Wilhelmson</a:t>
            </a:r>
            <a:r>
              <a:rPr lang="en-US" sz="1800" b="1" dirty="0"/>
              <a:t> K, Andersson </a:t>
            </a:r>
            <a:r>
              <a:rPr lang="en-US" sz="1800" b="1" dirty="0" err="1"/>
              <a:t>Hammar</a:t>
            </a:r>
            <a:r>
              <a:rPr lang="en-US" sz="1800" b="1" dirty="0"/>
              <a:t> I, Westgard T, et al.  Positive Effects of Daily living one year after receiving comprehensive geriatric assessment-results from a randomized controlled study CGA-Swed.  BMC Geriatrics 2022;  22:180.</a:t>
            </a:r>
          </a:p>
          <a:p>
            <a:r>
              <a:rPr lang="en-US" sz="1800" b="1" dirty="0"/>
              <a:t>Briggs R, McDonough A, Ellis G, et al.  Comprehensive Geriatric Assessment for community-dwelling, high risk, frail, older people.  Cochrane Database Syst Rev 2022; 5:CD012705.</a:t>
            </a:r>
          </a:p>
          <a:p>
            <a:r>
              <a:rPr lang="en-US" sz="1800" b="1" dirty="0"/>
              <a:t>Counsell SR, Holder CM, </a:t>
            </a:r>
            <a:r>
              <a:rPr lang="en-US" sz="1800" b="1" dirty="0" err="1"/>
              <a:t>Liebenauer</a:t>
            </a:r>
            <a:r>
              <a:rPr lang="en-US" sz="1800" b="1" dirty="0"/>
              <a:t> LL, et al.  Effects of a multicomponent intervention on functional outcomes and process of care in hospitalized older patients:  a randomized controlled trial of Acute Care for Elders (ACE) in a community hospital.  J Am Geriatric Soc 2000;  48:1572.</a:t>
            </a:r>
          </a:p>
          <a:p>
            <a:r>
              <a:rPr lang="en-US" sz="1800" b="1" dirty="0"/>
              <a:t>Stephen J Evans, Margaret Sayers, Arnold </a:t>
            </a:r>
            <a:r>
              <a:rPr lang="en-US" sz="1800" b="1" dirty="0" err="1"/>
              <a:t>Mitnitski</a:t>
            </a:r>
            <a:r>
              <a:rPr lang="en-US" sz="1800" b="1" dirty="0"/>
              <a:t>, Kenneth Rockwood,  The Risk of adverse outcomes in hospitalized older patients in relation to frailty index based on a comprehensive geriatric assessment.  Oxford Academic, Age Ageing. 2014 Jan; 43 (1) 127-132.</a:t>
            </a:r>
          </a:p>
          <a:p>
            <a:r>
              <a:rPr lang="en-US" sz="1800" b="1" dirty="0"/>
              <a:t>BC Sohn, Clinician’s Guide to Geriatric Assessment, Mayo Clinic Proceedings.  November 2024. volume 99, Issue 11.</a:t>
            </a:r>
          </a:p>
          <a:p>
            <a:r>
              <a:rPr lang="en-US" sz="1800" b="1" dirty="0"/>
              <a:t>Sibel </a:t>
            </a:r>
            <a:r>
              <a:rPr lang="en-US" sz="1800" b="1" dirty="0" err="1"/>
              <a:t>Cavadar</a:t>
            </a:r>
            <a:r>
              <a:rPr lang="en-US" sz="1800" b="1" dirty="0"/>
              <a:t>, Fatama Ozge, Kayhan Kocak, </a:t>
            </a:r>
            <a:r>
              <a:rPr lang="en-US" sz="1800" b="1" dirty="0" err="1"/>
              <a:t>Sumru</a:t>
            </a:r>
            <a:r>
              <a:rPr lang="en-US" sz="1800" b="1" dirty="0"/>
              <a:t> Savas, Oral Care Assessment. BMC Geriatrics 2025 25:249.</a:t>
            </a:r>
          </a:p>
          <a:p>
            <a:r>
              <a:rPr lang="en-US" sz="1800" b="1" dirty="0"/>
              <a:t>Aseel </a:t>
            </a:r>
            <a:r>
              <a:rPr lang="en-US" sz="1800" b="1" dirty="0" err="1"/>
              <a:t>Mohmoud</a:t>
            </a:r>
            <a:r>
              <a:rPr lang="en-US" sz="1800" b="1" dirty="0"/>
              <a:t>, Victoria A. Goodwin Et Al, “How Can we Improve CGA for older people living with </a:t>
            </a:r>
            <a:r>
              <a:rPr lang="en-US" sz="1800" b="1" dirty="0" err="1"/>
              <a:t>fraility</a:t>
            </a:r>
            <a:r>
              <a:rPr lang="en-US" sz="1800" b="1" dirty="0"/>
              <a:t> in primary care community settings? A Qualitative Study. BMJ Open, April </a:t>
            </a:r>
            <a:r>
              <a:rPr lang="en-US" sz="1800" b="1"/>
              <a:t>2025- Volume 15-4.</a:t>
            </a:r>
            <a:endParaRPr lang="en-US" sz="1800" b="1" dirty="0"/>
          </a:p>
          <a:p>
            <a:endParaRPr lang="en-US" sz="1800" b="1" dirty="0"/>
          </a:p>
          <a:p>
            <a:endParaRPr lang="en-US" sz="2400" b="1" dirty="0"/>
          </a:p>
        </p:txBody>
      </p:sp>
    </p:spTree>
    <p:extLst>
      <p:ext uri="{BB962C8B-B14F-4D97-AF65-F5344CB8AC3E}">
        <p14:creationId xmlns:p14="http://schemas.microsoft.com/office/powerpoint/2010/main" val="42174650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0AC951D5-AFBA-64D3-A971-199ACBA4113D}"/>
              </a:ext>
            </a:extLst>
          </p:cNvPr>
          <p:cNvSpPr>
            <a:spLocks noGrp="1"/>
          </p:cNvSpPr>
          <p:nvPr>
            <p:ph type="title"/>
          </p:nvPr>
        </p:nvSpPr>
        <p:spPr>
          <a:xfrm>
            <a:off x="-23" y="365125"/>
            <a:ext cx="11353823" cy="1325563"/>
          </a:xfrm>
        </p:spPr>
        <p:txBody>
          <a:bodyPr/>
          <a:lstStyle/>
          <a:p>
            <a:pPr algn="ctr"/>
            <a:r>
              <a:rPr lang="en-US" b="1" dirty="0"/>
              <a:t>THANK YOU FOR SPENDING YOUR TIME WITH ME</a:t>
            </a:r>
          </a:p>
        </p:txBody>
      </p:sp>
      <p:sp>
        <p:nvSpPr>
          <p:cNvPr id="4" name="Content Placeholder 3">
            <a:extLst>
              <a:ext uri="{FF2B5EF4-FFF2-40B4-BE49-F238E27FC236}">
                <a16:creationId xmlns:a16="http://schemas.microsoft.com/office/drawing/2014/main" id="{03C51512-0087-48EC-333F-9B0BF5FCBEFE}"/>
              </a:ext>
            </a:extLst>
          </p:cNvPr>
          <p:cNvSpPr>
            <a:spLocks noGrp="1"/>
          </p:cNvSpPr>
          <p:nvPr>
            <p:ph idx="1"/>
          </p:nvPr>
        </p:nvSpPr>
        <p:spPr/>
        <p:txBody>
          <a:bodyPr/>
          <a:lstStyle/>
          <a:p>
            <a:pPr algn="ctr"/>
            <a:r>
              <a:rPr lang="en-US" b="1" dirty="0"/>
              <a:t>Dana Rizzo RN, BSN, ACM-RN</a:t>
            </a:r>
          </a:p>
          <a:p>
            <a:pPr algn="ctr"/>
            <a:r>
              <a:rPr lang="en-US" b="1" dirty="0">
                <a:hlinkClick r:id="rId3"/>
              </a:rPr>
              <a:t>Dana.Rizzo@singhmail.com</a:t>
            </a:r>
            <a:endParaRPr lang="en-US" b="1" dirty="0"/>
          </a:p>
          <a:p>
            <a:pPr algn="ctr"/>
            <a:r>
              <a:rPr lang="en-US" b="1" dirty="0"/>
              <a:t>703-967-4777</a:t>
            </a:r>
          </a:p>
        </p:txBody>
      </p:sp>
    </p:spTree>
    <p:extLst>
      <p:ext uri="{BB962C8B-B14F-4D97-AF65-F5344CB8AC3E}">
        <p14:creationId xmlns:p14="http://schemas.microsoft.com/office/powerpoint/2010/main" val="39829338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64512-53F3-4708-8A63-198560042B8B}"/>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0C9266C0-F43D-4C84-B4CB-54ECF8F47075}"/>
              </a:ext>
            </a:extLst>
          </p:cNvPr>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id="{FE3187B4-BAC3-462D-81AC-8BFF07277951}"/>
              </a:ext>
            </a:extLst>
          </p:cNvPr>
          <p:cNvPicPr>
            <a:picLocks noChangeAspect="1"/>
          </p:cNvPicPr>
          <p:nvPr/>
        </p:nvPicPr>
        <p:blipFill>
          <a:blip r:embed="rId2"/>
          <a:stretch>
            <a:fillRect/>
          </a:stretch>
        </p:blipFill>
        <p:spPr>
          <a:xfrm>
            <a:off x="9808389" y="5583891"/>
            <a:ext cx="1719221" cy="1024217"/>
          </a:xfrm>
          <a:prstGeom prst="rect">
            <a:avLst/>
          </a:prstGeom>
        </p:spPr>
      </p:pic>
      <p:pic>
        <p:nvPicPr>
          <p:cNvPr id="1026" name="Picture 2" descr="Senior living in Ashburn, VA">
            <a:extLst>
              <a:ext uri="{FF2B5EF4-FFF2-40B4-BE49-F238E27FC236}">
                <a16:creationId xmlns:a16="http://schemas.microsoft.com/office/drawing/2014/main" id="{B5761632-468B-4238-A737-0DC4996DF4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0"/>
            <a:ext cx="11430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6417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Tree>
    <p:extLst>
      <p:ext uri="{BB962C8B-B14F-4D97-AF65-F5344CB8AC3E}">
        <p14:creationId xmlns:p14="http://schemas.microsoft.com/office/powerpoint/2010/main" val="1184711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B27D3E4F-A39E-C8FA-7105-242B632B2083}"/>
              </a:ext>
            </a:extLst>
          </p:cNvPr>
          <p:cNvSpPr>
            <a:spLocks noGrp="1"/>
          </p:cNvSpPr>
          <p:nvPr>
            <p:ph type="title"/>
          </p:nvPr>
        </p:nvSpPr>
        <p:spPr>
          <a:xfrm>
            <a:off x="697832" y="186826"/>
            <a:ext cx="11494147" cy="498384"/>
          </a:xfrm>
        </p:spPr>
        <p:txBody>
          <a:bodyPr>
            <a:normAutofit fontScale="90000"/>
          </a:bodyPr>
          <a:lstStyle/>
          <a:p>
            <a:r>
              <a:rPr lang="en-US" sz="3200" b="1" dirty="0"/>
              <a:t>The Comprehensive Geriatric Assessment (CGA)Process Defined:</a:t>
            </a:r>
          </a:p>
        </p:txBody>
      </p:sp>
      <p:sp>
        <p:nvSpPr>
          <p:cNvPr id="4" name="Content Placeholder 3">
            <a:extLst>
              <a:ext uri="{FF2B5EF4-FFF2-40B4-BE49-F238E27FC236}">
                <a16:creationId xmlns:a16="http://schemas.microsoft.com/office/drawing/2014/main" id="{914797C7-D658-66CC-DFE0-ADBB8EAB1799}"/>
              </a:ext>
            </a:extLst>
          </p:cNvPr>
          <p:cNvSpPr>
            <a:spLocks noGrp="1"/>
          </p:cNvSpPr>
          <p:nvPr>
            <p:ph idx="1"/>
          </p:nvPr>
        </p:nvSpPr>
        <p:spPr>
          <a:xfrm>
            <a:off x="-23" y="872083"/>
            <a:ext cx="12192023" cy="5985917"/>
          </a:xfrm>
        </p:spPr>
        <p:txBody>
          <a:bodyPr/>
          <a:lstStyle/>
          <a:p>
            <a:r>
              <a:rPr lang="en-US" sz="2000" b="1" dirty="0"/>
              <a:t>CGA is defined as a multidisciplinary diagnostic and treatment process that identifies medical, psychosocial, and functional limitations of a frail older person in order to develop a coordinated plan to maximize overall health with aging (1,2).</a:t>
            </a:r>
          </a:p>
          <a:p>
            <a:r>
              <a:rPr lang="en-US" sz="2000" b="1" dirty="0"/>
              <a:t>The healthcare of an older adult extends beyond the traditional medical management of illness.</a:t>
            </a:r>
          </a:p>
          <a:p>
            <a:r>
              <a:rPr lang="en-US" sz="2000" b="1" dirty="0"/>
              <a:t>The CGA requires evaluation and assessment of multiple issues, including physical, cognitive, affective, social, financial, environmental and spiritual components that influence an older adult’s health.</a:t>
            </a:r>
          </a:p>
          <a:p>
            <a:r>
              <a:rPr lang="en-US" sz="2000" b="1" u="sng" dirty="0"/>
              <a:t>The purpose of the CGA is based on the premise that a systematic evaluation of frail, older persons, by a team of healthcare professionals may identify a variety of treatable health problems, and lead to better health outcomes. Helps to tailor rehabilitative needs to the individual.</a:t>
            </a:r>
          </a:p>
          <a:p>
            <a:r>
              <a:rPr lang="en-US" sz="2000" b="1" dirty="0"/>
              <a:t>The CGA is over 20 years old.  </a:t>
            </a:r>
          </a:p>
          <a:p>
            <a:r>
              <a:rPr lang="en-US" sz="2000" b="1" dirty="0"/>
              <a:t>Hospital based CGA  starts on admission.</a:t>
            </a:r>
          </a:p>
          <a:p>
            <a:r>
              <a:rPr lang="en-US" sz="2000" b="1" dirty="0"/>
              <a:t>CGA is used in emergency departments, medical units, trauma, oncology, orthopedic,  </a:t>
            </a:r>
          </a:p>
          <a:p>
            <a:r>
              <a:rPr lang="en-US" sz="2000" b="1" dirty="0"/>
              <a:t> and  in community dwellings, Assisted Living Communities,  and in private homes.</a:t>
            </a:r>
          </a:p>
          <a:p>
            <a:r>
              <a:rPr lang="en-US" sz="2000" b="1" dirty="0"/>
              <a:t>CGA can be applied in SNF, Long Term Care Facilities, Residential Communities and Transition Care Programs (TCP).</a:t>
            </a:r>
          </a:p>
          <a:p>
            <a:r>
              <a:rPr lang="en-US" sz="2000" b="1" dirty="0"/>
              <a:t>Time to perform a CGA is 55 minutes.</a:t>
            </a:r>
          </a:p>
          <a:p>
            <a:endParaRPr lang="en-US" sz="2400" b="1" dirty="0"/>
          </a:p>
          <a:p>
            <a:endParaRPr lang="en-US" sz="2400" b="1" dirty="0"/>
          </a:p>
          <a:p>
            <a:endParaRPr lang="en-US" dirty="0"/>
          </a:p>
          <a:p>
            <a:endParaRPr lang="en-US" dirty="0"/>
          </a:p>
        </p:txBody>
      </p:sp>
    </p:spTree>
    <p:extLst>
      <p:ext uri="{BB962C8B-B14F-4D97-AF65-F5344CB8AC3E}">
        <p14:creationId xmlns:p14="http://schemas.microsoft.com/office/powerpoint/2010/main" val="810994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49514" y="-5907952"/>
            <a:ext cx="9293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07613995-3A07-8A4F-C041-91A51D8FF6DF}"/>
              </a:ext>
            </a:extLst>
          </p:cNvPr>
          <p:cNvSpPr>
            <a:spLocks noGrp="1"/>
          </p:cNvSpPr>
          <p:nvPr>
            <p:ph type="title"/>
          </p:nvPr>
        </p:nvSpPr>
        <p:spPr>
          <a:xfrm>
            <a:off x="1383632" y="93892"/>
            <a:ext cx="10808368" cy="778190"/>
          </a:xfrm>
        </p:spPr>
        <p:txBody>
          <a:bodyPr>
            <a:normAutofit/>
          </a:bodyPr>
          <a:lstStyle/>
          <a:p>
            <a:pPr algn="ctr"/>
            <a:r>
              <a:rPr lang="en-US" sz="2400" b="1" dirty="0"/>
              <a:t>The Five Domains of the Comprehensive Geriatric Assessment:</a:t>
            </a:r>
            <a:br>
              <a:rPr lang="en-US" sz="2400" b="1" dirty="0"/>
            </a:br>
            <a:r>
              <a:rPr lang="en-US" sz="1800" b="1" dirty="0"/>
              <a:t>(T J Welsh, A L Gordon, J R Gladman)</a:t>
            </a:r>
          </a:p>
        </p:txBody>
      </p:sp>
      <p:sp>
        <p:nvSpPr>
          <p:cNvPr id="4" name="Content Placeholder 3">
            <a:extLst>
              <a:ext uri="{FF2B5EF4-FFF2-40B4-BE49-F238E27FC236}">
                <a16:creationId xmlns:a16="http://schemas.microsoft.com/office/drawing/2014/main" id="{BA63DDBB-6A46-5679-5D1A-B26EB8872EF9}"/>
              </a:ext>
            </a:extLst>
          </p:cNvPr>
          <p:cNvSpPr>
            <a:spLocks noGrp="1"/>
          </p:cNvSpPr>
          <p:nvPr>
            <p:ph idx="1"/>
          </p:nvPr>
        </p:nvSpPr>
        <p:spPr>
          <a:xfrm>
            <a:off x="0" y="872082"/>
            <a:ext cx="12191980" cy="5985917"/>
          </a:xfrm>
        </p:spPr>
        <p:txBody>
          <a:bodyPr>
            <a:normAutofit/>
          </a:bodyPr>
          <a:lstStyle/>
          <a:p>
            <a:r>
              <a:rPr lang="en-US" sz="2000" b="1" dirty="0"/>
              <a:t>1.  Physical Medical conditions- Comorbid conditions and disease severity</a:t>
            </a:r>
          </a:p>
          <a:p>
            <a:r>
              <a:rPr lang="en-US" sz="2000" b="1" dirty="0"/>
              <a:t>                                                         Medication Review:  Polypharmacy</a:t>
            </a:r>
          </a:p>
          <a:p>
            <a:r>
              <a:rPr lang="en-US" sz="2000" b="1" dirty="0"/>
              <a:t>                                                          Nutritional status:  height and weight/Elder Abuse Assessment</a:t>
            </a:r>
          </a:p>
          <a:p>
            <a:r>
              <a:rPr lang="en-US" sz="2000" b="1" dirty="0"/>
              <a:t>                                                          Create a problem list</a:t>
            </a:r>
          </a:p>
          <a:p>
            <a:r>
              <a:rPr lang="en-US" sz="2000" b="1" dirty="0"/>
              <a:t>2.  Mental Health Issues -            Cognition, mood, anxiety, depression (Mini Mental State Examination MMSE) </a:t>
            </a:r>
          </a:p>
          <a:p>
            <a:r>
              <a:rPr lang="en-US" sz="2000" b="1" dirty="0"/>
              <a:t>3.  Functioning-                              Core Functions such as mobility and balance (Modified Barthel Index MBI)</a:t>
            </a:r>
          </a:p>
          <a:p>
            <a:r>
              <a:rPr lang="en-US" sz="2000" b="1" dirty="0"/>
              <a:t>                                                           Activities of daily living (ADL)</a:t>
            </a:r>
          </a:p>
          <a:p>
            <a:r>
              <a:rPr lang="en-US" sz="2000" b="1" dirty="0"/>
              <a:t>                                                           Life roles that are important to patient (Patient Health Questionnaire-9 PHQ-9)</a:t>
            </a:r>
          </a:p>
          <a:p>
            <a:r>
              <a:rPr lang="en-US" sz="2000" b="1" dirty="0"/>
              <a:t>4.  Social circumstances-              Social determinates of health (SDOH) </a:t>
            </a:r>
          </a:p>
          <a:p>
            <a:r>
              <a:rPr lang="en-US" sz="2000" b="1" dirty="0"/>
              <a:t>                                                           Social networks, informal support available from family, the wider network of                                    </a:t>
            </a:r>
          </a:p>
          <a:p>
            <a:r>
              <a:rPr lang="en-US" sz="2000" b="1" dirty="0"/>
              <a:t>                                                           friends and contacts, and statutory care</a:t>
            </a:r>
          </a:p>
          <a:p>
            <a:r>
              <a:rPr lang="en-US" sz="2000" b="1" dirty="0"/>
              <a:t>                                                           Poverty (Social Determinants of Health)</a:t>
            </a:r>
          </a:p>
          <a:p>
            <a:r>
              <a:rPr lang="en-US" sz="2000" b="1" dirty="0"/>
              <a:t>5.  Environment-                             Housing comfort, facilities, and safety</a:t>
            </a:r>
          </a:p>
          <a:p>
            <a:r>
              <a:rPr lang="en-US" sz="2000" b="1" dirty="0"/>
              <a:t>                                                           Use or potential use of “Telehealth” technology</a:t>
            </a:r>
          </a:p>
          <a:p>
            <a:r>
              <a:rPr lang="en-US" sz="2000" b="1" dirty="0"/>
              <a:t>                                                           Accessibility to local resources, clinics, community centers</a:t>
            </a:r>
          </a:p>
          <a:p>
            <a:endParaRPr lang="en-US" dirty="0"/>
          </a:p>
        </p:txBody>
      </p:sp>
    </p:spTree>
    <p:extLst>
      <p:ext uri="{BB962C8B-B14F-4D97-AF65-F5344CB8AC3E}">
        <p14:creationId xmlns:p14="http://schemas.microsoft.com/office/powerpoint/2010/main" val="3812586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pic>
        <p:nvPicPr>
          <p:cNvPr id="5124" name="Picture 4" descr="Comprehensive Geriatric Assessment | SpringerLink">
            <a:extLst>
              <a:ext uri="{FF2B5EF4-FFF2-40B4-BE49-F238E27FC236}">
                <a16:creationId xmlns:a16="http://schemas.microsoft.com/office/drawing/2014/main" id="{FC745F46-1633-C124-DBA3-08DDBFF2FA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558" y="234514"/>
            <a:ext cx="10058400" cy="5360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395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B27D3E4F-A39E-C8FA-7105-242B632B2083}"/>
              </a:ext>
            </a:extLst>
          </p:cNvPr>
          <p:cNvSpPr>
            <a:spLocks noGrp="1"/>
          </p:cNvSpPr>
          <p:nvPr>
            <p:ph type="title"/>
          </p:nvPr>
        </p:nvSpPr>
        <p:spPr>
          <a:xfrm>
            <a:off x="613612" y="279757"/>
            <a:ext cx="11578368" cy="711045"/>
          </a:xfrm>
        </p:spPr>
        <p:txBody>
          <a:bodyPr>
            <a:normAutofit/>
          </a:bodyPr>
          <a:lstStyle/>
          <a:p>
            <a:r>
              <a:rPr lang="en-US" sz="3200" b="1" dirty="0"/>
              <a:t>Indications for a Comprehensive Geriatric Assessment include:</a:t>
            </a:r>
          </a:p>
        </p:txBody>
      </p:sp>
      <p:sp>
        <p:nvSpPr>
          <p:cNvPr id="4" name="Content Placeholder 3">
            <a:extLst>
              <a:ext uri="{FF2B5EF4-FFF2-40B4-BE49-F238E27FC236}">
                <a16:creationId xmlns:a16="http://schemas.microsoft.com/office/drawing/2014/main" id="{914797C7-D658-66CC-DFE0-ADBB8EAB1799}"/>
              </a:ext>
            </a:extLst>
          </p:cNvPr>
          <p:cNvSpPr>
            <a:spLocks noGrp="1"/>
          </p:cNvSpPr>
          <p:nvPr>
            <p:ph idx="1"/>
          </p:nvPr>
        </p:nvSpPr>
        <p:spPr>
          <a:xfrm>
            <a:off x="-23" y="1124920"/>
            <a:ext cx="12192002" cy="5733079"/>
          </a:xfrm>
        </p:spPr>
        <p:txBody>
          <a:bodyPr/>
          <a:lstStyle/>
          <a:p>
            <a:r>
              <a:rPr lang="en-US" sz="2000" b="1" dirty="0"/>
              <a:t>Indications for referral for a CGA is based on identifying appropriate patients( </a:t>
            </a:r>
            <a:r>
              <a:rPr lang="en-US" sz="2000" b="1" dirty="0" err="1"/>
              <a:t>ie</a:t>
            </a:r>
            <a:r>
              <a:rPr lang="en-US" sz="2000" b="1" dirty="0"/>
              <a:t>. Excluding patients who are either too well or are too sick to derive benefit). </a:t>
            </a:r>
          </a:p>
          <a:p>
            <a:r>
              <a:rPr lang="en-US" sz="2000" b="1" u="sng" dirty="0"/>
              <a:t>Specific criteria used by CGA programs to identify patients include:</a:t>
            </a:r>
          </a:p>
          <a:p>
            <a:r>
              <a:rPr lang="en-US" sz="2000" b="1" dirty="0"/>
              <a:t>A. Age 65 years of age or older. In Australia the age is 60 years of age.</a:t>
            </a:r>
          </a:p>
          <a:p>
            <a:r>
              <a:rPr lang="en-US" sz="2000" b="1" dirty="0"/>
              <a:t>B. Medical comorbidities such as heart failure or cancer.</a:t>
            </a:r>
          </a:p>
          <a:p>
            <a:r>
              <a:rPr lang="en-US" sz="2000" b="1" dirty="0"/>
              <a:t>C.  Psychosocial disorders such as depression, anxiety, isolation, hoarding.</a:t>
            </a:r>
          </a:p>
          <a:p>
            <a:r>
              <a:rPr lang="en-US" sz="2000" b="1" dirty="0"/>
              <a:t>D.  Specific geriatric conditions, such as, dementia, delirium, falls, or functional disability.</a:t>
            </a:r>
          </a:p>
          <a:p>
            <a:r>
              <a:rPr lang="en-US" sz="2000" b="1" dirty="0"/>
              <a:t>E.  Previous or predicted high health care utilization, length of stay concerns, readmissions.</a:t>
            </a:r>
          </a:p>
          <a:p>
            <a:r>
              <a:rPr lang="en-US" sz="2000" b="1" dirty="0"/>
              <a:t>F.  Consideration of change in living situation (</a:t>
            </a:r>
            <a:r>
              <a:rPr lang="en-US" sz="2000" b="1" dirty="0" err="1"/>
              <a:t>ie</a:t>
            </a:r>
            <a:r>
              <a:rPr lang="en-US" sz="2000" b="1" dirty="0"/>
              <a:t>. From independent living to assisted Living, SNF or caregivers).</a:t>
            </a:r>
          </a:p>
          <a:p>
            <a:r>
              <a:rPr lang="en-US" sz="2000" b="1" dirty="0"/>
              <a:t>G.  Those needing geriatric health maintenance (</a:t>
            </a:r>
            <a:r>
              <a:rPr lang="en-US" sz="2000" b="1" dirty="0" err="1"/>
              <a:t>ie</a:t>
            </a:r>
            <a:r>
              <a:rPr lang="en-US" sz="2000" b="1" dirty="0"/>
              <a:t>. Mood disorders, ADL and IADL, fall risk, cognitive problems).</a:t>
            </a:r>
          </a:p>
          <a:p>
            <a:r>
              <a:rPr lang="en-US" sz="2000" b="1" dirty="0"/>
              <a:t>CGA </a:t>
            </a:r>
            <a:r>
              <a:rPr lang="en-US" sz="2000" b="1" u="sng" dirty="0"/>
              <a:t>is not </a:t>
            </a:r>
            <a:r>
              <a:rPr lang="en-US" sz="2000" b="1" dirty="0"/>
              <a:t>indicated for patients who have a terminal illness, severe dementia, complete functional </a:t>
            </a:r>
          </a:p>
          <a:p>
            <a:r>
              <a:rPr lang="en-US" sz="2000" b="1" dirty="0"/>
              <a:t>dependence, or inevitable nursing home placement. </a:t>
            </a:r>
          </a:p>
          <a:p>
            <a:r>
              <a:rPr lang="en-US" sz="2000" b="1" dirty="0"/>
              <a:t> (Katherine T Ward, MD David B. Reuben, MD.)</a:t>
            </a:r>
          </a:p>
          <a:p>
            <a:endParaRPr lang="en-US" sz="2000" b="1" dirty="0"/>
          </a:p>
          <a:p>
            <a:endParaRPr lang="en-US" sz="2000" b="1" dirty="0"/>
          </a:p>
          <a:p>
            <a:endParaRPr lang="en-US" dirty="0"/>
          </a:p>
          <a:p>
            <a:endParaRPr lang="en-US" dirty="0"/>
          </a:p>
          <a:p>
            <a:endParaRPr lang="en-US" dirty="0"/>
          </a:p>
        </p:txBody>
      </p:sp>
    </p:spTree>
    <p:extLst>
      <p:ext uri="{BB962C8B-B14F-4D97-AF65-F5344CB8AC3E}">
        <p14:creationId xmlns:p14="http://schemas.microsoft.com/office/powerpoint/2010/main" val="4005036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2" name="Title 1">
            <a:extLst>
              <a:ext uri="{FF2B5EF4-FFF2-40B4-BE49-F238E27FC236}">
                <a16:creationId xmlns:a16="http://schemas.microsoft.com/office/drawing/2014/main" id="{B27D3E4F-A39E-C8FA-7105-242B632B2083}"/>
              </a:ext>
            </a:extLst>
          </p:cNvPr>
          <p:cNvSpPr>
            <a:spLocks noGrp="1"/>
          </p:cNvSpPr>
          <p:nvPr>
            <p:ph type="title"/>
          </p:nvPr>
        </p:nvSpPr>
        <p:spPr>
          <a:xfrm>
            <a:off x="0" y="141581"/>
            <a:ext cx="12191980" cy="1087661"/>
          </a:xfrm>
        </p:spPr>
        <p:txBody>
          <a:bodyPr>
            <a:normAutofit/>
          </a:bodyPr>
          <a:lstStyle/>
          <a:p>
            <a:r>
              <a:rPr lang="en-US" sz="2800" b="1" dirty="0"/>
              <a:t>Common Health Conditions in the frail population that indicate that a CGA  should be done: </a:t>
            </a:r>
          </a:p>
        </p:txBody>
      </p:sp>
      <p:sp>
        <p:nvSpPr>
          <p:cNvPr id="4" name="Content Placeholder 3">
            <a:extLst>
              <a:ext uri="{FF2B5EF4-FFF2-40B4-BE49-F238E27FC236}">
                <a16:creationId xmlns:a16="http://schemas.microsoft.com/office/drawing/2014/main" id="{914797C7-D658-66CC-DFE0-ADBB8EAB1799}"/>
              </a:ext>
            </a:extLst>
          </p:cNvPr>
          <p:cNvSpPr>
            <a:spLocks noGrp="1"/>
          </p:cNvSpPr>
          <p:nvPr>
            <p:ph idx="1"/>
          </p:nvPr>
        </p:nvSpPr>
        <p:spPr>
          <a:xfrm>
            <a:off x="0" y="1229242"/>
            <a:ext cx="12191980" cy="5628758"/>
          </a:xfrm>
        </p:spPr>
        <p:txBody>
          <a:bodyPr>
            <a:normAutofit/>
          </a:bodyPr>
          <a:lstStyle/>
          <a:p>
            <a:r>
              <a:rPr lang="en-US" sz="2400" b="1" dirty="0"/>
              <a:t>Arthritis</a:t>
            </a:r>
          </a:p>
          <a:p>
            <a:r>
              <a:rPr lang="en-US" sz="2400" b="1" dirty="0"/>
              <a:t>Cancer</a:t>
            </a:r>
          </a:p>
          <a:p>
            <a:r>
              <a:rPr lang="en-US" sz="2400" b="1" dirty="0"/>
              <a:t>Chronic Kidney disease</a:t>
            </a:r>
          </a:p>
          <a:p>
            <a:r>
              <a:rPr lang="en-US" sz="2400" b="1" dirty="0"/>
              <a:t>COPD</a:t>
            </a:r>
          </a:p>
          <a:p>
            <a:r>
              <a:rPr lang="en-US" sz="2400" b="1" dirty="0"/>
              <a:t>Dementia, Alzheimer’s Disease, and Parkinson’s disease</a:t>
            </a:r>
          </a:p>
          <a:p>
            <a:r>
              <a:rPr lang="en-US" sz="2400" b="1" dirty="0"/>
              <a:t>Diabetes</a:t>
            </a:r>
          </a:p>
          <a:p>
            <a:r>
              <a:rPr lang="en-US" sz="2400" b="1" dirty="0"/>
              <a:t>Osteoporosis</a:t>
            </a:r>
          </a:p>
          <a:p>
            <a:r>
              <a:rPr lang="en-US" sz="2400" b="1" dirty="0"/>
              <a:t>Stroke</a:t>
            </a:r>
          </a:p>
          <a:p>
            <a:r>
              <a:rPr lang="en-US" sz="2400" b="1" dirty="0"/>
              <a:t>Heart conditions</a:t>
            </a:r>
          </a:p>
          <a:p>
            <a:r>
              <a:rPr lang="en-US" sz="2400" b="1" dirty="0"/>
              <a:t>Sepsis</a:t>
            </a:r>
          </a:p>
          <a:p>
            <a:r>
              <a:rPr lang="en-US" sz="2400" b="1" dirty="0"/>
              <a:t>Signs of Elder Abuse</a:t>
            </a:r>
          </a:p>
        </p:txBody>
      </p:sp>
    </p:spTree>
    <p:extLst>
      <p:ext uri="{BB962C8B-B14F-4D97-AF65-F5344CB8AC3E}">
        <p14:creationId xmlns:p14="http://schemas.microsoft.com/office/powerpoint/2010/main" val="29961199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10894</TotalTime>
  <Words>3900</Words>
  <Application>Microsoft Office PowerPoint</Application>
  <PresentationFormat>Widescreen</PresentationFormat>
  <Paragraphs>286</Paragraphs>
  <Slides>43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Calibri Light</vt:lpstr>
      <vt:lpstr>Google Sans</vt:lpstr>
      <vt:lpstr>Office Theme</vt:lpstr>
      <vt:lpstr>The Importance of a Comprehensive Geriatric Assessment in the Healthcare Setting.</vt:lpstr>
      <vt:lpstr>Objectives:  After taking this course, you should be able to:</vt:lpstr>
      <vt:lpstr>Human Frailty</vt:lpstr>
      <vt:lpstr>PowerPoint Presentation</vt:lpstr>
      <vt:lpstr>The Comprehensive Geriatric Assessment (CGA)Process Defined:</vt:lpstr>
      <vt:lpstr>The Five Domains of the Comprehensive Geriatric Assessment: (T J Welsh, A L Gordon, J R Gladman)</vt:lpstr>
      <vt:lpstr>PowerPoint Presentation</vt:lpstr>
      <vt:lpstr>Indications for a Comprehensive Geriatric Assessment include:</vt:lpstr>
      <vt:lpstr>Common Health Conditions in the frail population that indicate that a CGA  should be done: </vt:lpstr>
      <vt:lpstr>PowerPoint Presentation</vt:lpstr>
      <vt:lpstr>What is the Geriatric Syndrome?</vt:lpstr>
      <vt:lpstr>Geriatric syndromes include the following 6 conditions:</vt:lpstr>
      <vt:lpstr>What is the Geriatric Syndrome : Multifactorial Health Conditions that occur when the accumulated effects of impairments in multiple systems render an older person vulnerable to situational challenges.</vt:lpstr>
      <vt:lpstr>PowerPoint Presentation</vt:lpstr>
      <vt:lpstr>PowerPoint Presentation</vt:lpstr>
      <vt:lpstr>Sarcopenia</vt:lpstr>
      <vt:lpstr>Core  Components of the CGA, that should be evaluated during the assessment process are :</vt:lpstr>
      <vt:lpstr>PowerPoint Presentation</vt:lpstr>
      <vt:lpstr>PowerPoint Presentation</vt:lpstr>
      <vt:lpstr>PowerPoint Presentation</vt:lpstr>
      <vt:lpstr>Additional Components of the CGA may include evaluation of the following:</vt:lpstr>
      <vt:lpstr>Specific criteria used by CGA programs to identify patients include:</vt:lpstr>
      <vt:lpstr>The Comprehensive Geriatric Assessment Core Team</vt:lpstr>
      <vt:lpstr>The CGA often uses resources within the hospital, but limitations of services involves access difficulties and reimbursement concerns for the specialists. Early CGA programs focused on restorative and rehabilitative goals (Tertiary prevention), but no longer, due to pressure to reduce length of stay .  Current trends have evolved.</vt:lpstr>
      <vt:lpstr>PowerPoint Presentation</vt:lpstr>
      <vt:lpstr>Assessment tools include:</vt:lpstr>
      <vt:lpstr>Activities of Daily Living :  An older person’s functional status can be assessed  at three levels:</vt:lpstr>
      <vt:lpstr>Goals of Care (GOC)</vt:lpstr>
      <vt:lpstr>Advanced Care Preferences</vt:lpstr>
      <vt:lpstr>Efficacy of the Comprehensive Geriatric Assessment </vt:lpstr>
      <vt:lpstr>Five Models of CGA have been evaluated in the US</vt:lpstr>
      <vt:lpstr>New applications of Comprehensive Geriatric Assessment include the following</vt:lpstr>
      <vt:lpstr>Summary and Recommendations of the CGA</vt:lpstr>
      <vt:lpstr>PowerPoint Presentation</vt:lpstr>
      <vt:lpstr>Comprehensive Geriatric Assessment       Summary</vt:lpstr>
      <vt:lpstr>Elder Abuse Screening Tools for Healthcare Professionals</vt:lpstr>
      <vt:lpstr>Six Types of Elder Abuse</vt:lpstr>
      <vt:lpstr>Elder Abuse Screening tools Discussed with CMS at the Mistreatment Symposium. </vt:lpstr>
      <vt:lpstr>References</vt:lpstr>
      <vt:lpstr>References</vt:lpstr>
      <vt:lpstr>THANK YOU FOR SPENDING YOUR TIME WITH 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Dana.Rizzo@singhmail.com</dc:creator>
  <cp:lastModifiedBy>Dana Rizzo</cp:lastModifiedBy>
  <cp:revision>62</cp:revision>
  <dcterms:created xsi:type="dcterms:W3CDTF">2020-08-24T19:52:36Z</dcterms:created>
  <dcterms:modified xsi:type="dcterms:W3CDTF">2025-04-15T14:19:25Z</dcterms:modified>
</cp:coreProperties>
</file>