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0" r:id="rId1"/>
  </p:sldMasterIdLst>
  <p:sldIdLst>
    <p:sldId id="662" r:id="rId2"/>
    <p:sldId id="707" r:id="rId3"/>
    <p:sldId id="306" r:id="rId4"/>
    <p:sldId id="710" r:id="rId5"/>
    <p:sldId id="709" r:id="rId6"/>
    <p:sldId id="703" r:id="rId7"/>
    <p:sldId id="731" r:id="rId8"/>
    <p:sldId id="716" r:id="rId9"/>
    <p:sldId id="718" r:id="rId10"/>
    <p:sldId id="723" r:id="rId11"/>
    <p:sldId id="732" r:id="rId12"/>
    <p:sldId id="717" r:id="rId13"/>
    <p:sldId id="714" r:id="rId14"/>
    <p:sldId id="722" r:id="rId15"/>
    <p:sldId id="708" r:id="rId16"/>
    <p:sldId id="715" r:id="rId17"/>
    <p:sldId id="725" r:id="rId18"/>
    <p:sldId id="726" r:id="rId19"/>
    <p:sldId id="727" r:id="rId20"/>
    <p:sldId id="728" r:id="rId21"/>
    <p:sldId id="729" r:id="rId22"/>
    <p:sldId id="730" r:id="rId23"/>
    <p:sldId id="699" r:id="rId24"/>
    <p:sldId id="69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69"/>
    <p:restoredTop sz="94663"/>
  </p:normalViewPr>
  <p:slideViewPr>
    <p:cSldViewPr snapToGrid="0" snapToObjects="1">
      <p:cViewPr varScale="1">
        <p:scale>
          <a:sx n="119" d="100"/>
          <a:sy n="119" d="100"/>
        </p:scale>
        <p:origin x="208"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5F930D-657F-4245-A2EA-2D87E0D6AEFF}" type="datetimeFigureOut">
              <a:rPr lang="en-US" smtClean="0"/>
              <a:t>5/18/25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3DB19-7E39-2848-903D-47FD6D63230E}" type="slidenum">
              <a:rPr lang="en-US" smtClean="0"/>
              <a:t>‹#›</a:t>
            </a:fld>
            <a:endParaRPr lang="en-US"/>
          </a:p>
        </p:txBody>
      </p:sp>
    </p:spTree>
    <p:extLst>
      <p:ext uri="{BB962C8B-B14F-4D97-AF65-F5344CB8AC3E}">
        <p14:creationId xmlns:p14="http://schemas.microsoft.com/office/powerpoint/2010/main" val="2282608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5F930D-657F-4245-A2EA-2D87E0D6AEFF}" type="datetimeFigureOut">
              <a:rPr lang="en-US" smtClean="0"/>
              <a:t>5/18/25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3DB19-7E39-2848-903D-47FD6D63230E}" type="slidenum">
              <a:rPr lang="en-US" smtClean="0"/>
              <a:t>‹#›</a:t>
            </a:fld>
            <a:endParaRPr lang="en-US"/>
          </a:p>
        </p:txBody>
      </p:sp>
    </p:spTree>
    <p:extLst>
      <p:ext uri="{BB962C8B-B14F-4D97-AF65-F5344CB8AC3E}">
        <p14:creationId xmlns:p14="http://schemas.microsoft.com/office/powerpoint/2010/main" val="3883031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5F930D-657F-4245-A2EA-2D87E0D6AEFF}" type="datetimeFigureOut">
              <a:rPr lang="en-US" smtClean="0"/>
              <a:t>5/18/25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3DB19-7E39-2848-903D-47FD6D63230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0507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5F930D-657F-4245-A2EA-2D87E0D6AEFF}" type="datetimeFigureOut">
              <a:rPr lang="en-US" smtClean="0"/>
              <a:t>5/18/25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3DB19-7E39-2848-903D-47FD6D63230E}" type="slidenum">
              <a:rPr lang="en-US" smtClean="0"/>
              <a:t>‹#›</a:t>
            </a:fld>
            <a:endParaRPr lang="en-US"/>
          </a:p>
        </p:txBody>
      </p:sp>
    </p:spTree>
    <p:extLst>
      <p:ext uri="{BB962C8B-B14F-4D97-AF65-F5344CB8AC3E}">
        <p14:creationId xmlns:p14="http://schemas.microsoft.com/office/powerpoint/2010/main" val="632011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5F930D-657F-4245-A2EA-2D87E0D6AEFF}" type="datetimeFigureOut">
              <a:rPr lang="en-US" smtClean="0"/>
              <a:t>5/18/25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3DB19-7E39-2848-903D-47FD6D63230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6814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5F930D-657F-4245-A2EA-2D87E0D6AEFF}" type="datetimeFigureOut">
              <a:rPr lang="en-US" smtClean="0"/>
              <a:t>5/18/25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3DB19-7E39-2848-903D-47FD6D63230E}" type="slidenum">
              <a:rPr lang="en-US" smtClean="0"/>
              <a:t>‹#›</a:t>
            </a:fld>
            <a:endParaRPr lang="en-US"/>
          </a:p>
        </p:txBody>
      </p:sp>
    </p:spTree>
    <p:extLst>
      <p:ext uri="{BB962C8B-B14F-4D97-AF65-F5344CB8AC3E}">
        <p14:creationId xmlns:p14="http://schemas.microsoft.com/office/powerpoint/2010/main" val="1057540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5F930D-657F-4245-A2EA-2D87E0D6AEFF}" type="datetimeFigureOut">
              <a:rPr lang="en-US" smtClean="0"/>
              <a:t>5/18/25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3DB19-7E39-2848-903D-47FD6D63230E}" type="slidenum">
              <a:rPr lang="en-US" smtClean="0"/>
              <a:t>‹#›</a:t>
            </a:fld>
            <a:endParaRPr lang="en-US"/>
          </a:p>
        </p:txBody>
      </p:sp>
    </p:spTree>
    <p:extLst>
      <p:ext uri="{BB962C8B-B14F-4D97-AF65-F5344CB8AC3E}">
        <p14:creationId xmlns:p14="http://schemas.microsoft.com/office/powerpoint/2010/main" val="24113153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5F930D-657F-4245-A2EA-2D87E0D6AEFF}" type="datetimeFigureOut">
              <a:rPr lang="en-US" smtClean="0"/>
              <a:t>5/18/25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3DB19-7E39-2848-903D-47FD6D63230E}" type="slidenum">
              <a:rPr lang="en-US" smtClean="0"/>
              <a:t>‹#›</a:t>
            </a:fld>
            <a:endParaRPr lang="en-US"/>
          </a:p>
        </p:txBody>
      </p:sp>
    </p:spTree>
    <p:extLst>
      <p:ext uri="{BB962C8B-B14F-4D97-AF65-F5344CB8AC3E}">
        <p14:creationId xmlns:p14="http://schemas.microsoft.com/office/powerpoint/2010/main" val="4038575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5F930D-657F-4245-A2EA-2D87E0D6AEFF}" type="datetimeFigureOut">
              <a:rPr lang="en-US" smtClean="0"/>
              <a:t>5/18/25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3DB19-7E39-2848-903D-47FD6D63230E}" type="slidenum">
              <a:rPr lang="en-US" smtClean="0"/>
              <a:t>‹#›</a:t>
            </a:fld>
            <a:endParaRPr lang="en-US"/>
          </a:p>
        </p:txBody>
      </p:sp>
    </p:spTree>
    <p:extLst>
      <p:ext uri="{BB962C8B-B14F-4D97-AF65-F5344CB8AC3E}">
        <p14:creationId xmlns:p14="http://schemas.microsoft.com/office/powerpoint/2010/main" val="2227964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5F930D-657F-4245-A2EA-2D87E0D6AEFF}" type="datetimeFigureOut">
              <a:rPr lang="en-US" smtClean="0"/>
              <a:t>5/18/25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A3DB19-7E39-2848-903D-47FD6D63230E}" type="slidenum">
              <a:rPr lang="en-US" smtClean="0"/>
              <a:t>‹#›</a:t>
            </a:fld>
            <a:endParaRPr lang="en-US"/>
          </a:p>
        </p:txBody>
      </p:sp>
    </p:spTree>
    <p:extLst>
      <p:ext uri="{BB962C8B-B14F-4D97-AF65-F5344CB8AC3E}">
        <p14:creationId xmlns:p14="http://schemas.microsoft.com/office/powerpoint/2010/main" val="443327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5F930D-657F-4245-A2EA-2D87E0D6AEFF}" type="datetimeFigureOut">
              <a:rPr lang="en-US" smtClean="0"/>
              <a:t>5/18/25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A3DB19-7E39-2848-903D-47FD6D63230E}" type="slidenum">
              <a:rPr lang="en-US" smtClean="0"/>
              <a:t>‹#›</a:t>
            </a:fld>
            <a:endParaRPr lang="en-US"/>
          </a:p>
        </p:txBody>
      </p:sp>
    </p:spTree>
    <p:extLst>
      <p:ext uri="{BB962C8B-B14F-4D97-AF65-F5344CB8AC3E}">
        <p14:creationId xmlns:p14="http://schemas.microsoft.com/office/powerpoint/2010/main" val="1513483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5F930D-657F-4245-A2EA-2D87E0D6AEFF}" type="datetimeFigureOut">
              <a:rPr lang="en-US" smtClean="0"/>
              <a:t>5/18/25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A3DB19-7E39-2848-903D-47FD6D63230E}" type="slidenum">
              <a:rPr lang="en-US" smtClean="0"/>
              <a:t>‹#›</a:t>
            </a:fld>
            <a:endParaRPr lang="en-US"/>
          </a:p>
        </p:txBody>
      </p:sp>
    </p:spTree>
    <p:extLst>
      <p:ext uri="{BB962C8B-B14F-4D97-AF65-F5344CB8AC3E}">
        <p14:creationId xmlns:p14="http://schemas.microsoft.com/office/powerpoint/2010/main" val="1296937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5F930D-657F-4245-A2EA-2D87E0D6AEFF}" type="datetimeFigureOut">
              <a:rPr lang="en-US" smtClean="0"/>
              <a:t>5/18/25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A3DB19-7E39-2848-903D-47FD6D63230E}" type="slidenum">
              <a:rPr lang="en-US" smtClean="0"/>
              <a:t>‹#›</a:t>
            </a:fld>
            <a:endParaRPr lang="en-US"/>
          </a:p>
        </p:txBody>
      </p:sp>
    </p:spTree>
    <p:extLst>
      <p:ext uri="{BB962C8B-B14F-4D97-AF65-F5344CB8AC3E}">
        <p14:creationId xmlns:p14="http://schemas.microsoft.com/office/powerpoint/2010/main" val="4070845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5F930D-657F-4245-A2EA-2D87E0D6AEFF}" type="datetimeFigureOut">
              <a:rPr lang="en-US" smtClean="0"/>
              <a:t>5/18/25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A3DB19-7E39-2848-903D-47FD6D63230E}" type="slidenum">
              <a:rPr lang="en-US" smtClean="0"/>
              <a:t>‹#›</a:t>
            </a:fld>
            <a:endParaRPr lang="en-US"/>
          </a:p>
        </p:txBody>
      </p:sp>
    </p:spTree>
    <p:extLst>
      <p:ext uri="{BB962C8B-B14F-4D97-AF65-F5344CB8AC3E}">
        <p14:creationId xmlns:p14="http://schemas.microsoft.com/office/powerpoint/2010/main" val="2943622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5F930D-657F-4245-A2EA-2D87E0D6AEFF}" type="datetimeFigureOut">
              <a:rPr lang="en-US" smtClean="0"/>
              <a:t>5/18/25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A3DB19-7E39-2848-903D-47FD6D63230E}" type="slidenum">
              <a:rPr lang="en-US" smtClean="0"/>
              <a:t>‹#›</a:t>
            </a:fld>
            <a:endParaRPr lang="en-US"/>
          </a:p>
        </p:txBody>
      </p:sp>
    </p:spTree>
    <p:extLst>
      <p:ext uri="{BB962C8B-B14F-4D97-AF65-F5344CB8AC3E}">
        <p14:creationId xmlns:p14="http://schemas.microsoft.com/office/powerpoint/2010/main" val="2359640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A3DB19-7E39-2848-903D-47FD6D63230E}" type="slidenum">
              <a:rPr lang="en-US" smtClean="0"/>
              <a:t>‹#›</a:t>
            </a:fld>
            <a:endParaRPr lang="en-US"/>
          </a:p>
        </p:txBody>
      </p:sp>
      <p:sp>
        <p:nvSpPr>
          <p:cNvPr id="5" name="Date Placeholder 4"/>
          <p:cNvSpPr>
            <a:spLocks noGrp="1"/>
          </p:cNvSpPr>
          <p:nvPr>
            <p:ph type="dt" sz="half" idx="10"/>
          </p:nvPr>
        </p:nvSpPr>
        <p:spPr/>
        <p:txBody>
          <a:bodyPr/>
          <a:lstStyle/>
          <a:p>
            <a:fld id="{5A5F930D-657F-4245-A2EA-2D87E0D6AEFF}" type="datetimeFigureOut">
              <a:rPr lang="en-US" smtClean="0"/>
              <a:t>5/18/25</a:t>
            </a:fld>
            <a:endParaRPr lang="en-US"/>
          </a:p>
        </p:txBody>
      </p:sp>
    </p:spTree>
    <p:extLst>
      <p:ext uri="{BB962C8B-B14F-4D97-AF65-F5344CB8AC3E}">
        <p14:creationId xmlns:p14="http://schemas.microsoft.com/office/powerpoint/2010/main" val="2188497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A5F930D-657F-4245-A2EA-2D87E0D6AEFF}" type="datetimeFigureOut">
              <a:rPr lang="en-US" smtClean="0"/>
              <a:t>5/18/25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EA3DB19-7E39-2848-903D-47FD6D63230E}" type="slidenum">
              <a:rPr lang="en-US" smtClean="0"/>
              <a:t>‹#›</a:t>
            </a:fld>
            <a:endParaRPr lang="en-US"/>
          </a:p>
        </p:txBody>
      </p:sp>
    </p:spTree>
    <p:extLst>
      <p:ext uri="{BB962C8B-B14F-4D97-AF65-F5344CB8AC3E}">
        <p14:creationId xmlns:p14="http://schemas.microsoft.com/office/powerpoint/2010/main" val="2199630615"/>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news.utexas.edu/2023/07/12/virtual-health-care-has-limited-benefits-study-finds/?utm_source=chatgpt.com" TargetMode="External"/><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hyperlink" Target="https://www.uspharmacist.com/article/the-benefits-and-limitations-of-telehealth?utm_source=chatgpt.com" TargetMode="External"/><Relationship Id="rId4" Type="http://schemas.openxmlformats.org/officeDocument/2006/relationships/hyperlink" Target="https://toxigon.com/telehealth-and-virtual-care-the-pros-and-cons?utm_source=chatgpt.com"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Hawrakhraizatpresents@gmail.com"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ahajournals.org/doi/full/10.1161/JAHA.115.001799?utm_source=chatgpt.com" TargetMode="External"/><Relationship Id="rId2" Type="http://schemas.openxmlformats.org/officeDocument/2006/relationships/hyperlink" Target="https://www.ncbi.nlm.nih.gov/sites/books/NBK44260/?utm_source=chatgpt.com" TargetMode="External"/><Relationship Id="rId1" Type="http://schemas.openxmlformats.org/officeDocument/2006/relationships/slideLayout" Target="../slideLayouts/slideLayout2.xml"/><Relationship Id="rId5" Type="http://schemas.openxmlformats.org/officeDocument/2006/relationships/hyperlink" Target="https://hqlo.biomedcentral.com/articles/10.1186/s12955-018-1031-7?utm_source=chatgpt.com" TargetMode="External"/><Relationship Id="rId4" Type="http://schemas.openxmlformats.org/officeDocument/2006/relationships/hyperlink" Target="https://pmc.ncbi.nlm.nih.gov/articles/PMC5783119/?utm_source=chatgpt.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1" name="Rectangle 2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Isosceles Triangle 3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Isosceles Triangle 3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34" name="Rectangle 3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51027A2-4922-E0D2-5C4E-613CAB5380EE}"/>
              </a:ext>
            </a:extLst>
          </p:cNvPr>
          <p:cNvSpPr txBox="1"/>
          <p:nvPr/>
        </p:nvSpPr>
        <p:spPr>
          <a:xfrm>
            <a:off x="1350206" y="406810"/>
            <a:ext cx="9304699" cy="2262158"/>
          </a:xfrm>
          <a:prstGeom prst="rect">
            <a:avLst/>
          </a:prstGeom>
          <a:noFill/>
        </p:spPr>
        <p:txBody>
          <a:bodyPr wrap="square">
            <a:spAutoFit/>
          </a:bodyPr>
          <a:lstStyle/>
          <a:p>
            <a:pPr marR="0" algn="ctr">
              <a:spcBef>
                <a:spcPts val="0"/>
              </a:spcBef>
              <a:spcAft>
                <a:spcPts val="0"/>
              </a:spcAft>
            </a:pPr>
            <a:r>
              <a:rPr lang="en-US" sz="4000" b="1" dirty="0">
                <a:solidFill>
                  <a:srgbClr val="7030A0"/>
                </a:solidFill>
                <a:ea typeface="+mj-ea"/>
                <a:cs typeface="+mj-cs"/>
              </a:rPr>
              <a:t>The Correlation Between Health Literacy &amp; Health Outcomes</a:t>
            </a:r>
          </a:p>
          <a:p>
            <a:pPr algn="ctr"/>
            <a:r>
              <a:rPr lang="en-US" sz="4000" b="1" dirty="0">
                <a:solidFill>
                  <a:srgbClr val="7030A0"/>
                </a:solidFill>
                <a:ea typeface="+mj-ea"/>
                <a:cs typeface="+mj-cs"/>
              </a:rPr>
              <a:t>By: </a:t>
            </a:r>
            <a:r>
              <a:rPr lang="en-US" sz="4000" b="1" dirty="0" err="1">
                <a:solidFill>
                  <a:srgbClr val="7030A0"/>
                </a:solidFill>
                <a:ea typeface="+mj-ea"/>
                <a:cs typeface="+mj-cs"/>
              </a:rPr>
              <a:t>Hawra</a:t>
            </a:r>
            <a:r>
              <a:rPr lang="en-US" sz="4000" b="1" dirty="0">
                <a:solidFill>
                  <a:srgbClr val="7030A0"/>
                </a:solidFill>
                <a:ea typeface="+mj-ea"/>
                <a:cs typeface="+mj-cs"/>
              </a:rPr>
              <a:t> Khraizat LMSW, MA </a:t>
            </a:r>
          </a:p>
          <a:p>
            <a:br>
              <a:rPr lang="en-US" sz="900" b="1" dirty="0"/>
            </a:br>
            <a:endParaRPr lang="en-US" sz="1200" dirty="0"/>
          </a:p>
        </p:txBody>
      </p:sp>
      <p:pic>
        <p:nvPicPr>
          <p:cNvPr id="6" name="Picture 5" descr="A person and person sitting at a desk with a computer&#10;&#10;Description automatically generated">
            <a:extLst>
              <a:ext uri="{FF2B5EF4-FFF2-40B4-BE49-F238E27FC236}">
                <a16:creationId xmlns:a16="http://schemas.microsoft.com/office/drawing/2014/main" id="{84EA3A46-806E-6ABC-7A00-B88FB3E5B5DC}"/>
              </a:ext>
            </a:extLst>
          </p:cNvPr>
          <p:cNvPicPr>
            <a:picLocks noChangeAspect="1"/>
          </p:cNvPicPr>
          <p:nvPr/>
        </p:nvPicPr>
        <p:blipFill>
          <a:blip r:embed="rId2"/>
          <a:stretch>
            <a:fillRect/>
          </a:stretch>
        </p:blipFill>
        <p:spPr>
          <a:xfrm>
            <a:off x="2866760" y="2324962"/>
            <a:ext cx="5856608" cy="4037615"/>
          </a:xfrm>
          <a:prstGeom prst="rect">
            <a:avLst/>
          </a:prstGeom>
        </p:spPr>
      </p:pic>
    </p:spTree>
    <p:extLst>
      <p:ext uri="{BB962C8B-B14F-4D97-AF65-F5344CB8AC3E}">
        <p14:creationId xmlns:p14="http://schemas.microsoft.com/office/powerpoint/2010/main" val="2136607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1E14B-37F8-D9C2-477A-10679E357950}"/>
              </a:ext>
            </a:extLst>
          </p:cNvPr>
          <p:cNvSpPr>
            <a:spLocks noGrp="1"/>
          </p:cNvSpPr>
          <p:nvPr>
            <p:ph type="title"/>
          </p:nvPr>
        </p:nvSpPr>
        <p:spPr>
          <a:xfrm>
            <a:off x="677334" y="0"/>
            <a:ext cx="8596668" cy="1320800"/>
          </a:xfrm>
        </p:spPr>
        <p:txBody>
          <a:bodyPr>
            <a:noAutofit/>
          </a:bodyPr>
          <a:lstStyle/>
          <a:p>
            <a:pPr algn="ctr">
              <a:spcBef>
                <a:spcPts val="0"/>
              </a:spcBef>
            </a:pPr>
            <a:r>
              <a:rPr lang="en-US" b="1" dirty="0">
                <a:solidFill>
                  <a:srgbClr val="7030A0"/>
                </a:solidFill>
                <a:latin typeface="+mn-lt"/>
              </a:rPr>
              <a:t>Demonstrating Effective Health Communication Messaging:</a:t>
            </a:r>
            <a:br>
              <a:rPr lang="en-US" b="1" dirty="0">
                <a:solidFill>
                  <a:srgbClr val="7030A0"/>
                </a:solidFill>
                <a:latin typeface="+mn-lt"/>
              </a:rPr>
            </a:br>
            <a:endParaRPr lang="en-US" b="1" dirty="0">
              <a:solidFill>
                <a:srgbClr val="7030A0"/>
              </a:solidFill>
              <a:latin typeface="+mn-lt"/>
            </a:endParaRPr>
          </a:p>
        </p:txBody>
      </p:sp>
      <p:sp>
        <p:nvSpPr>
          <p:cNvPr id="3" name="Content Placeholder 2">
            <a:extLst>
              <a:ext uri="{FF2B5EF4-FFF2-40B4-BE49-F238E27FC236}">
                <a16:creationId xmlns:a16="http://schemas.microsoft.com/office/drawing/2014/main" id="{959DC713-F322-D068-4699-65490003D735}"/>
              </a:ext>
            </a:extLst>
          </p:cNvPr>
          <p:cNvSpPr>
            <a:spLocks noGrp="1"/>
          </p:cNvSpPr>
          <p:nvPr>
            <p:ph idx="1"/>
          </p:nvPr>
        </p:nvSpPr>
        <p:spPr>
          <a:xfrm>
            <a:off x="473725" y="1320800"/>
            <a:ext cx="9518573" cy="6136394"/>
          </a:xfrm>
        </p:spPr>
        <p:txBody>
          <a:bodyPr/>
          <a:lstStyle/>
          <a:p>
            <a:pPr marL="342900" marR="0" lvl="0" indent="-342900">
              <a:spcBef>
                <a:spcPts val="0"/>
              </a:spcBef>
              <a:spcAft>
                <a:spcPts val="0"/>
              </a:spcAft>
              <a:buFont typeface="+mj-lt"/>
              <a:buAutoNum type="arabicPeriod"/>
              <a:tabLst>
                <a:tab pos="457200" algn="l"/>
              </a:tabLst>
            </a:pP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Understand the Audience:</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Assess the literacy levels and cultural backgrounds of your audience.</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Simplify Content:</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Use plain language and visual aids to convey key messages.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Make it Actionable:</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Provide clear, step-by-step instructions for self-care or medical procedures.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2800" b="1" kern="0" dirty="0">
                <a:effectLst/>
                <a:latin typeface="Times New Roman" panose="02020603050405020304" pitchFamily="18" charset="0"/>
                <a:ea typeface="Times New Roman" panose="02020603050405020304" pitchFamily="18" charset="0"/>
                <a:cs typeface="Times New Roman" panose="02020603050405020304" pitchFamily="18" charset="0"/>
              </a:rPr>
              <a:t>Test Your Messages: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Conduct small focus groups or surveys to ensure your messages are clear and impactful.</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33544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0" name="Rectangle 19">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Content Placeholder 4" descr="A poster with text on it&#10;&#10;Description automatically generated">
            <a:extLst>
              <a:ext uri="{FF2B5EF4-FFF2-40B4-BE49-F238E27FC236}">
                <a16:creationId xmlns:a16="http://schemas.microsoft.com/office/drawing/2014/main" id="{D46E07BB-EFA2-37B1-2226-F59379F85B0C}"/>
              </a:ext>
            </a:extLst>
          </p:cNvPr>
          <p:cNvPicPr>
            <a:picLocks noChangeAspect="1"/>
          </p:cNvPicPr>
          <p:nvPr/>
        </p:nvPicPr>
        <p:blipFill>
          <a:blip r:embed="rId2"/>
          <a:stretch>
            <a:fillRect/>
          </a:stretch>
        </p:blipFill>
        <p:spPr>
          <a:xfrm>
            <a:off x="3742909" y="508211"/>
            <a:ext cx="3893599" cy="5833110"/>
          </a:xfrm>
          <a:prstGeom prst="rect">
            <a:avLst/>
          </a:prstGeom>
        </p:spPr>
      </p:pic>
    </p:spTree>
    <p:extLst>
      <p:ext uri="{BB962C8B-B14F-4D97-AF65-F5344CB8AC3E}">
        <p14:creationId xmlns:p14="http://schemas.microsoft.com/office/powerpoint/2010/main" val="2170942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DD63D-FD2A-A58B-9B98-7ECB39F9B083}"/>
              </a:ext>
            </a:extLst>
          </p:cNvPr>
          <p:cNvSpPr>
            <a:spLocks noGrp="1"/>
          </p:cNvSpPr>
          <p:nvPr>
            <p:ph type="title"/>
          </p:nvPr>
        </p:nvSpPr>
        <p:spPr>
          <a:xfrm>
            <a:off x="677334" y="0"/>
            <a:ext cx="8596668" cy="1320800"/>
          </a:xfrm>
        </p:spPr>
        <p:txBody>
          <a:bodyPr/>
          <a:lstStyle/>
          <a:p>
            <a:pPr algn="ctr">
              <a:spcBef>
                <a:spcPts val="0"/>
              </a:spcBef>
            </a:pPr>
            <a:r>
              <a:rPr lang="en-US" sz="3200" b="1" dirty="0">
                <a:solidFill>
                  <a:srgbClr val="7030A0"/>
                </a:solidFill>
                <a:latin typeface="+mn-lt"/>
              </a:rPr>
              <a:t>Plain Language and Its Importance in Health Communication: </a:t>
            </a:r>
          </a:p>
        </p:txBody>
      </p:sp>
      <p:sp>
        <p:nvSpPr>
          <p:cNvPr id="3" name="Content Placeholder 2">
            <a:extLst>
              <a:ext uri="{FF2B5EF4-FFF2-40B4-BE49-F238E27FC236}">
                <a16:creationId xmlns:a16="http://schemas.microsoft.com/office/drawing/2014/main" id="{2BC0F92F-502D-6801-AD64-65DE6D9DFC03}"/>
              </a:ext>
            </a:extLst>
          </p:cNvPr>
          <p:cNvSpPr>
            <a:spLocks noGrp="1"/>
          </p:cNvSpPr>
          <p:nvPr>
            <p:ph idx="1"/>
          </p:nvPr>
        </p:nvSpPr>
        <p:spPr>
          <a:xfrm>
            <a:off x="677333" y="1123720"/>
            <a:ext cx="8808189" cy="5530467"/>
          </a:xfrm>
        </p:spPr>
        <p:txBody>
          <a:bodyPr>
            <a:normAutofit/>
          </a:bodyPr>
          <a:lstStyle/>
          <a:p>
            <a:pPr marL="0" marR="0">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What is Plain Language?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itchFamily="2" charset="2"/>
              <a:buChar char=""/>
              <a:tabLst>
                <a:tab pos="457200" algn="l"/>
              </a:tabLs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Simple, clear, and straightforward language that eliminates unnecessary complexity.</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itchFamily="2" charset="2"/>
              <a:buChar char=""/>
              <a:tabLst>
                <a:tab pos="457200" algn="l"/>
              </a:tabLs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Ensures that information is accessible to individuals of varying literacy levels.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Key Principles of Plain Language: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lvl="1" indent="-342900">
              <a:spcBef>
                <a:spcPts val="0"/>
              </a:spcBef>
              <a:buFont typeface="+mj-lt"/>
              <a:buAutoNum type="arabicPeriod"/>
              <a:tabLst>
                <a:tab pos="457200" algn="l"/>
              </a:tabLst>
            </a:pPr>
            <a:r>
              <a:rPr lang="en-US" sz="2200" kern="0" dirty="0">
                <a:effectLst/>
                <a:latin typeface="Times New Roman" panose="02020603050405020304" pitchFamily="18" charset="0"/>
                <a:ea typeface="Times New Roman" panose="02020603050405020304" pitchFamily="18" charset="0"/>
                <a:cs typeface="Times New Roman" panose="02020603050405020304" pitchFamily="18" charset="0"/>
              </a:rPr>
              <a:t>Use short, clear sentences.</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lvl="1" indent="-342900">
              <a:spcBef>
                <a:spcPts val="0"/>
              </a:spcBef>
              <a:buFont typeface="+mj-lt"/>
              <a:buAutoNum type="arabicPeriod"/>
              <a:tabLst>
                <a:tab pos="457200" algn="l"/>
              </a:tabLst>
            </a:pPr>
            <a:r>
              <a:rPr lang="en-US" sz="2200" kern="0" dirty="0">
                <a:effectLst/>
                <a:latin typeface="Times New Roman" panose="02020603050405020304" pitchFamily="18" charset="0"/>
                <a:ea typeface="Times New Roman" panose="02020603050405020304" pitchFamily="18" charset="0"/>
                <a:cs typeface="Times New Roman" panose="02020603050405020304" pitchFamily="18" charset="0"/>
              </a:rPr>
              <a:t>Avoid medical jargon and technical terms.</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lvl="1" indent="-342900">
              <a:spcBef>
                <a:spcPts val="0"/>
              </a:spcBef>
              <a:buFont typeface="+mj-lt"/>
              <a:buAutoNum type="arabicPeriod"/>
              <a:tabLst>
                <a:tab pos="457200" algn="l"/>
              </a:tabLst>
            </a:pPr>
            <a:r>
              <a:rPr lang="en-US" sz="2200" kern="0" dirty="0">
                <a:effectLst/>
                <a:latin typeface="Times New Roman" panose="02020603050405020304" pitchFamily="18" charset="0"/>
                <a:ea typeface="Times New Roman" panose="02020603050405020304" pitchFamily="18" charset="0"/>
                <a:cs typeface="Times New Roman" panose="02020603050405020304" pitchFamily="18" charset="0"/>
              </a:rPr>
              <a:t>Use bullet points for clarity.</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lvl="1" indent="-342900">
              <a:spcBef>
                <a:spcPts val="0"/>
              </a:spcBef>
              <a:buFont typeface="+mj-lt"/>
              <a:buAutoNum type="arabicPeriod"/>
              <a:tabLst>
                <a:tab pos="457200" algn="l"/>
              </a:tabLst>
            </a:pPr>
            <a:r>
              <a:rPr lang="en-US" sz="2200" kern="0" dirty="0">
                <a:effectLst/>
                <a:latin typeface="Times New Roman" panose="02020603050405020304" pitchFamily="18" charset="0"/>
                <a:ea typeface="Times New Roman" panose="02020603050405020304" pitchFamily="18" charset="0"/>
                <a:cs typeface="Times New Roman" panose="02020603050405020304" pitchFamily="18" charset="0"/>
              </a:rPr>
              <a:t>Include visual aids like diagrams or charts when possible.</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Research Evidence: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itchFamily="2" charset="2"/>
              <a:buChar char=""/>
              <a:tabLst>
                <a:tab pos="457200" algn="l"/>
              </a:tabLst>
            </a:pP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Plain language has been shown to improve patient comprehension and increase the likelihood of following health instructions.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53548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5AFB369-4673-4727-A7CD-D86AFE0AE0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1" name="Freeform 14">
              <a:extLst>
                <a:ext uri="{FF2B5EF4-FFF2-40B4-BE49-F238E27FC236}">
                  <a16:creationId xmlns:a16="http://schemas.microsoft.com/office/drawing/2014/main" id="{50709826-4D6B-4A97-8DB3-5DA166626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47263F58-6EE6-45B3-9BF2-C0BD5D30A5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5197CE03-EB81-4718-BEA1-C2D488961E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A3451629-72D6-4E33-A99A-40FAF7445D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E04F0FD4-BCD5-4435-A6B5-A2E69303B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DE110F09-1C81-4E73-B5E9-D857CD879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273A9C01-06BD-4E8E-8BBF-2E2A9ECF49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B206C9B2-27BE-4B6F-A4D0-485FBBEB5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2E7D673E-0C5C-4F2B-B46E-3E9286B9E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F0F78B34-9B26-4CA9-B8F0-B9638730F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5" name="Content Placeholder 4" descr="A person talking to a doctor on a computer&#10;&#10;Description automatically generated">
            <a:extLst>
              <a:ext uri="{FF2B5EF4-FFF2-40B4-BE49-F238E27FC236}">
                <a16:creationId xmlns:a16="http://schemas.microsoft.com/office/drawing/2014/main" id="{6C1AE42C-9FA2-6307-1682-9F36F32597B6}"/>
              </a:ext>
            </a:extLst>
          </p:cNvPr>
          <p:cNvPicPr>
            <a:picLocks noGrp="1" noChangeAspect="1"/>
          </p:cNvPicPr>
          <p:nvPr>
            <p:ph idx="1"/>
          </p:nvPr>
        </p:nvPicPr>
        <p:blipFill>
          <a:blip r:embed="rId2"/>
          <a:srcRect l="18777" t="9091" r="25828" b="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918639E4-13B8-770E-6A16-9C2D9622B0DA}"/>
              </a:ext>
            </a:extLst>
          </p:cNvPr>
          <p:cNvSpPr>
            <a:spLocks noGrp="1"/>
          </p:cNvSpPr>
          <p:nvPr>
            <p:ph type="title"/>
          </p:nvPr>
        </p:nvSpPr>
        <p:spPr>
          <a:xfrm>
            <a:off x="685205" y="4488907"/>
            <a:ext cx="4088190" cy="2369093"/>
          </a:xfrm>
        </p:spPr>
        <p:txBody>
          <a:bodyPr vert="horz" lIns="91440" tIns="45720" rIns="91440" bIns="45720" rtlCol="0" anchor="b">
            <a:noAutofit/>
          </a:bodyPr>
          <a:lstStyle/>
          <a:p>
            <a:pPr>
              <a:lnSpc>
                <a:spcPct val="90000"/>
              </a:lnSpc>
            </a:pPr>
            <a:r>
              <a:rPr lang="en-US" sz="1600" b="1" dirty="0">
                <a:solidFill>
                  <a:schemeClr val="tx1"/>
                </a:solidFill>
              </a:rPr>
              <a:t>	</a:t>
            </a:r>
            <a:r>
              <a:rPr lang="en-US" sz="2400" b="1" dirty="0">
                <a:solidFill>
                  <a:srgbClr val="7030A0"/>
                </a:solidFill>
              </a:rPr>
              <a:t>	Telehealth:</a:t>
            </a:r>
            <a:br>
              <a:rPr lang="en-US" sz="1600" b="1" dirty="0">
                <a:solidFill>
                  <a:schemeClr val="tx1"/>
                </a:solidFill>
              </a:rPr>
            </a:br>
            <a:br>
              <a:rPr lang="en-US" sz="1600" b="1" dirty="0">
                <a:solidFill>
                  <a:schemeClr val="tx1"/>
                </a:solidFill>
              </a:rPr>
            </a:br>
            <a:r>
              <a:rPr lang="en-US" sz="1600" b="1" dirty="0">
                <a:solidFill>
                  <a:schemeClr val="tx1"/>
                </a:solidFill>
              </a:rPr>
              <a:t>Advantages:</a:t>
            </a:r>
            <a:br>
              <a:rPr lang="en-US" sz="1600" dirty="0">
                <a:solidFill>
                  <a:schemeClr val="tx1"/>
                </a:solidFill>
              </a:rPr>
            </a:br>
            <a:r>
              <a:rPr lang="en-US" sz="1600" dirty="0">
                <a:solidFill>
                  <a:schemeClr val="tx1"/>
                </a:solidFill>
              </a:rPr>
              <a:t>- </a:t>
            </a:r>
            <a:r>
              <a:rPr lang="en-US" sz="1600" b="1" dirty="0">
                <a:solidFill>
                  <a:schemeClr val="tx1"/>
                </a:solidFill>
              </a:rPr>
              <a:t>Cost Savings and Resource Efficiency:</a:t>
            </a:r>
            <a:r>
              <a:rPr lang="en-US" sz="1600" dirty="0">
                <a:solidFill>
                  <a:schemeClr val="tx1"/>
                </a:solidFill>
              </a:rPr>
              <a:t> Telehealth can save money and healthcare resources by enabling virtual evaluation and treatment, but only when used for certain types of diseases. ​</a:t>
            </a:r>
            <a:r>
              <a:rPr lang="en-US" sz="1600" dirty="0">
                <a:solidFill>
                  <a:schemeClr val="tx1"/>
                </a:solidFill>
                <a:hlinkClick r:id="rId3">
                  <a:extLst>
                    <a:ext uri="{A12FA001-AC4F-418D-AE19-62706E023703}">
                      <ahyp:hlinkClr xmlns:ahyp="http://schemas.microsoft.com/office/drawing/2018/hyperlinkcolor" val="tx"/>
                    </a:ext>
                  </a:extLst>
                </a:hlinkClick>
              </a:rPr>
              <a:t>UT Austin News</a:t>
            </a:r>
            <a:br>
              <a:rPr lang="en-US" sz="1600" dirty="0">
                <a:solidFill>
                  <a:schemeClr val="tx1"/>
                </a:solidFill>
              </a:rPr>
            </a:br>
            <a:r>
              <a:rPr lang="en-US" sz="1600" dirty="0">
                <a:solidFill>
                  <a:schemeClr val="tx1"/>
                </a:solidFill>
              </a:rPr>
              <a:t>- </a:t>
            </a:r>
            <a:r>
              <a:rPr lang="en-US" sz="1600" b="1" dirty="0">
                <a:solidFill>
                  <a:schemeClr val="tx1"/>
                </a:solidFill>
              </a:rPr>
              <a:t>Accessibility and Convenience:</a:t>
            </a:r>
            <a:r>
              <a:rPr lang="en-US" sz="1600" dirty="0">
                <a:solidFill>
                  <a:schemeClr val="tx1"/>
                </a:solidFill>
              </a:rPr>
              <a:t> Telehealth brings healthcare to your doorstep, especially benefiting those in rural areas or with mobility issues, allowing patients to see a doctor from the comfort of their own home. ​</a:t>
            </a:r>
            <a:r>
              <a:rPr lang="en-US" sz="1600" dirty="0">
                <a:solidFill>
                  <a:schemeClr val="tx1"/>
                </a:solidFill>
                <a:hlinkClick r:id="rId4">
                  <a:extLst>
                    <a:ext uri="{A12FA001-AC4F-418D-AE19-62706E023703}">
                      <ahyp:hlinkClr xmlns:ahyp="http://schemas.microsoft.com/office/drawing/2018/hyperlinkcolor" val="tx"/>
                    </a:ext>
                  </a:extLst>
                </a:hlinkClick>
              </a:rPr>
              <a:t>Toxigon</a:t>
            </a:r>
            <a:br>
              <a:rPr lang="en-US" sz="1600" dirty="0">
                <a:solidFill>
                  <a:schemeClr val="tx1"/>
                </a:solidFill>
              </a:rPr>
            </a:br>
            <a:br>
              <a:rPr lang="en-US" sz="1600" dirty="0">
                <a:solidFill>
                  <a:schemeClr val="tx1"/>
                </a:solidFill>
              </a:rPr>
            </a:br>
            <a:r>
              <a:rPr lang="en-US" sz="1600" b="1" dirty="0">
                <a:solidFill>
                  <a:schemeClr val="tx1"/>
                </a:solidFill>
              </a:rPr>
              <a:t>Disadvantages:</a:t>
            </a:r>
            <a:br>
              <a:rPr lang="en-US" sz="1600" dirty="0">
                <a:solidFill>
                  <a:schemeClr val="tx1"/>
                </a:solidFill>
              </a:rPr>
            </a:br>
            <a:r>
              <a:rPr lang="en-US" sz="1600" dirty="0">
                <a:solidFill>
                  <a:schemeClr val="tx1"/>
                </a:solidFill>
              </a:rPr>
              <a:t>- </a:t>
            </a:r>
            <a:r>
              <a:rPr lang="en-US" sz="1600" b="1" dirty="0">
                <a:solidFill>
                  <a:schemeClr val="tx1"/>
                </a:solidFill>
              </a:rPr>
              <a:t>Limitations in Physical Examination:</a:t>
            </a:r>
            <a:r>
              <a:rPr lang="en-US" sz="1600" dirty="0">
                <a:solidFill>
                  <a:schemeClr val="tx1"/>
                </a:solidFill>
              </a:rPr>
              <a:t> Telemedicine visits are not a complete substitute for in-person visits; conducting comprehensive physical examinations is not possible remotely, which may affect diagnosis and treatment. ​</a:t>
            </a:r>
            <a:r>
              <a:rPr lang="en-US" sz="1600" dirty="0">
                <a:solidFill>
                  <a:schemeClr val="tx1"/>
                </a:solidFill>
                <a:hlinkClick r:id="rId5">
                  <a:extLst>
                    <a:ext uri="{A12FA001-AC4F-418D-AE19-62706E023703}">
                      <ahyp:hlinkClr xmlns:ahyp="http://schemas.microsoft.com/office/drawing/2018/hyperlinkcolor" val="tx"/>
                    </a:ext>
                  </a:extLst>
                </a:hlinkClick>
              </a:rPr>
              <a:t>U.S. Pharmacist</a:t>
            </a:r>
            <a:br>
              <a:rPr lang="en-US" sz="1600" dirty="0">
                <a:solidFill>
                  <a:schemeClr val="tx1"/>
                </a:solidFill>
              </a:rPr>
            </a:br>
            <a:r>
              <a:rPr lang="en-US" sz="1600" dirty="0">
                <a:solidFill>
                  <a:schemeClr val="tx1"/>
                </a:solidFill>
              </a:rPr>
              <a:t>- </a:t>
            </a:r>
            <a:r>
              <a:rPr lang="en-US" sz="1600" b="1" dirty="0">
                <a:solidFill>
                  <a:schemeClr val="tx1"/>
                </a:solidFill>
              </a:rPr>
              <a:t>Technological Barriers:</a:t>
            </a:r>
            <a:r>
              <a:rPr lang="en-US" sz="1600" dirty="0">
                <a:solidFill>
                  <a:schemeClr val="tx1"/>
                </a:solidFill>
              </a:rPr>
              <a:t> Not everyone is comfortable with or has access to the necessary technology for telehealth, potentially leading to disparities in healthcare access. ​</a:t>
            </a:r>
            <a:r>
              <a:rPr lang="en-US" sz="1600" dirty="0">
                <a:solidFill>
                  <a:schemeClr val="tx1"/>
                </a:solidFill>
                <a:hlinkClick r:id="rId4">
                  <a:extLst>
                    <a:ext uri="{A12FA001-AC4F-418D-AE19-62706E023703}">
                      <ahyp:hlinkClr xmlns:ahyp="http://schemas.microsoft.com/office/drawing/2018/hyperlinkcolor" val="tx"/>
                    </a:ext>
                  </a:extLst>
                </a:hlinkClick>
              </a:rPr>
              <a:t>Toxigon</a:t>
            </a:r>
            <a:br>
              <a:rPr lang="en-US" sz="1600" dirty="0">
                <a:solidFill>
                  <a:schemeClr val="tx1"/>
                </a:solidFill>
              </a:rPr>
            </a:br>
            <a:r>
              <a:rPr lang="en-US" sz="1600" dirty="0">
                <a:solidFill>
                  <a:schemeClr val="tx1"/>
                </a:solidFill>
              </a:rPr>
              <a:t>- </a:t>
            </a:r>
            <a:r>
              <a:rPr lang="en-US" sz="1600" b="1" dirty="0">
                <a:solidFill>
                  <a:schemeClr val="tx1"/>
                </a:solidFill>
              </a:rPr>
              <a:t>Privacy and Security Concerns:</a:t>
            </a:r>
            <a:r>
              <a:rPr lang="en-US" sz="1600" dirty="0">
                <a:solidFill>
                  <a:schemeClr val="tx1"/>
                </a:solidFill>
              </a:rPr>
              <a:t> With any digital platform comes the concern of privacy and security; protecting sensitive healthcare data is paramount, and breaches can occur despite regulations like HIPAA. ​</a:t>
            </a:r>
            <a:r>
              <a:rPr lang="en-US" sz="1600" dirty="0" err="1">
                <a:solidFill>
                  <a:schemeClr val="tx1"/>
                </a:solidFill>
                <a:hlinkClick r:id="rId4">
                  <a:extLst>
                    <a:ext uri="{A12FA001-AC4F-418D-AE19-62706E023703}">
                      <ahyp:hlinkClr xmlns:ahyp="http://schemas.microsoft.com/office/drawing/2018/hyperlinkcolor" val="tx"/>
                    </a:ext>
                  </a:extLst>
                </a:hlinkClick>
              </a:rPr>
              <a:t>Toxigon</a:t>
            </a:r>
            <a:r>
              <a:rPr lang="en-US" sz="1600" dirty="0" err="1">
                <a:solidFill>
                  <a:schemeClr val="tx1"/>
                </a:solidFill>
              </a:rPr>
              <a:t>d</a:t>
            </a:r>
            <a:endParaRPr lang="en-US" sz="1600" dirty="0">
              <a:solidFill>
                <a:schemeClr val="tx1"/>
              </a:solidFill>
            </a:endParaRPr>
          </a:p>
        </p:txBody>
      </p:sp>
      <p:cxnSp>
        <p:nvCxnSpPr>
          <p:cNvPr id="22" name="Straight Connector 21">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813729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EC607-BE55-A9D6-93B6-8335CFD348A4}"/>
              </a:ext>
            </a:extLst>
          </p:cNvPr>
          <p:cNvSpPr>
            <a:spLocks noGrp="1"/>
          </p:cNvSpPr>
          <p:nvPr>
            <p:ph type="title"/>
          </p:nvPr>
        </p:nvSpPr>
        <p:spPr>
          <a:xfrm>
            <a:off x="677334" y="0"/>
            <a:ext cx="8596668" cy="1320800"/>
          </a:xfrm>
        </p:spPr>
        <p:txBody>
          <a:bodyPr>
            <a:normAutofit fontScale="90000"/>
          </a:bodyPr>
          <a:lstStyle/>
          <a:p>
            <a:pPr algn="ctr">
              <a:spcBef>
                <a:spcPts val="0"/>
              </a:spcBef>
            </a:pPr>
            <a:r>
              <a:rPr lang="en-US" sz="3200" b="1" dirty="0">
                <a:solidFill>
                  <a:srgbClr val="7030A0"/>
                </a:solidFill>
                <a:latin typeface="+mn-lt"/>
              </a:rPr>
              <a:t>Cultural Competence in Health Communication:</a:t>
            </a:r>
            <a:br>
              <a:rPr lang="en-US" sz="3200" b="1" dirty="0">
                <a:solidFill>
                  <a:srgbClr val="7030A0"/>
                </a:solidFill>
                <a:latin typeface="+mn-lt"/>
              </a:rPr>
            </a:br>
            <a:endParaRPr lang="en-US" sz="3200" b="1" dirty="0">
              <a:solidFill>
                <a:srgbClr val="7030A0"/>
              </a:solidFill>
              <a:latin typeface="+mn-lt"/>
            </a:endParaRPr>
          </a:p>
        </p:txBody>
      </p:sp>
      <p:sp>
        <p:nvSpPr>
          <p:cNvPr id="3" name="Content Placeholder 2">
            <a:extLst>
              <a:ext uri="{FF2B5EF4-FFF2-40B4-BE49-F238E27FC236}">
                <a16:creationId xmlns:a16="http://schemas.microsoft.com/office/drawing/2014/main" id="{6A8EAE04-39EC-19C9-F030-C133907CE8E3}"/>
              </a:ext>
            </a:extLst>
          </p:cNvPr>
          <p:cNvSpPr>
            <a:spLocks noGrp="1"/>
          </p:cNvSpPr>
          <p:nvPr>
            <p:ph idx="1"/>
          </p:nvPr>
        </p:nvSpPr>
        <p:spPr>
          <a:xfrm>
            <a:off x="561860" y="594911"/>
            <a:ext cx="8712142" cy="5446451"/>
          </a:xfrm>
        </p:spPr>
        <p:txBody>
          <a:bodyPr/>
          <a:lstStyle/>
          <a:p>
            <a:pPr>
              <a:spcBef>
                <a:spcPts val="0"/>
              </a:spcBef>
              <a:buSzPts val="1000"/>
              <a:tabLst>
                <a:tab pos="457200" algn="l"/>
              </a:tabLst>
            </a:pPr>
            <a:r>
              <a:rPr lang="en-US" sz="2000" kern="0" dirty="0">
                <a:effectLst/>
                <a:ea typeface="Times New Roman" panose="02020603050405020304" pitchFamily="18" charset="0"/>
                <a:cs typeface="Times New Roman" panose="02020603050405020304" pitchFamily="18" charset="0"/>
              </a:rPr>
              <a:t>We must understand and respect the cultural backgrounds of patients.</a:t>
            </a:r>
            <a:endParaRPr lang="en-US" sz="2000" kern="100" dirty="0">
              <a:effectLst/>
              <a:ea typeface="Calibri" panose="020F0502020204030204" pitchFamily="34" charset="0"/>
              <a:cs typeface="Times New Roman" panose="02020603050405020304" pitchFamily="18" charset="0"/>
            </a:endParaRPr>
          </a:p>
          <a:p>
            <a:pPr>
              <a:spcBef>
                <a:spcPts val="0"/>
              </a:spcBef>
              <a:buSzPts val="1000"/>
              <a:tabLst>
                <a:tab pos="457200" algn="l"/>
              </a:tabLst>
            </a:pPr>
            <a:r>
              <a:rPr lang="en-US" sz="2000" kern="0" dirty="0">
                <a:effectLst/>
                <a:ea typeface="Times New Roman" panose="02020603050405020304" pitchFamily="18" charset="0"/>
                <a:cs typeface="Times New Roman" panose="02020603050405020304" pitchFamily="18" charset="0"/>
              </a:rPr>
              <a:t>Communication styles, health beliefs, and practices differ across cultures, influencing health literacy and outcomes.</a:t>
            </a:r>
            <a:endParaRPr lang="en-US" sz="2000" kern="100" dirty="0">
              <a:effectLst/>
              <a:ea typeface="Calibri" panose="020F0502020204030204" pitchFamily="34" charset="0"/>
              <a:cs typeface="Times New Roman" panose="02020603050405020304" pitchFamily="18" charset="0"/>
            </a:endParaRPr>
          </a:p>
          <a:p>
            <a:pPr>
              <a:spcBef>
                <a:spcPts val="0"/>
              </a:spcBef>
              <a:buSzPts val="1000"/>
              <a:tabLst>
                <a:tab pos="457200" algn="l"/>
              </a:tabLst>
            </a:pPr>
            <a:r>
              <a:rPr lang="en-US" sz="2000" kern="0" dirty="0">
                <a:effectLst/>
                <a:ea typeface="Times New Roman" panose="02020603050405020304" pitchFamily="18" charset="0"/>
                <a:cs typeface="Times New Roman" panose="02020603050405020304" pitchFamily="18" charset="0"/>
              </a:rPr>
              <a:t>Culturally tailored health messages improve comprehension and engagement, leading to better health behaviors and outcomes.</a:t>
            </a:r>
          </a:p>
          <a:p>
            <a:pPr>
              <a:spcBef>
                <a:spcPts val="0"/>
              </a:spcBef>
              <a:buSzPts val="1000"/>
              <a:tabLst>
                <a:tab pos="457200" algn="l"/>
              </a:tabLst>
            </a:pPr>
            <a:r>
              <a:rPr lang="en-US" sz="2000" i="1" dirty="0"/>
              <a:t>​A study on pain management in elderly patients highlighted that cultural beliefs, such as stoicism and religious views, often lead to underreporting of pain, posing challenges for effective pain assessment and management ​(BMC Nursing, 2024). </a:t>
            </a:r>
          </a:p>
          <a:p>
            <a:endParaRPr lang="en-US" dirty="0"/>
          </a:p>
        </p:txBody>
      </p:sp>
      <p:pic>
        <p:nvPicPr>
          <p:cNvPr id="4" name="Content Placeholder 4" descr="A chart of pain measurement scale&#10;&#10;Description automatically generated">
            <a:extLst>
              <a:ext uri="{FF2B5EF4-FFF2-40B4-BE49-F238E27FC236}">
                <a16:creationId xmlns:a16="http://schemas.microsoft.com/office/drawing/2014/main" id="{9C7E5ED3-6DE7-47A9-8BEF-3C2194025045}"/>
              </a:ext>
            </a:extLst>
          </p:cNvPr>
          <p:cNvPicPr>
            <a:picLocks noChangeAspect="1"/>
          </p:cNvPicPr>
          <p:nvPr/>
        </p:nvPicPr>
        <p:blipFill>
          <a:blip r:embed="rId2"/>
          <a:stretch>
            <a:fillRect/>
          </a:stretch>
        </p:blipFill>
        <p:spPr>
          <a:xfrm>
            <a:off x="1961909" y="3602969"/>
            <a:ext cx="6510061" cy="3255031"/>
          </a:xfrm>
          <a:prstGeom prst="rect">
            <a:avLst/>
          </a:prstGeom>
        </p:spPr>
      </p:pic>
    </p:spTree>
    <p:extLst>
      <p:ext uri="{BB962C8B-B14F-4D97-AF65-F5344CB8AC3E}">
        <p14:creationId xmlns:p14="http://schemas.microsoft.com/office/powerpoint/2010/main" val="3338907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B4384-935C-DD43-4FD2-C17F349CE5A7}"/>
              </a:ext>
            </a:extLst>
          </p:cNvPr>
          <p:cNvSpPr>
            <a:spLocks noGrp="1"/>
          </p:cNvSpPr>
          <p:nvPr>
            <p:ph type="title"/>
          </p:nvPr>
        </p:nvSpPr>
        <p:spPr>
          <a:xfrm>
            <a:off x="754452" y="93643"/>
            <a:ext cx="8596668" cy="1320800"/>
          </a:xfrm>
        </p:spPr>
        <p:txBody>
          <a:bodyPr>
            <a:normAutofit/>
          </a:bodyPr>
          <a:lstStyle/>
          <a:p>
            <a:pPr algn="ctr"/>
            <a:r>
              <a:rPr lang="en-US" sz="4400" b="1" dirty="0">
                <a:solidFill>
                  <a:srgbClr val="7030A0"/>
                </a:solidFill>
              </a:rPr>
              <a:t>Intention vs. Impact:</a:t>
            </a:r>
          </a:p>
        </p:txBody>
      </p:sp>
      <p:sp>
        <p:nvSpPr>
          <p:cNvPr id="3" name="Content Placeholder 2">
            <a:extLst>
              <a:ext uri="{FF2B5EF4-FFF2-40B4-BE49-F238E27FC236}">
                <a16:creationId xmlns:a16="http://schemas.microsoft.com/office/drawing/2014/main" id="{18C40C11-A509-9628-0800-9C7268F16280}"/>
              </a:ext>
            </a:extLst>
          </p:cNvPr>
          <p:cNvSpPr>
            <a:spLocks noGrp="1"/>
          </p:cNvSpPr>
          <p:nvPr>
            <p:ph idx="1"/>
          </p:nvPr>
        </p:nvSpPr>
        <p:spPr>
          <a:xfrm>
            <a:off x="462710" y="1134737"/>
            <a:ext cx="10212636" cy="5993176"/>
          </a:xfrm>
        </p:spPr>
        <p:txBody>
          <a:bodyPr>
            <a:normAutofit fontScale="77500" lnSpcReduction="20000"/>
          </a:bodyPr>
          <a:lstStyle/>
          <a:p>
            <a:r>
              <a:rPr lang="en-US" sz="2100" b="1" dirty="0"/>
              <a:t>A nurse praises only one patient's medication adherence in a group class.</a:t>
            </a:r>
            <a:endParaRPr lang="en-US" sz="2100" dirty="0"/>
          </a:p>
          <a:p>
            <a:pPr>
              <a:buFont typeface="Arial" panose="020B0604020202020204" pitchFamily="34" charset="0"/>
              <a:buChar char="•"/>
            </a:pPr>
            <a:r>
              <a:rPr lang="en-US" sz="2100" b="1" dirty="0"/>
              <a:t>Intent:</a:t>
            </a:r>
            <a:r>
              <a:rPr lang="en-US" sz="2100" dirty="0"/>
              <a:t> The nurse wants to reinforce positive health behavior.</a:t>
            </a:r>
          </a:p>
          <a:p>
            <a:pPr>
              <a:buFont typeface="Arial" panose="020B0604020202020204" pitchFamily="34" charset="0"/>
              <a:buChar char="•"/>
            </a:pPr>
            <a:r>
              <a:rPr lang="en-US" sz="2100" b="1" dirty="0"/>
              <a:t>Impact:</a:t>
            </a:r>
            <a:r>
              <a:rPr lang="en-US" sz="2100" dirty="0"/>
              <a:t> Other patients may feel embarrassed, ashamed, or discouraged, especially if they struggle with understanding or managing their medications.</a:t>
            </a:r>
          </a:p>
          <a:p>
            <a:r>
              <a:rPr lang="en-US" sz="2100" b="1" dirty="0"/>
              <a:t>A public health educator compliments only those with private insurance during a workshop.</a:t>
            </a:r>
            <a:endParaRPr lang="en-US" sz="2100" dirty="0"/>
          </a:p>
          <a:p>
            <a:pPr>
              <a:buFont typeface="Arial" panose="020B0604020202020204" pitchFamily="34" charset="0"/>
              <a:buChar char="•"/>
            </a:pPr>
            <a:r>
              <a:rPr lang="en-US" sz="2100" b="1" dirty="0"/>
              <a:t>Intent:</a:t>
            </a:r>
            <a:r>
              <a:rPr lang="en-US" sz="2100" dirty="0"/>
              <a:t> To show appreciation for participation or prompt discussion on health coverage.</a:t>
            </a:r>
          </a:p>
          <a:p>
            <a:pPr>
              <a:buFont typeface="Arial" panose="020B0604020202020204" pitchFamily="34" charset="0"/>
              <a:buChar char="•"/>
            </a:pPr>
            <a:r>
              <a:rPr lang="en-US" sz="2100" b="1" dirty="0"/>
              <a:t>Impact:</a:t>
            </a:r>
            <a:r>
              <a:rPr lang="en-US" sz="2100" dirty="0"/>
              <a:t> Individuals with Medicaid or no insurance may feel judged, marginalized, or reluctant to engage further.</a:t>
            </a:r>
          </a:p>
          <a:p>
            <a:r>
              <a:rPr lang="en-US" sz="2100" b="1" dirty="0"/>
              <a:t>A social worker jokes, "Come on, everyone here finished high school — this material shouldn’t be hard for us to understand."</a:t>
            </a:r>
          </a:p>
          <a:p>
            <a:pPr>
              <a:buFont typeface="Arial" panose="020B0604020202020204" pitchFamily="34" charset="0"/>
              <a:buChar char="•"/>
            </a:pPr>
            <a:r>
              <a:rPr lang="en-US" sz="2100" b="1" dirty="0"/>
              <a:t>Intent:</a:t>
            </a:r>
            <a:r>
              <a:rPr lang="en-US" sz="2100" dirty="0"/>
              <a:t> </a:t>
            </a:r>
          </a:p>
          <a:p>
            <a:pPr>
              <a:buFont typeface="Arial" panose="020B0604020202020204" pitchFamily="34" charset="0"/>
              <a:buChar char="•"/>
            </a:pPr>
            <a:r>
              <a:rPr lang="en-US" sz="2100" b="1" dirty="0"/>
              <a:t>Impact:</a:t>
            </a:r>
            <a:r>
              <a:rPr lang="en-US" sz="2100" dirty="0"/>
              <a:t> </a:t>
            </a:r>
          </a:p>
          <a:p>
            <a:r>
              <a:rPr lang="en-US" sz="2100" b="1" dirty="0"/>
              <a:t>A healthcare worker says to a patient, “You speak English so well!” after reviewing forms.</a:t>
            </a:r>
            <a:endParaRPr lang="en-US" sz="2100" dirty="0"/>
          </a:p>
          <a:p>
            <a:pPr>
              <a:buFont typeface="Arial" panose="020B0604020202020204" pitchFamily="34" charset="0"/>
              <a:buChar char="•"/>
            </a:pPr>
            <a:r>
              <a:rPr lang="en-US" sz="2100" b="1" dirty="0"/>
              <a:t>Intent:</a:t>
            </a:r>
            <a:r>
              <a:rPr lang="en-US" sz="2100" dirty="0"/>
              <a:t> </a:t>
            </a:r>
          </a:p>
          <a:p>
            <a:pPr>
              <a:buFont typeface="Arial" panose="020B0604020202020204" pitchFamily="34" charset="0"/>
              <a:buChar char="•"/>
            </a:pPr>
            <a:r>
              <a:rPr lang="en-US" sz="2100" b="1" dirty="0"/>
              <a:t>Impact:</a:t>
            </a:r>
            <a:r>
              <a:rPr lang="en-US" sz="2100" dirty="0"/>
              <a:t> </a:t>
            </a:r>
          </a:p>
          <a:p>
            <a:r>
              <a:rPr lang="en-US" sz="2100" b="1" dirty="0"/>
              <a:t>During a care team meeting, a physician says, “We’re all clinicians here, we don’t need to dumb it down for people.”</a:t>
            </a:r>
          </a:p>
          <a:p>
            <a:pPr>
              <a:buFont typeface="Arial" panose="020B0604020202020204" pitchFamily="34" charset="0"/>
              <a:buChar char="•"/>
            </a:pPr>
            <a:r>
              <a:rPr lang="en-US" sz="2100" b="1" dirty="0"/>
              <a:t>Intent:</a:t>
            </a:r>
            <a:r>
              <a:rPr lang="en-US" sz="2100" dirty="0"/>
              <a:t> </a:t>
            </a:r>
          </a:p>
          <a:p>
            <a:pPr>
              <a:buFont typeface="Arial" panose="020B0604020202020204" pitchFamily="34" charset="0"/>
              <a:buChar char="•"/>
            </a:pPr>
            <a:r>
              <a:rPr lang="en-US" sz="2100" b="1" dirty="0"/>
              <a:t>Impact:</a:t>
            </a:r>
            <a:endParaRPr lang="en-US" sz="2100" dirty="0"/>
          </a:p>
          <a:p>
            <a:pPr>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988789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1DE2A-FA33-1247-B687-7F4CB225BA56}"/>
              </a:ext>
            </a:extLst>
          </p:cNvPr>
          <p:cNvSpPr>
            <a:spLocks noGrp="1"/>
          </p:cNvSpPr>
          <p:nvPr>
            <p:ph type="title"/>
          </p:nvPr>
        </p:nvSpPr>
        <p:spPr>
          <a:xfrm>
            <a:off x="1364029" y="11017"/>
            <a:ext cx="8596668" cy="1320800"/>
          </a:xfrm>
        </p:spPr>
        <p:txBody>
          <a:bodyPr>
            <a:normAutofit/>
          </a:bodyPr>
          <a:lstStyle/>
          <a:p>
            <a:pPr algn="ctr">
              <a:spcBef>
                <a:spcPts val="0"/>
              </a:spcBef>
            </a:pPr>
            <a:r>
              <a:rPr lang="en-US" sz="4800" b="1" dirty="0">
                <a:solidFill>
                  <a:srgbClr val="7030A0"/>
                </a:solidFill>
                <a:latin typeface="+mn-lt"/>
              </a:rPr>
              <a:t>What matters the most?</a:t>
            </a:r>
          </a:p>
        </p:txBody>
      </p:sp>
      <p:pic>
        <p:nvPicPr>
          <p:cNvPr id="5" name="Content Placeholder 4" descr="A group of medical personnel pushing a stretcher&#10;&#10;Description automatically generated">
            <a:extLst>
              <a:ext uri="{FF2B5EF4-FFF2-40B4-BE49-F238E27FC236}">
                <a16:creationId xmlns:a16="http://schemas.microsoft.com/office/drawing/2014/main" id="{00563780-B05A-EC4F-AC99-075ABD8A1E99}"/>
              </a:ext>
            </a:extLst>
          </p:cNvPr>
          <p:cNvPicPr>
            <a:picLocks noGrp="1" noChangeAspect="1"/>
          </p:cNvPicPr>
          <p:nvPr>
            <p:ph idx="1"/>
          </p:nvPr>
        </p:nvPicPr>
        <p:blipFill>
          <a:blip r:embed="rId2"/>
          <a:stretch>
            <a:fillRect/>
          </a:stretch>
        </p:blipFill>
        <p:spPr>
          <a:xfrm>
            <a:off x="1723549" y="1220467"/>
            <a:ext cx="7877629" cy="5224400"/>
          </a:xfrm>
        </p:spPr>
      </p:pic>
    </p:spTree>
    <p:extLst>
      <p:ext uri="{BB962C8B-B14F-4D97-AF65-F5344CB8AC3E}">
        <p14:creationId xmlns:p14="http://schemas.microsoft.com/office/powerpoint/2010/main" val="3907534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0DC28-06AD-AF57-3459-FFCF58C1348A}"/>
              </a:ext>
            </a:extLst>
          </p:cNvPr>
          <p:cNvSpPr>
            <a:spLocks noGrp="1"/>
          </p:cNvSpPr>
          <p:nvPr>
            <p:ph type="title"/>
          </p:nvPr>
        </p:nvSpPr>
        <p:spPr>
          <a:xfrm>
            <a:off x="787503" y="0"/>
            <a:ext cx="8596668" cy="1320800"/>
          </a:xfrm>
        </p:spPr>
        <p:txBody>
          <a:bodyPr>
            <a:normAutofit fontScale="90000"/>
          </a:bodyPr>
          <a:lstStyle/>
          <a:p>
            <a:pPr algn="ctr">
              <a:spcBef>
                <a:spcPts val="0"/>
              </a:spcBef>
            </a:pPr>
            <a:r>
              <a:rPr lang="en-US" sz="3200" b="1" dirty="0">
                <a:solidFill>
                  <a:srgbClr val="7030A0"/>
                </a:solidFill>
                <a:latin typeface="+mn-lt"/>
              </a:rPr>
              <a:t>Scenario: Religious Preference as a Barrier in Health Decision-Making</a:t>
            </a:r>
            <a:br>
              <a:rPr lang="en-US" sz="3200" b="1" dirty="0">
                <a:solidFill>
                  <a:srgbClr val="7030A0"/>
                </a:solidFill>
                <a:latin typeface="+mn-lt"/>
              </a:rPr>
            </a:br>
            <a:endParaRPr lang="en-US" sz="3200" b="1" dirty="0">
              <a:solidFill>
                <a:srgbClr val="7030A0"/>
              </a:solidFill>
              <a:latin typeface="+mn-lt"/>
            </a:endParaRPr>
          </a:p>
        </p:txBody>
      </p:sp>
      <p:sp>
        <p:nvSpPr>
          <p:cNvPr id="3" name="Content Placeholder 2">
            <a:extLst>
              <a:ext uri="{FF2B5EF4-FFF2-40B4-BE49-F238E27FC236}">
                <a16:creationId xmlns:a16="http://schemas.microsoft.com/office/drawing/2014/main" id="{BF2DE416-516C-8EAB-446A-FDA89AB596EF}"/>
              </a:ext>
            </a:extLst>
          </p:cNvPr>
          <p:cNvSpPr>
            <a:spLocks noGrp="1"/>
          </p:cNvSpPr>
          <p:nvPr>
            <p:ph idx="1"/>
          </p:nvPr>
        </p:nvSpPr>
        <p:spPr>
          <a:xfrm>
            <a:off x="677334" y="1189821"/>
            <a:ext cx="8596668" cy="5668179"/>
          </a:xfrm>
        </p:spPr>
        <p:txBody>
          <a:bodyPr>
            <a:normAutofit fontScale="85000" lnSpcReduction="20000"/>
          </a:bodyPr>
          <a:lstStyle/>
          <a:p>
            <a:r>
              <a:rPr lang="en-US" sz="1900" b="1" dirty="0">
                <a:highlight>
                  <a:srgbClr val="FFFF00"/>
                </a:highlight>
              </a:rPr>
              <a:t>Patient background: </a:t>
            </a:r>
            <a:endParaRPr lang="en-US" sz="1900" dirty="0">
              <a:highlight>
                <a:srgbClr val="FFFF00"/>
              </a:highlight>
            </a:endParaRPr>
          </a:p>
          <a:p>
            <a:pPr>
              <a:buFont typeface="Arial" panose="020B0604020202020204" pitchFamily="34" charset="0"/>
              <a:buChar char="•"/>
            </a:pPr>
            <a:r>
              <a:rPr lang="en-US" sz="1900" dirty="0"/>
              <a:t>A 50-year-old man with strong religious beliefs is diagnosed with cancer.</a:t>
            </a:r>
          </a:p>
          <a:p>
            <a:pPr>
              <a:buFont typeface="Arial" panose="020B0604020202020204" pitchFamily="34" charset="0"/>
              <a:buChar char="•"/>
            </a:pPr>
            <a:r>
              <a:rPr lang="en-US" sz="1900" dirty="0"/>
              <a:t>The oncologist recommends chemotherapy, which may cause side effects such as hair loss.</a:t>
            </a:r>
          </a:p>
          <a:p>
            <a:pPr>
              <a:buFont typeface="Arial" panose="020B0604020202020204" pitchFamily="34" charset="0"/>
              <a:buChar char="•"/>
            </a:pPr>
            <a:r>
              <a:rPr lang="en-US" sz="1900" dirty="0"/>
              <a:t>The patient is hesitant to undergo chemotherapy due to:</a:t>
            </a:r>
          </a:p>
          <a:p>
            <a:pPr marL="742950" lvl="1" indent="-285750">
              <a:buFont typeface="Arial" panose="020B0604020202020204" pitchFamily="34" charset="0"/>
              <a:buChar char="•"/>
            </a:pPr>
            <a:r>
              <a:rPr lang="en-US" sz="1900" dirty="0"/>
              <a:t>His belief in the sanctity of the body.</a:t>
            </a:r>
          </a:p>
          <a:p>
            <a:pPr marL="742950" lvl="1" indent="-285750">
              <a:buFont typeface="Arial" panose="020B0604020202020204" pitchFamily="34" charset="0"/>
              <a:buChar char="•"/>
            </a:pPr>
            <a:r>
              <a:rPr lang="en-US" sz="1900" dirty="0"/>
              <a:t>His view that suffering is part of a divine plan and should not be avoided.</a:t>
            </a:r>
          </a:p>
          <a:p>
            <a:pPr marL="742950" lvl="1" indent="-285750">
              <a:buFont typeface="Arial" panose="020B0604020202020204" pitchFamily="34" charset="0"/>
              <a:buChar char="•"/>
            </a:pPr>
            <a:r>
              <a:rPr lang="en-US" sz="1900" dirty="0"/>
              <a:t>Discomfort with body alterations, including hair loss, which feels unnatural to him.</a:t>
            </a:r>
          </a:p>
          <a:p>
            <a:pPr marL="742950" lvl="1" indent="-285750">
              <a:buFont typeface="Arial" panose="020B0604020202020204" pitchFamily="34" charset="0"/>
              <a:buChar char="•"/>
            </a:pPr>
            <a:r>
              <a:rPr lang="en-US" sz="1900" dirty="0"/>
              <a:t>Concern that chemotherapy may conflict with his identity and spiritual beliefs about healing.</a:t>
            </a:r>
          </a:p>
          <a:p>
            <a:pPr>
              <a:buFont typeface="Arial" panose="020B0604020202020204" pitchFamily="34" charset="0"/>
              <a:buChar char="•"/>
            </a:pPr>
            <a:r>
              <a:rPr lang="en-US" sz="1900" dirty="0"/>
              <a:t>These factors create emotional and spiritual barriers that complicate his decision-making process.</a:t>
            </a:r>
          </a:p>
          <a:p>
            <a:r>
              <a:rPr lang="en-US" sz="1900" b="1" dirty="0">
                <a:highlight>
                  <a:srgbClr val="FFFF00"/>
                </a:highlight>
              </a:rPr>
              <a:t>Open-Ended Question:</a:t>
            </a:r>
            <a:endParaRPr lang="en-US" sz="1900" dirty="0">
              <a:highlight>
                <a:srgbClr val="FFFF00"/>
              </a:highlight>
            </a:endParaRPr>
          </a:p>
          <a:p>
            <a:pPr>
              <a:buFont typeface="Arial" panose="020B0604020202020204" pitchFamily="34" charset="0"/>
              <a:buChar char="•"/>
            </a:pPr>
            <a:r>
              <a:rPr lang="en-US" sz="1900" dirty="0"/>
              <a:t>How can healthcare professionals engage with the patient to:</a:t>
            </a:r>
          </a:p>
          <a:p>
            <a:pPr marL="742950" lvl="1" indent="-285750">
              <a:buFont typeface="Arial" panose="020B0604020202020204" pitchFamily="34" charset="0"/>
              <a:buChar char="•"/>
            </a:pPr>
            <a:r>
              <a:rPr lang="en-US" sz="1900" dirty="0"/>
              <a:t>Understand and respect his religious beliefs?</a:t>
            </a:r>
          </a:p>
          <a:p>
            <a:pPr marL="742950" lvl="1" indent="-285750">
              <a:buFont typeface="Arial" panose="020B0604020202020204" pitchFamily="34" charset="0"/>
              <a:buChar char="•"/>
            </a:pPr>
            <a:r>
              <a:rPr lang="en-US" sz="1900" dirty="0"/>
              <a:t>Guide him to make an informed decision about his treatment plan?</a:t>
            </a:r>
          </a:p>
          <a:p>
            <a:pPr>
              <a:buFont typeface="Arial" panose="020B0604020202020204" pitchFamily="34" charset="0"/>
              <a:buChar char="•"/>
            </a:pPr>
            <a:r>
              <a:rPr lang="en-US" sz="1900" dirty="0"/>
              <a:t>What strategies can be employed to:</a:t>
            </a:r>
          </a:p>
          <a:p>
            <a:pPr marL="742950" lvl="1" indent="-285750">
              <a:buFont typeface="Arial" panose="020B0604020202020204" pitchFamily="34" charset="0"/>
              <a:buChar char="•"/>
            </a:pPr>
            <a:r>
              <a:rPr lang="en-US" sz="1900" dirty="0"/>
              <a:t>Bridge the gap between his religious values and available medical options?</a:t>
            </a:r>
          </a:p>
          <a:p>
            <a:endParaRPr lang="en-US" dirty="0"/>
          </a:p>
        </p:txBody>
      </p:sp>
    </p:spTree>
    <p:extLst>
      <p:ext uri="{BB962C8B-B14F-4D97-AF65-F5344CB8AC3E}">
        <p14:creationId xmlns:p14="http://schemas.microsoft.com/office/powerpoint/2010/main" val="3288721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8C01E-4191-3FCE-5DE9-7A7C1CE6D40D}"/>
              </a:ext>
            </a:extLst>
          </p:cNvPr>
          <p:cNvSpPr>
            <a:spLocks noGrp="1"/>
          </p:cNvSpPr>
          <p:nvPr>
            <p:ph type="title"/>
          </p:nvPr>
        </p:nvSpPr>
        <p:spPr>
          <a:xfrm>
            <a:off x="677333" y="187287"/>
            <a:ext cx="8596668" cy="1320800"/>
          </a:xfrm>
        </p:spPr>
        <p:txBody>
          <a:bodyPr>
            <a:normAutofit/>
          </a:bodyPr>
          <a:lstStyle/>
          <a:p>
            <a:pPr algn="ctr">
              <a:spcBef>
                <a:spcPts val="0"/>
              </a:spcBef>
            </a:pPr>
            <a:r>
              <a:rPr lang="en-US" sz="4400" b="1" dirty="0">
                <a:solidFill>
                  <a:srgbClr val="7030A0"/>
                </a:solidFill>
                <a:latin typeface="+mn-lt"/>
              </a:rPr>
              <a:t>“Knowing-Doing Gap” </a:t>
            </a:r>
          </a:p>
        </p:txBody>
      </p:sp>
      <p:sp>
        <p:nvSpPr>
          <p:cNvPr id="3" name="Content Placeholder 2">
            <a:extLst>
              <a:ext uri="{FF2B5EF4-FFF2-40B4-BE49-F238E27FC236}">
                <a16:creationId xmlns:a16="http://schemas.microsoft.com/office/drawing/2014/main" id="{37F13BA9-F97B-7A10-F68C-D91564B59230}"/>
              </a:ext>
            </a:extLst>
          </p:cNvPr>
          <p:cNvSpPr>
            <a:spLocks noGrp="1"/>
          </p:cNvSpPr>
          <p:nvPr>
            <p:ph idx="1"/>
          </p:nvPr>
        </p:nvSpPr>
        <p:spPr>
          <a:xfrm>
            <a:off x="586546" y="1320800"/>
            <a:ext cx="8778243" cy="5104928"/>
          </a:xfrm>
        </p:spPr>
        <p:txBody>
          <a:bodyPr>
            <a:normAutofit/>
          </a:bodyPr>
          <a:lstStyle/>
          <a:p>
            <a:pPr>
              <a:buFont typeface="Arial" panose="020B0604020202020204" pitchFamily="34" charset="0"/>
              <a:buChar char="•"/>
            </a:pPr>
            <a:r>
              <a:rPr lang="en-US" sz="2400" dirty="0"/>
              <a:t>The gap between knowing and doing in healthcare is a significant and complex issue.</a:t>
            </a:r>
          </a:p>
          <a:p>
            <a:pPr>
              <a:buFont typeface="Arial" panose="020B0604020202020204" pitchFamily="34" charset="0"/>
              <a:buChar char="•"/>
            </a:pPr>
            <a:r>
              <a:rPr lang="en-US" sz="2400" dirty="0"/>
              <a:t>It affects both patients and healthcare professionals.</a:t>
            </a:r>
          </a:p>
          <a:p>
            <a:pPr>
              <a:buFont typeface="Arial" panose="020B0604020202020204" pitchFamily="34" charset="0"/>
              <a:buChar char="•"/>
            </a:pPr>
            <a:r>
              <a:rPr lang="en-US" sz="2400" dirty="0"/>
              <a:t>The gap refers to the disconnect between:</a:t>
            </a:r>
          </a:p>
          <a:p>
            <a:pPr marL="742950" lvl="1" indent="-285750">
              <a:buFont typeface="Arial" panose="020B0604020202020204" pitchFamily="34" charset="0"/>
              <a:buChar char="•"/>
            </a:pPr>
            <a:r>
              <a:rPr lang="en-US" sz="2000" dirty="0"/>
              <a:t>What individuals know about health behaviors or medical recommendations.</a:t>
            </a:r>
          </a:p>
          <a:p>
            <a:pPr marL="742950" lvl="1" indent="-285750">
              <a:buFont typeface="Arial" panose="020B0604020202020204" pitchFamily="34" charset="0"/>
              <a:buChar char="•"/>
            </a:pPr>
            <a:r>
              <a:rPr lang="en-US" sz="2000" dirty="0"/>
              <a:t>The actual steps they take to implement them.</a:t>
            </a:r>
          </a:p>
          <a:p>
            <a:pPr>
              <a:buFont typeface="Arial" panose="020B0604020202020204" pitchFamily="34" charset="0"/>
              <a:buChar char="•"/>
            </a:pPr>
            <a:r>
              <a:rPr lang="en-US" sz="2400" dirty="0"/>
              <a:t>It can contribute to:</a:t>
            </a:r>
          </a:p>
          <a:p>
            <a:pPr marL="742950" lvl="1" indent="-285750">
              <a:buFont typeface="Arial" panose="020B0604020202020204" pitchFamily="34" charset="0"/>
              <a:buChar char="•"/>
            </a:pPr>
            <a:r>
              <a:rPr lang="en-US" sz="2000" dirty="0"/>
              <a:t>Poor health outcomes.</a:t>
            </a:r>
          </a:p>
          <a:p>
            <a:pPr marL="742950" lvl="1" indent="-285750">
              <a:buFont typeface="Arial" panose="020B0604020202020204" pitchFamily="34" charset="0"/>
              <a:buChar char="•"/>
            </a:pPr>
            <a:r>
              <a:rPr lang="en-US" sz="2000" dirty="0"/>
              <a:t>Suboptimal care.</a:t>
            </a:r>
          </a:p>
          <a:p>
            <a:pPr marL="742950" lvl="1" indent="-285750">
              <a:buFont typeface="Arial" panose="020B0604020202020204" pitchFamily="34" charset="0"/>
              <a:buChar char="•"/>
            </a:pPr>
            <a:r>
              <a:rPr lang="en-US" sz="2000" dirty="0"/>
              <a:t>Inefficiencies in the healthcare system.</a:t>
            </a:r>
          </a:p>
          <a:p>
            <a:endParaRPr lang="en-US" dirty="0"/>
          </a:p>
        </p:txBody>
      </p:sp>
    </p:spTree>
    <p:extLst>
      <p:ext uri="{BB962C8B-B14F-4D97-AF65-F5344CB8AC3E}">
        <p14:creationId xmlns:p14="http://schemas.microsoft.com/office/powerpoint/2010/main" val="2583996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44723-4D92-83FC-1D98-4351F4239348}"/>
              </a:ext>
            </a:extLst>
          </p:cNvPr>
          <p:cNvSpPr>
            <a:spLocks noGrp="1"/>
          </p:cNvSpPr>
          <p:nvPr>
            <p:ph type="title"/>
          </p:nvPr>
        </p:nvSpPr>
        <p:spPr>
          <a:xfrm>
            <a:off x="677333" y="0"/>
            <a:ext cx="8596668" cy="1320800"/>
          </a:xfrm>
        </p:spPr>
        <p:txBody>
          <a:bodyPr>
            <a:normAutofit fontScale="90000"/>
          </a:bodyPr>
          <a:lstStyle/>
          <a:p>
            <a:pPr algn="ctr">
              <a:spcBef>
                <a:spcPts val="0"/>
              </a:spcBef>
            </a:pPr>
            <a:r>
              <a:rPr lang="en-US" sz="3200" b="1" dirty="0">
                <a:solidFill>
                  <a:srgbClr val="7030A0"/>
                </a:solidFill>
                <a:latin typeface="+mn-lt"/>
              </a:rPr>
              <a:t>Key Factors Contributing to the Gap Between Knowing and Doing in Healthcare:</a:t>
            </a:r>
            <a:br>
              <a:rPr lang="en-US" sz="3200" b="1" dirty="0">
                <a:solidFill>
                  <a:srgbClr val="7030A0"/>
                </a:solidFill>
                <a:latin typeface="+mn-lt"/>
              </a:rPr>
            </a:br>
            <a:endParaRPr lang="en-US" sz="3200" b="1" dirty="0">
              <a:solidFill>
                <a:srgbClr val="7030A0"/>
              </a:solidFill>
              <a:latin typeface="+mn-lt"/>
            </a:endParaRPr>
          </a:p>
        </p:txBody>
      </p:sp>
      <p:sp>
        <p:nvSpPr>
          <p:cNvPr id="3" name="Content Placeholder 2">
            <a:extLst>
              <a:ext uri="{FF2B5EF4-FFF2-40B4-BE49-F238E27FC236}">
                <a16:creationId xmlns:a16="http://schemas.microsoft.com/office/drawing/2014/main" id="{417CEF37-A519-40FC-0DE9-3846C8703EE3}"/>
              </a:ext>
            </a:extLst>
          </p:cNvPr>
          <p:cNvSpPr>
            <a:spLocks noGrp="1"/>
          </p:cNvSpPr>
          <p:nvPr>
            <p:ph idx="1"/>
          </p:nvPr>
        </p:nvSpPr>
        <p:spPr>
          <a:xfrm>
            <a:off x="528811" y="1002535"/>
            <a:ext cx="8879594" cy="5684704"/>
          </a:xfrm>
        </p:spPr>
        <p:txBody>
          <a:bodyPr>
            <a:normAutofit fontScale="85000" lnSpcReduction="10000"/>
          </a:bodyPr>
          <a:lstStyle/>
          <a:p>
            <a:pPr marL="0" indent="0">
              <a:buNone/>
            </a:pPr>
            <a:r>
              <a:rPr lang="en-US" b="1" dirty="0"/>
              <a:t>1</a:t>
            </a:r>
            <a:r>
              <a:rPr lang="en-US" sz="1900" b="1" dirty="0"/>
              <a:t>. Health Literacy</a:t>
            </a:r>
            <a:endParaRPr lang="en-US" sz="1900" dirty="0"/>
          </a:p>
          <a:p>
            <a:pPr>
              <a:buFont typeface="Arial" panose="020B0604020202020204" pitchFamily="34" charset="0"/>
              <a:buChar char="•"/>
            </a:pPr>
            <a:r>
              <a:rPr lang="en-US" sz="1900" dirty="0"/>
              <a:t>Health literacy is key in bridging the knowledge-action gap.</a:t>
            </a:r>
          </a:p>
          <a:p>
            <a:pPr>
              <a:buFont typeface="Arial" panose="020B0604020202020204" pitchFamily="34" charset="0"/>
              <a:buChar char="•"/>
            </a:pPr>
            <a:r>
              <a:rPr lang="en-US" sz="1900" dirty="0"/>
              <a:t>Many know healthy behaviors but struggle to understand medical instructions and apply them.</a:t>
            </a:r>
          </a:p>
          <a:p>
            <a:pPr>
              <a:buFont typeface="Arial" panose="020B0604020202020204" pitchFamily="34" charset="0"/>
              <a:buChar char="•"/>
            </a:pPr>
            <a:r>
              <a:rPr lang="en-US" sz="1900" i="1" dirty="0"/>
              <a:t>Research shows patients with low health literacy are less likely to follow advice or manage conditions effectively. </a:t>
            </a:r>
            <a:r>
              <a:rPr lang="en-US" sz="1900" i="1" dirty="0">
                <a:highlight>
                  <a:srgbClr val="FFFF00"/>
                </a:highlight>
              </a:rPr>
              <a:t>Nearly 9 out of 10 adults in the U.S. have limited health literacy.</a:t>
            </a:r>
          </a:p>
          <a:p>
            <a:pPr marL="0" indent="0">
              <a:buNone/>
            </a:pPr>
            <a:r>
              <a:rPr lang="en-US" sz="1900" b="1" dirty="0"/>
              <a:t>2. Behavioral and Psychological Barriers</a:t>
            </a:r>
            <a:endParaRPr lang="en-US" sz="1900" dirty="0"/>
          </a:p>
          <a:p>
            <a:pPr>
              <a:buFont typeface="Arial" panose="020B0604020202020204" pitchFamily="34" charset="0"/>
              <a:buChar char="•"/>
            </a:pPr>
            <a:r>
              <a:rPr lang="en-US" sz="1900" dirty="0"/>
              <a:t>Psychological factors (e.g., stress, fear, denial) can prevent action despite knowledge of healthy behaviors.</a:t>
            </a:r>
          </a:p>
          <a:p>
            <a:pPr>
              <a:buFont typeface="Arial" panose="020B0604020202020204" pitchFamily="34" charset="0"/>
              <a:buChar char="•"/>
            </a:pPr>
            <a:r>
              <a:rPr lang="en-US" sz="1900" dirty="0"/>
              <a:t>Example: A person may know exercise is important for diabetes management but feels overwhelmed or lacks motivation.</a:t>
            </a:r>
          </a:p>
          <a:p>
            <a:pPr>
              <a:buFont typeface="Arial" panose="020B0604020202020204" pitchFamily="34" charset="0"/>
              <a:buChar char="•"/>
            </a:pPr>
            <a:r>
              <a:rPr lang="en-US" sz="1900" i="1" dirty="0"/>
              <a:t>Research shows that knowledge of health risks doesn’t always lead to behavior change due to factors like fear of failure or lack of confidence.</a:t>
            </a:r>
          </a:p>
          <a:p>
            <a:pPr marL="0" indent="0">
              <a:buNone/>
            </a:pPr>
            <a:r>
              <a:rPr lang="en-US" sz="1900" b="1" dirty="0"/>
              <a:t>3. Social Determinants of Health (SDOH)</a:t>
            </a:r>
            <a:endParaRPr lang="en-US" sz="1900" dirty="0"/>
          </a:p>
          <a:p>
            <a:pPr>
              <a:buFont typeface="Arial" panose="020B0604020202020204" pitchFamily="34" charset="0"/>
              <a:buChar char="•"/>
            </a:pPr>
            <a:r>
              <a:rPr lang="en-US" sz="1900" dirty="0"/>
              <a:t>Social and economic factors influence the ability to act on health knowledge.</a:t>
            </a:r>
          </a:p>
          <a:p>
            <a:pPr>
              <a:buFont typeface="Arial" panose="020B0604020202020204" pitchFamily="34" charset="0"/>
              <a:buChar char="•"/>
            </a:pPr>
            <a:r>
              <a:rPr lang="en-US" sz="1900" dirty="0"/>
              <a:t>Example: A person may know a balanced diet is important but live in an area with limited access to nutritious food.</a:t>
            </a:r>
          </a:p>
          <a:p>
            <a:pPr>
              <a:buFont typeface="Arial" panose="020B0604020202020204" pitchFamily="34" charset="0"/>
              <a:buChar char="•"/>
            </a:pPr>
            <a:r>
              <a:rPr lang="en-US" sz="1900" i="1" dirty="0"/>
              <a:t>Research links low socioeconomic status to poor health outcomes, with lack of access to healthy food, safe environments, or healthcare limiting action.</a:t>
            </a:r>
          </a:p>
          <a:p>
            <a:endParaRPr lang="en-US" dirty="0"/>
          </a:p>
        </p:txBody>
      </p:sp>
    </p:spTree>
    <p:extLst>
      <p:ext uri="{BB962C8B-B14F-4D97-AF65-F5344CB8AC3E}">
        <p14:creationId xmlns:p14="http://schemas.microsoft.com/office/powerpoint/2010/main" val="1904813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2" name="Rectangle 21">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5" name="Straight Connector 24">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Isosceles Triangle 31">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Isosceles Triangle 32">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35" name="Rectangle 34">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white circle with black text and red heart&#10;&#10;Description automatically generated">
            <a:extLst>
              <a:ext uri="{FF2B5EF4-FFF2-40B4-BE49-F238E27FC236}">
                <a16:creationId xmlns:a16="http://schemas.microsoft.com/office/drawing/2014/main" id="{E62BA264-492F-6715-A5DD-4CEFF761F9CF}"/>
              </a:ext>
            </a:extLst>
          </p:cNvPr>
          <p:cNvPicPr>
            <a:picLocks noGrp="1" noChangeAspect="1"/>
          </p:cNvPicPr>
          <p:nvPr>
            <p:ph idx="1"/>
          </p:nvPr>
        </p:nvPicPr>
        <p:blipFill>
          <a:blip r:embed="rId2"/>
          <a:stretch>
            <a:fillRect/>
          </a:stretch>
        </p:blipFill>
        <p:spPr>
          <a:xfrm>
            <a:off x="3294297" y="576243"/>
            <a:ext cx="5801697" cy="5801697"/>
          </a:xfrm>
          <a:prstGeom prst="rect">
            <a:avLst/>
          </a:prstGeom>
        </p:spPr>
      </p:pic>
    </p:spTree>
    <p:extLst>
      <p:ext uri="{BB962C8B-B14F-4D97-AF65-F5344CB8AC3E}">
        <p14:creationId xmlns:p14="http://schemas.microsoft.com/office/powerpoint/2010/main" val="2490538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5EAEF-C62F-612D-CCC7-214E64DF80C6}"/>
              </a:ext>
            </a:extLst>
          </p:cNvPr>
          <p:cNvSpPr>
            <a:spLocks noGrp="1"/>
          </p:cNvSpPr>
          <p:nvPr>
            <p:ph type="title"/>
          </p:nvPr>
        </p:nvSpPr>
        <p:spPr>
          <a:xfrm>
            <a:off x="677333" y="0"/>
            <a:ext cx="8596668" cy="1320800"/>
          </a:xfrm>
        </p:spPr>
        <p:txBody>
          <a:bodyPr>
            <a:normAutofit fontScale="90000"/>
          </a:bodyPr>
          <a:lstStyle/>
          <a:p>
            <a:pPr algn="ctr">
              <a:spcBef>
                <a:spcPts val="0"/>
              </a:spcBef>
            </a:pPr>
            <a:r>
              <a:rPr lang="en-US" sz="3200" b="1" dirty="0">
                <a:solidFill>
                  <a:srgbClr val="7030A0"/>
                </a:solidFill>
                <a:latin typeface="+mn-lt"/>
              </a:rPr>
              <a:t>Key Factors Contributing to the Gap Between Knowing and Doing in Healthcare (Continued):</a:t>
            </a:r>
          </a:p>
        </p:txBody>
      </p:sp>
      <p:sp>
        <p:nvSpPr>
          <p:cNvPr id="3" name="Content Placeholder 2">
            <a:extLst>
              <a:ext uri="{FF2B5EF4-FFF2-40B4-BE49-F238E27FC236}">
                <a16:creationId xmlns:a16="http://schemas.microsoft.com/office/drawing/2014/main" id="{C00B6A0D-08CD-AF59-4721-0715FC4826AC}"/>
              </a:ext>
            </a:extLst>
          </p:cNvPr>
          <p:cNvSpPr>
            <a:spLocks noGrp="1"/>
          </p:cNvSpPr>
          <p:nvPr>
            <p:ph idx="1"/>
          </p:nvPr>
        </p:nvSpPr>
        <p:spPr>
          <a:xfrm>
            <a:off x="544030" y="1191104"/>
            <a:ext cx="8963527" cy="5540202"/>
          </a:xfrm>
        </p:spPr>
        <p:txBody>
          <a:bodyPr>
            <a:normAutofit fontScale="85000" lnSpcReduction="10000"/>
          </a:bodyPr>
          <a:lstStyle/>
          <a:p>
            <a:pPr marL="0" indent="0">
              <a:buNone/>
            </a:pPr>
            <a:r>
              <a:rPr lang="en-US" b="1" dirty="0"/>
              <a:t>4. Healthcare System Barriers</a:t>
            </a:r>
            <a:endParaRPr lang="en-US" dirty="0"/>
          </a:p>
          <a:p>
            <a:pPr>
              <a:buFont typeface="Arial" panose="020B0604020202020204" pitchFamily="34" charset="0"/>
              <a:buChar char="•"/>
            </a:pPr>
            <a:r>
              <a:rPr lang="en-US" dirty="0"/>
              <a:t>Fragmentation in the healthcare system creates confusion, making it harder to act on health advice.</a:t>
            </a:r>
          </a:p>
          <a:p>
            <a:pPr>
              <a:buFont typeface="Arial" panose="020B0604020202020204" pitchFamily="34" charset="0"/>
              <a:buChar char="•"/>
            </a:pPr>
            <a:r>
              <a:rPr lang="en-US" dirty="0"/>
              <a:t>Example: Conflicting advice from a primary care physician, specialist, and nutritionist can leave patients unsure of what to prioritize.</a:t>
            </a:r>
          </a:p>
          <a:p>
            <a:pPr>
              <a:buFont typeface="Arial" panose="020B0604020202020204" pitchFamily="34" charset="0"/>
              <a:buChar char="•"/>
            </a:pPr>
            <a:r>
              <a:rPr lang="en-US" i="1" dirty="0"/>
              <a:t>Research shows communication breakdowns, unclear treatment plans, and inconsistent follow-up contribute to poor adherence and gaps in care.</a:t>
            </a:r>
          </a:p>
          <a:p>
            <a:pPr marL="0" indent="0">
              <a:buNone/>
            </a:pPr>
            <a:r>
              <a:rPr lang="en-US" b="1" dirty="0"/>
              <a:t>5. Complexity of Health Behaviors</a:t>
            </a:r>
            <a:endParaRPr lang="en-US" dirty="0"/>
          </a:p>
          <a:p>
            <a:pPr>
              <a:buFont typeface="Arial" panose="020B0604020202020204" pitchFamily="34" charset="0"/>
              <a:buChar char="•"/>
            </a:pPr>
            <a:r>
              <a:rPr lang="en-US" dirty="0"/>
              <a:t>Healthcare recommendations often require significant lifestyle changes, which can be overwhelming.</a:t>
            </a:r>
          </a:p>
          <a:p>
            <a:pPr>
              <a:buFont typeface="Arial" panose="020B0604020202020204" pitchFamily="34" charset="0"/>
              <a:buChar char="•"/>
            </a:pPr>
            <a:r>
              <a:rPr lang="en-US" dirty="0"/>
              <a:t>Example: A patient with hypertension may struggle to manage medication, exercise, and diet changes simultaneously.</a:t>
            </a:r>
          </a:p>
          <a:p>
            <a:pPr>
              <a:buFont typeface="Arial" panose="020B0604020202020204" pitchFamily="34" charset="0"/>
              <a:buChar char="•"/>
            </a:pPr>
            <a:r>
              <a:rPr lang="en-US" i="1" dirty="0"/>
              <a:t>Research indicates the complexity of health regimens is a major reason for non-adherence. Simplified treatment plans and step-by-step guidance can improve compliance.</a:t>
            </a:r>
          </a:p>
          <a:p>
            <a:pPr marL="0" indent="0">
              <a:buNone/>
            </a:pPr>
            <a:r>
              <a:rPr lang="en-US" b="1" dirty="0"/>
              <a:t>6. Motivation and Intentionality (Intrinsic and Extrinsic)</a:t>
            </a:r>
            <a:endParaRPr lang="en-US" dirty="0"/>
          </a:p>
          <a:p>
            <a:pPr>
              <a:buFont typeface="Arial" panose="020B0604020202020204" pitchFamily="34" charset="0"/>
              <a:buChar char="•"/>
            </a:pPr>
            <a:r>
              <a:rPr lang="en-US" dirty="0"/>
              <a:t>Lack of motivation can prevent action despite knowing what is needed for better health.</a:t>
            </a:r>
          </a:p>
          <a:p>
            <a:pPr>
              <a:buFont typeface="Arial" panose="020B0604020202020204" pitchFamily="34" charset="0"/>
              <a:buChar char="•"/>
            </a:pPr>
            <a:r>
              <a:rPr lang="en-US" dirty="0"/>
              <a:t>Example: A person with chronic pain may know exercise is beneficial but lack the motivation due to pain or past failures.</a:t>
            </a:r>
          </a:p>
          <a:p>
            <a:pPr>
              <a:buFont typeface="Arial" panose="020B0604020202020204" pitchFamily="34" charset="0"/>
              <a:buChar char="•"/>
            </a:pPr>
            <a:r>
              <a:rPr lang="en-US" i="1" dirty="0"/>
              <a:t>Research suggests motivation, intentions, and perceived control are key in deciding whether individuals will act. Interventions targeting motivation and self-efficacy can reduce the gap.</a:t>
            </a:r>
          </a:p>
          <a:p>
            <a:endParaRPr lang="en-US" dirty="0"/>
          </a:p>
        </p:txBody>
      </p:sp>
    </p:spTree>
    <p:extLst>
      <p:ext uri="{BB962C8B-B14F-4D97-AF65-F5344CB8AC3E}">
        <p14:creationId xmlns:p14="http://schemas.microsoft.com/office/powerpoint/2010/main" val="4185925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3A0D8-7D5C-3490-A409-85F47034004F}"/>
              </a:ext>
            </a:extLst>
          </p:cNvPr>
          <p:cNvSpPr>
            <a:spLocks noGrp="1"/>
          </p:cNvSpPr>
          <p:nvPr>
            <p:ph type="title"/>
          </p:nvPr>
        </p:nvSpPr>
        <p:spPr>
          <a:xfrm>
            <a:off x="696715" y="145833"/>
            <a:ext cx="8596668" cy="1320800"/>
          </a:xfrm>
        </p:spPr>
        <p:txBody>
          <a:bodyPr>
            <a:normAutofit fontScale="90000"/>
          </a:bodyPr>
          <a:lstStyle/>
          <a:p>
            <a:pPr algn="ctr">
              <a:spcBef>
                <a:spcPts val="0"/>
              </a:spcBef>
            </a:pPr>
            <a:r>
              <a:rPr lang="en-US" sz="3200" b="1" dirty="0">
                <a:solidFill>
                  <a:srgbClr val="7030A0"/>
                </a:solidFill>
                <a:latin typeface="+mn-lt"/>
              </a:rPr>
              <a:t>Real-Life Examples of the Knowing-Doing Gap in Healthcare:</a:t>
            </a:r>
            <a:br>
              <a:rPr lang="en-US" sz="3200" b="1" dirty="0">
                <a:solidFill>
                  <a:srgbClr val="7030A0"/>
                </a:solidFill>
                <a:latin typeface="+mn-lt"/>
              </a:rPr>
            </a:br>
            <a:endParaRPr lang="en-US" sz="3200" b="1" dirty="0">
              <a:solidFill>
                <a:srgbClr val="7030A0"/>
              </a:solidFill>
              <a:latin typeface="+mn-lt"/>
            </a:endParaRPr>
          </a:p>
        </p:txBody>
      </p:sp>
      <p:sp>
        <p:nvSpPr>
          <p:cNvPr id="3" name="Content Placeholder 2">
            <a:extLst>
              <a:ext uri="{FF2B5EF4-FFF2-40B4-BE49-F238E27FC236}">
                <a16:creationId xmlns:a16="http://schemas.microsoft.com/office/drawing/2014/main" id="{1818E77F-180C-B486-345A-E3DFD4AD1374}"/>
              </a:ext>
            </a:extLst>
          </p:cNvPr>
          <p:cNvSpPr>
            <a:spLocks noGrp="1"/>
          </p:cNvSpPr>
          <p:nvPr>
            <p:ph idx="1"/>
          </p:nvPr>
        </p:nvSpPr>
        <p:spPr>
          <a:xfrm>
            <a:off x="550843" y="1466633"/>
            <a:ext cx="8888412" cy="5391367"/>
          </a:xfrm>
        </p:spPr>
        <p:txBody>
          <a:bodyPr>
            <a:normAutofit fontScale="92500" lnSpcReduction="10000"/>
          </a:bodyPr>
          <a:lstStyle/>
          <a:p>
            <a:pPr marL="0" indent="0">
              <a:buNone/>
            </a:pPr>
            <a:r>
              <a:rPr lang="en-US" b="1" dirty="0"/>
              <a:t>1. Medication Non-Adherence</a:t>
            </a:r>
            <a:endParaRPr lang="en-US" dirty="0"/>
          </a:p>
          <a:p>
            <a:pPr>
              <a:buFont typeface="Arial" panose="020B0604020202020204" pitchFamily="34" charset="0"/>
              <a:buChar char="•"/>
            </a:pPr>
            <a:r>
              <a:rPr lang="en-US" dirty="0"/>
              <a:t>Patients know the importance of taking medications but may not follow through due to forgetfulness, side effects, or misunderstandings.</a:t>
            </a:r>
          </a:p>
          <a:p>
            <a:pPr>
              <a:buFont typeface="Arial" panose="020B0604020202020204" pitchFamily="34" charset="0"/>
              <a:buChar char="•"/>
            </a:pPr>
            <a:r>
              <a:rPr lang="en-US" i="1" dirty="0"/>
              <a:t>Research: Non-adherence results in </a:t>
            </a:r>
            <a:r>
              <a:rPr lang="en-US" b="1" i="1" dirty="0"/>
              <a:t>$100 billion </a:t>
            </a:r>
            <a:r>
              <a:rPr lang="en-US" i="1" dirty="0"/>
              <a:t>in avoidable healthcare costs annually. Interventions like reminders and follow-up calls improve adherence.</a:t>
            </a:r>
          </a:p>
          <a:p>
            <a:pPr marL="0" indent="0">
              <a:buNone/>
            </a:pPr>
            <a:r>
              <a:rPr lang="en-US" b="1" dirty="0"/>
              <a:t>2. Diet and Exercise for Chronic Disease Management</a:t>
            </a:r>
            <a:endParaRPr lang="en-US" dirty="0"/>
          </a:p>
          <a:p>
            <a:pPr>
              <a:buFont typeface="Arial" panose="020B0604020202020204" pitchFamily="34" charset="0"/>
              <a:buChar char="•"/>
            </a:pPr>
            <a:r>
              <a:rPr lang="en-US" dirty="0"/>
              <a:t>People understand the need for exercise and a balanced diet for conditions like diabetes or heart disease but struggle to follow through due to competing priorities or lack of resources.</a:t>
            </a:r>
          </a:p>
          <a:p>
            <a:pPr>
              <a:buFont typeface="Arial" panose="020B0604020202020204" pitchFamily="34" charset="0"/>
              <a:buChar char="•"/>
            </a:pPr>
            <a:r>
              <a:rPr lang="en-US" i="1" dirty="0"/>
              <a:t>Research: Behavioral interventions like goal-setting, self-monitoring, and social support help reduce the gap and improve patient outcomes.</a:t>
            </a:r>
          </a:p>
          <a:p>
            <a:pPr marL="0" indent="0">
              <a:buNone/>
            </a:pPr>
            <a:r>
              <a:rPr lang="en-US" b="1" dirty="0"/>
              <a:t>3. Preventive Health Screenings</a:t>
            </a:r>
            <a:endParaRPr lang="en-US" dirty="0"/>
          </a:p>
          <a:p>
            <a:pPr>
              <a:buFont typeface="Arial" panose="020B0604020202020204" pitchFamily="34" charset="0"/>
              <a:buChar char="•"/>
            </a:pPr>
            <a:r>
              <a:rPr lang="en-US" dirty="0"/>
              <a:t>Many individuals skip preventive screenings (e.g., mammograms, colonoscopies) despite knowing their benefits, often due to fear, discomfort, lack of time, or access.</a:t>
            </a:r>
          </a:p>
          <a:p>
            <a:pPr>
              <a:buFont typeface="Arial" panose="020B0604020202020204" pitchFamily="34" charset="0"/>
              <a:buChar char="•"/>
            </a:pPr>
            <a:r>
              <a:rPr lang="en-US" i="1" dirty="0"/>
              <a:t>Research: Educational campaigns alone aren’t enough. Effective interventions must address both practical (e.g., transportation, insurance) and emotional barriers (e.g., fear of results).</a:t>
            </a:r>
          </a:p>
          <a:p>
            <a:endParaRPr lang="en-US" dirty="0"/>
          </a:p>
        </p:txBody>
      </p:sp>
    </p:spTree>
    <p:extLst>
      <p:ext uri="{BB962C8B-B14F-4D97-AF65-F5344CB8AC3E}">
        <p14:creationId xmlns:p14="http://schemas.microsoft.com/office/powerpoint/2010/main" val="836973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DCD17-06C7-536E-ADA1-E4BBCA86BA77}"/>
              </a:ext>
            </a:extLst>
          </p:cNvPr>
          <p:cNvSpPr>
            <a:spLocks noGrp="1"/>
          </p:cNvSpPr>
          <p:nvPr>
            <p:ph type="title"/>
          </p:nvPr>
        </p:nvSpPr>
        <p:spPr>
          <a:xfrm>
            <a:off x="1250211" y="0"/>
            <a:ext cx="8596668" cy="1320800"/>
          </a:xfrm>
        </p:spPr>
        <p:txBody>
          <a:bodyPr>
            <a:normAutofit/>
          </a:bodyPr>
          <a:lstStyle/>
          <a:p>
            <a:pPr algn="ctr">
              <a:spcBef>
                <a:spcPts val="0"/>
              </a:spcBef>
            </a:pPr>
            <a:r>
              <a:rPr lang="en-US" sz="4000" b="1" dirty="0">
                <a:solidFill>
                  <a:srgbClr val="7030A0"/>
                </a:solidFill>
                <a:latin typeface="+mn-lt"/>
              </a:rPr>
              <a:t>Strategies to Bridge the </a:t>
            </a:r>
            <a:br>
              <a:rPr lang="en-US" sz="4000" b="1" dirty="0">
                <a:solidFill>
                  <a:srgbClr val="7030A0"/>
                </a:solidFill>
                <a:latin typeface="+mn-lt"/>
              </a:rPr>
            </a:br>
            <a:r>
              <a:rPr lang="en-US" sz="4000" b="1" dirty="0">
                <a:solidFill>
                  <a:srgbClr val="7030A0"/>
                </a:solidFill>
                <a:latin typeface="+mn-lt"/>
              </a:rPr>
              <a:t>Knowing-Doing Gap:</a:t>
            </a:r>
          </a:p>
        </p:txBody>
      </p:sp>
      <p:sp>
        <p:nvSpPr>
          <p:cNvPr id="3" name="Content Placeholder 2">
            <a:extLst>
              <a:ext uri="{FF2B5EF4-FFF2-40B4-BE49-F238E27FC236}">
                <a16:creationId xmlns:a16="http://schemas.microsoft.com/office/drawing/2014/main" id="{B44E76CF-3C36-A55B-A59C-FBD8D16E2230}"/>
              </a:ext>
            </a:extLst>
          </p:cNvPr>
          <p:cNvSpPr>
            <a:spLocks noGrp="1"/>
          </p:cNvSpPr>
          <p:nvPr>
            <p:ph idx="1"/>
          </p:nvPr>
        </p:nvSpPr>
        <p:spPr>
          <a:xfrm>
            <a:off x="782197" y="1519104"/>
            <a:ext cx="8596667" cy="5537200"/>
          </a:xfrm>
        </p:spPr>
        <p:txBody>
          <a:bodyPr>
            <a:normAutofit lnSpcReduction="10000"/>
          </a:bodyPr>
          <a:lstStyle/>
          <a:p>
            <a:pPr marL="342900" marR="0" lvl="0" indent="-342900">
              <a:spcBef>
                <a:spcPts val="0"/>
              </a:spcBef>
              <a:spcAft>
                <a:spcPts val="0"/>
              </a:spcAft>
              <a:buFont typeface="+mj-lt"/>
              <a:buAutoNum type="arabicPeriod"/>
              <a:tabLst>
                <a:tab pos="457200" algn="l"/>
              </a:tabLst>
            </a:pPr>
            <a:r>
              <a:rPr lang="en-US" b="1" kern="100" dirty="0">
                <a:effectLst/>
                <a:latin typeface="Calibri" panose="020F0502020204030204" pitchFamily="34" charset="0"/>
                <a:ea typeface="Calibri" panose="020F0502020204030204" pitchFamily="34" charset="0"/>
                <a:cs typeface="Times New Roman" panose="02020603050405020304" pitchFamily="18" charset="0"/>
              </a:rPr>
              <a:t>Improved Health Communication</a:t>
            </a:r>
            <a:r>
              <a:rPr lang="en-US" kern="100" dirty="0">
                <a:effectLst/>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spcBef>
                <a:spcPts val="0"/>
              </a:spcBef>
              <a:spcAft>
                <a:spcPts val="0"/>
              </a:spcAft>
              <a:buSzPts val="1000"/>
              <a:buFont typeface="Courier New" panose="02070309020205020404" pitchFamily="49" charset="0"/>
              <a:buChar char="o"/>
              <a:tabLst>
                <a:tab pos="9144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Use of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plain language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visual aids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and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culturally tailored messages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to ensure that individuals understand health recommendations and can apply them in their lives.</a:t>
            </a:r>
          </a:p>
          <a:p>
            <a:pPr marL="742950" marR="0" lvl="1" indent="-285750">
              <a:spcBef>
                <a:spcPts val="0"/>
              </a:spcBef>
              <a:spcAft>
                <a:spcPts val="0"/>
              </a:spcAft>
              <a:buSzPts val="1000"/>
              <a:buFont typeface="Courier New" panose="02070309020205020404" pitchFamily="49" charset="0"/>
              <a:buChar char="o"/>
              <a:tabLst>
                <a:tab pos="914400" algn="l"/>
              </a:tabLs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Teach-back method</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Asking patients to explain instructions in their own words helps confirm comprehension and improves the likelihood of action.</a:t>
            </a:r>
          </a:p>
          <a:p>
            <a:pPr marL="342900" marR="0" lvl="0" indent="-342900">
              <a:spcBef>
                <a:spcPts val="0"/>
              </a:spcBef>
              <a:spcAft>
                <a:spcPts val="0"/>
              </a:spcAft>
              <a:buFont typeface="+mj-lt"/>
              <a:buAutoNum type="arabicPeriod"/>
              <a:tabLst>
                <a:tab pos="457200" algn="l"/>
              </a:tabLst>
            </a:pPr>
            <a:r>
              <a:rPr lang="en-US" b="1" kern="100" dirty="0">
                <a:effectLst/>
                <a:latin typeface="Calibri" panose="020F0502020204030204" pitchFamily="34" charset="0"/>
                <a:ea typeface="Calibri" panose="020F0502020204030204" pitchFamily="34" charset="0"/>
                <a:cs typeface="Times New Roman" panose="02020603050405020304" pitchFamily="18" charset="0"/>
              </a:rPr>
              <a:t>Patient-Centered Care</a:t>
            </a:r>
            <a:r>
              <a:rPr lang="en-US" kern="100" dirty="0">
                <a:effectLst/>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spcBef>
                <a:spcPts val="0"/>
              </a:spcBef>
              <a:spcAft>
                <a:spcPts val="0"/>
              </a:spcAft>
              <a:buSzPts val="1000"/>
              <a:buFont typeface="Courier New" panose="02070309020205020404" pitchFamily="49" charset="0"/>
              <a:buChar char="o"/>
              <a:tabLst>
                <a:tab pos="9144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Involve patients in decision-making and respect their values and preferences. This can increase their motivation to take action.</a:t>
            </a:r>
          </a:p>
          <a:p>
            <a:pPr marL="742950" marR="0" lvl="1" indent="-285750">
              <a:spcBef>
                <a:spcPts val="0"/>
              </a:spcBef>
              <a:spcAft>
                <a:spcPts val="0"/>
              </a:spcAft>
              <a:buSzPts val="1000"/>
              <a:buFont typeface="Courier New" panose="02070309020205020404" pitchFamily="49" charset="0"/>
              <a:buChar char="o"/>
              <a:tabLst>
                <a:tab pos="914400" algn="l"/>
              </a:tabLs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Shared decision-making</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approaches empower patients to choose the treatment options that best align with their goals and lifestyles.</a:t>
            </a:r>
          </a:p>
          <a:p>
            <a:pPr marL="342900" marR="0" lvl="0" indent="-342900">
              <a:spcBef>
                <a:spcPts val="0"/>
              </a:spcBef>
              <a:spcAft>
                <a:spcPts val="0"/>
              </a:spcAft>
              <a:buFont typeface="+mj-lt"/>
              <a:buAutoNum type="arabicPeriod"/>
              <a:tabLst>
                <a:tab pos="457200" algn="l"/>
              </a:tabLst>
            </a:pPr>
            <a:r>
              <a:rPr lang="en-US" b="1" kern="100" dirty="0">
                <a:effectLst/>
                <a:latin typeface="Calibri" panose="020F0502020204030204" pitchFamily="34" charset="0"/>
                <a:ea typeface="Calibri" panose="020F0502020204030204" pitchFamily="34" charset="0"/>
                <a:cs typeface="Times New Roman" panose="02020603050405020304" pitchFamily="18" charset="0"/>
              </a:rPr>
              <a:t>Behavioral Interventions</a:t>
            </a:r>
            <a:r>
              <a:rPr lang="en-US" kern="100" dirty="0">
                <a:effectLst/>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spcBef>
                <a:spcPts val="0"/>
              </a:spcBef>
              <a:spcAft>
                <a:spcPts val="0"/>
              </a:spcAft>
              <a:buSzPts val="1000"/>
              <a:buFont typeface="Courier New" panose="02070309020205020404" pitchFamily="49" charset="0"/>
              <a:buChar char="o"/>
              <a:tabLst>
                <a:tab pos="9144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Use evidence-based strategies like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goal-setting</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self-monitoring</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and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motivational interviewing</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to help patients take actionable steps toward behavior change.</a:t>
            </a:r>
          </a:p>
          <a:p>
            <a:pPr marL="342900" marR="0" lvl="0" indent="-342900">
              <a:spcBef>
                <a:spcPts val="0"/>
              </a:spcBef>
              <a:spcAft>
                <a:spcPts val="0"/>
              </a:spcAft>
              <a:buFont typeface="+mj-lt"/>
              <a:buAutoNum type="arabicPeriod"/>
              <a:tabLst>
                <a:tab pos="457200" algn="l"/>
              </a:tabLst>
            </a:pPr>
            <a:r>
              <a:rPr lang="en-US" b="1" kern="100" dirty="0">
                <a:effectLst/>
                <a:latin typeface="Calibri" panose="020F0502020204030204" pitchFamily="34" charset="0"/>
                <a:ea typeface="Calibri" panose="020F0502020204030204" pitchFamily="34" charset="0"/>
                <a:cs typeface="Times New Roman" panose="02020603050405020304" pitchFamily="18" charset="0"/>
              </a:rPr>
              <a:t>Addressing Social Determinants of Health</a:t>
            </a:r>
            <a:r>
              <a:rPr lang="en-US" kern="100" dirty="0">
                <a:effectLst/>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spcBef>
                <a:spcPts val="0"/>
              </a:spcBef>
              <a:spcAft>
                <a:spcPts val="0"/>
              </a:spcAft>
              <a:buSzPts val="1000"/>
              <a:buFont typeface="Courier New" panose="02070309020205020404" pitchFamily="49" charset="0"/>
              <a:buChar char="o"/>
              <a:tabLst>
                <a:tab pos="9144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Provide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community resources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access to affordable medications, and social support to help patients overcome barriers related to socioeconomic status or access to healthcare services.</a:t>
            </a:r>
          </a:p>
          <a:p>
            <a:pPr marL="342900" marR="0" lvl="0" indent="-342900">
              <a:spcBef>
                <a:spcPts val="0"/>
              </a:spcBef>
              <a:spcAft>
                <a:spcPts val="0"/>
              </a:spcAft>
              <a:buFont typeface="+mj-lt"/>
              <a:buAutoNum type="arabicPeriod"/>
              <a:tabLst>
                <a:tab pos="457200" algn="l"/>
              </a:tabLst>
            </a:pPr>
            <a:r>
              <a:rPr lang="en-US" b="1" kern="100" dirty="0">
                <a:effectLst/>
                <a:latin typeface="Calibri" panose="020F0502020204030204" pitchFamily="34" charset="0"/>
                <a:ea typeface="Calibri" panose="020F0502020204030204" pitchFamily="34" charset="0"/>
                <a:cs typeface="Times New Roman" panose="02020603050405020304" pitchFamily="18" charset="0"/>
              </a:rPr>
              <a:t>Follow-Up and Support</a:t>
            </a:r>
            <a:r>
              <a:rPr lang="en-US" kern="100" dirty="0">
                <a:effectLst/>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spcBef>
                <a:spcPts val="0"/>
              </a:spcBef>
              <a:spcAft>
                <a:spcPts val="0"/>
              </a:spcAft>
              <a:buSzPts val="1000"/>
              <a:buFont typeface="Courier New" panose="02070309020205020404" pitchFamily="49" charset="0"/>
              <a:buChar char="o"/>
              <a:tabLst>
                <a:tab pos="9144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Provide continuous follow-up through phone calls, text messages, or health apps to support patients in taking consistent action toward their health goals.</a:t>
            </a:r>
          </a:p>
          <a:p>
            <a:endParaRPr lang="en-US" dirty="0"/>
          </a:p>
        </p:txBody>
      </p:sp>
    </p:spTree>
    <p:extLst>
      <p:ext uri="{BB962C8B-B14F-4D97-AF65-F5344CB8AC3E}">
        <p14:creationId xmlns:p14="http://schemas.microsoft.com/office/powerpoint/2010/main" val="1688568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EFD32-AE19-E841-AD6E-1D6FFA4D4B5E}"/>
              </a:ext>
            </a:extLst>
          </p:cNvPr>
          <p:cNvSpPr>
            <a:spLocks noGrp="1"/>
          </p:cNvSpPr>
          <p:nvPr>
            <p:ph type="title"/>
          </p:nvPr>
        </p:nvSpPr>
        <p:spPr>
          <a:xfrm>
            <a:off x="517793" y="288893"/>
            <a:ext cx="9787096" cy="1188720"/>
          </a:xfrm>
        </p:spPr>
        <p:txBody>
          <a:bodyPr>
            <a:noAutofit/>
          </a:bodyPr>
          <a:lstStyle/>
          <a:p>
            <a:pPr algn="ctr"/>
            <a:r>
              <a:rPr lang="en-US" sz="4400" b="1" dirty="0">
                <a:solidFill>
                  <a:srgbClr val="7030A0"/>
                </a:solidFill>
              </a:rPr>
              <a:t>Prevent provider burnout by encouraging self-care and well-being!</a:t>
            </a:r>
          </a:p>
        </p:txBody>
      </p:sp>
      <p:sp>
        <p:nvSpPr>
          <p:cNvPr id="3" name="Content Placeholder 2">
            <a:extLst>
              <a:ext uri="{FF2B5EF4-FFF2-40B4-BE49-F238E27FC236}">
                <a16:creationId xmlns:a16="http://schemas.microsoft.com/office/drawing/2014/main" id="{5DC52EE5-CD31-F945-AD2A-572A0F3BDC6C}"/>
              </a:ext>
            </a:extLst>
          </p:cNvPr>
          <p:cNvSpPr>
            <a:spLocks noGrp="1"/>
          </p:cNvSpPr>
          <p:nvPr>
            <p:ph idx="1"/>
          </p:nvPr>
        </p:nvSpPr>
        <p:spPr>
          <a:xfrm>
            <a:off x="360714" y="1901021"/>
            <a:ext cx="9521416" cy="4866390"/>
          </a:xfrm>
        </p:spPr>
        <p:txBody>
          <a:bodyPr>
            <a:normAutofit/>
          </a:bodyPr>
          <a:lstStyle/>
          <a:p>
            <a:pPr>
              <a:buFont typeface="Wingdings" pitchFamily="2" charset="2"/>
              <a:buChar char="Ø"/>
            </a:pPr>
            <a:r>
              <a:rPr lang="en-US" sz="2400" dirty="0"/>
              <a:t>Set aside quality time for yourself and those you care about.</a:t>
            </a:r>
          </a:p>
          <a:p>
            <a:pPr>
              <a:buFont typeface="Wingdings" pitchFamily="2" charset="2"/>
              <a:buChar char="Ø"/>
            </a:pPr>
            <a:r>
              <a:rPr lang="en-US" sz="2400" dirty="0"/>
              <a:t>Engage in activities you enjoy, no matter how big or small they might be.</a:t>
            </a:r>
          </a:p>
          <a:p>
            <a:pPr>
              <a:buFont typeface="Wingdings" pitchFamily="2" charset="2"/>
              <a:buChar char="Ø"/>
            </a:pPr>
            <a:r>
              <a:rPr lang="en-US" sz="2400" dirty="0"/>
              <a:t>Participate in calming practices like meditation, yoga, reading, or listening to music.</a:t>
            </a:r>
          </a:p>
          <a:p>
            <a:pPr>
              <a:buFont typeface="Wingdings" pitchFamily="2" charset="2"/>
              <a:buChar char="Ø"/>
            </a:pPr>
            <a:r>
              <a:rPr lang="en-US" sz="2400" dirty="0"/>
              <a:t>Focus on nurturing your physical, mental, and spiritual health.</a:t>
            </a:r>
          </a:p>
          <a:p>
            <a:pPr>
              <a:buFont typeface="Wingdings" pitchFamily="2" charset="2"/>
              <a:buChar char="Ø"/>
            </a:pPr>
            <a:r>
              <a:rPr lang="en-US" sz="2400" dirty="0"/>
              <a:t>Manage your work hours and caseload to avoid overload.</a:t>
            </a:r>
          </a:p>
          <a:p>
            <a:pPr>
              <a:buFont typeface="Wingdings" pitchFamily="2" charset="2"/>
              <a:buChar char="Ø"/>
            </a:pPr>
            <a:r>
              <a:rPr lang="en-US" sz="2400" dirty="0"/>
              <a:t>Stay in touch with your loved ones.</a:t>
            </a:r>
          </a:p>
          <a:p>
            <a:pPr>
              <a:buFont typeface="Wingdings" pitchFamily="2" charset="2"/>
              <a:buChar char="Ø"/>
            </a:pPr>
            <a:r>
              <a:rPr lang="en-US" sz="2400" dirty="0"/>
              <a:t>Practice what you preach and lead by example.</a:t>
            </a:r>
          </a:p>
          <a:p>
            <a:pPr>
              <a:buFont typeface="Wingdings" pitchFamily="2" charset="2"/>
              <a:buChar char="Ø"/>
            </a:pPr>
            <a:r>
              <a:rPr lang="en-US" sz="2400" dirty="0"/>
              <a:t>Remember, self-care is incredibly important! 😊</a:t>
            </a:r>
            <a:endParaRPr lang="en-US" dirty="0"/>
          </a:p>
        </p:txBody>
      </p:sp>
    </p:spTree>
    <p:extLst>
      <p:ext uri="{BB962C8B-B14F-4D97-AF65-F5344CB8AC3E}">
        <p14:creationId xmlns:p14="http://schemas.microsoft.com/office/powerpoint/2010/main" val="2450572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D4A1B7EF-3C54-AD43-86C2-8CAD97C03E55}"/>
              </a:ext>
            </a:extLst>
          </p:cNvPr>
          <p:cNvPicPr>
            <a:picLocks noChangeAspect="1"/>
          </p:cNvPicPr>
          <p:nvPr/>
        </p:nvPicPr>
        <p:blipFill rotWithShape="1">
          <a:blip r:embed="rId2"/>
          <a:srcRect l="14143" t="2401" r="9080" b="1"/>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a:extLst>
              <a:ext uri="{FF2B5EF4-FFF2-40B4-BE49-F238E27FC236}">
                <a16:creationId xmlns:a16="http://schemas.microsoft.com/office/drawing/2014/main" id="{3CAF38BD-6D78-F243-A2CA-61DD86D04792}"/>
              </a:ext>
            </a:extLst>
          </p:cNvPr>
          <p:cNvSpPr>
            <a:spLocks noGrp="1"/>
          </p:cNvSpPr>
          <p:nvPr>
            <p:ph type="title"/>
          </p:nvPr>
        </p:nvSpPr>
        <p:spPr>
          <a:xfrm>
            <a:off x="5250514" y="3428999"/>
            <a:ext cx="6140925" cy="2612150"/>
          </a:xfrm>
        </p:spPr>
        <p:txBody>
          <a:bodyPr vert="horz" lIns="91440" tIns="45720" rIns="91440" bIns="45720" rtlCol="0" anchor="b">
            <a:noAutofit/>
          </a:bodyPr>
          <a:lstStyle/>
          <a:p>
            <a:pPr algn="ctr">
              <a:lnSpc>
                <a:spcPct val="90000"/>
              </a:lnSpc>
            </a:pPr>
            <a:r>
              <a:rPr lang="en-US" sz="2800" b="1" dirty="0">
                <a:solidFill>
                  <a:schemeClr val="tx1"/>
                </a:solidFill>
              </a:rPr>
              <a:t>Interested in a specific presentation topic? Lets connect!</a:t>
            </a:r>
            <a:br>
              <a:rPr lang="en-US" sz="2800" b="1" dirty="0">
                <a:solidFill>
                  <a:schemeClr val="tx1"/>
                </a:solidFill>
              </a:rPr>
            </a:br>
            <a:br>
              <a:rPr lang="en-US" sz="2800" b="1" dirty="0">
                <a:solidFill>
                  <a:schemeClr val="tx1"/>
                </a:solidFill>
              </a:rPr>
            </a:br>
            <a:r>
              <a:rPr lang="en-US" sz="2800" b="1" dirty="0">
                <a:solidFill>
                  <a:schemeClr val="tx1"/>
                </a:solidFill>
              </a:rPr>
              <a:t>My Contact Information:</a:t>
            </a:r>
            <a:br>
              <a:rPr lang="en-US" sz="2800" b="1" dirty="0">
                <a:solidFill>
                  <a:schemeClr val="tx1"/>
                </a:solidFill>
              </a:rPr>
            </a:br>
            <a:r>
              <a:rPr lang="en-US" sz="2800" b="1" dirty="0">
                <a:solidFill>
                  <a:schemeClr val="tx1"/>
                </a:solidFill>
              </a:rPr>
              <a:t> </a:t>
            </a:r>
            <a:br>
              <a:rPr lang="en-US" sz="2800" b="1" dirty="0">
                <a:solidFill>
                  <a:schemeClr val="tx1"/>
                </a:solidFill>
              </a:rPr>
            </a:br>
            <a:r>
              <a:rPr lang="en-US" sz="2800" b="1" dirty="0" err="1">
                <a:solidFill>
                  <a:schemeClr val="tx1"/>
                </a:solidFill>
              </a:rPr>
              <a:t>Hawra</a:t>
            </a:r>
            <a:r>
              <a:rPr lang="en-US" sz="2800" b="1" dirty="0">
                <a:solidFill>
                  <a:schemeClr val="tx1"/>
                </a:solidFill>
              </a:rPr>
              <a:t> Khraizat, LMSW, MA</a:t>
            </a:r>
            <a:br>
              <a:rPr lang="en-US" sz="2800" b="1" dirty="0">
                <a:solidFill>
                  <a:schemeClr val="tx1"/>
                </a:solidFill>
              </a:rPr>
            </a:br>
            <a:r>
              <a:rPr lang="en-US" sz="2800" b="1" dirty="0">
                <a:solidFill>
                  <a:schemeClr val="tx1"/>
                </a:solidFill>
                <a:hlinkClick r:id="rId3">
                  <a:extLst>
                    <a:ext uri="{A12FA001-AC4F-418D-AE19-62706E023703}">
                      <ahyp:hlinkClr xmlns:ahyp="http://schemas.microsoft.com/office/drawing/2018/hyperlinkcolor" val="tx"/>
                    </a:ext>
                  </a:extLst>
                </a:hlinkClick>
              </a:rPr>
              <a:t>Hawrakhraizatpresents@gmail.com</a:t>
            </a:r>
            <a:br>
              <a:rPr lang="en-US" sz="2800" b="1" dirty="0">
                <a:solidFill>
                  <a:schemeClr val="tx1"/>
                </a:solidFill>
              </a:rPr>
            </a:br>
            <a:br>
              <a:rPr lang="en-US" sz="2800" b="1" dirty="0">
                <a:solidFill>
                  <a:schemeClr val="tx1"/>
                </a:solidFill>
              </a:rPr>
            </a:br>
            <a:br>
              <a:rPr lang="en-US" sz="2000" b="1" dirty="0">
                <a:solidFill>
                  <a:schemeClr val="tx1"/>
                </a:solidFill>
              </a:rPr>
            </a:br>
            <a:br>
              <a:rPr lang="en-US" sz="2000" b="1" dirty="0">
                <a:solidFill>
                  <a:schemeClr val="tx1"/>
                </a:solidFill>
              </a:rPr>
            </a:br>
            <a:br>
              <a:rPr lang="en-US" sz="2000" b="1" dirty="0">
                <a:solidFill>
                  <a:schemeClr val="tx1"/>
                </a:solidFill>
              </a:rPr>
            </a:br>
            <a:br>
              <a:rPr lang="en-US" sz="1400" b="1" dirty="0">
                <a:solidFill>
                  <a:schemeClr val="tx1"/>
                </a:solidFill>
              </a:rPr>
            </a:br>
            <a:endParaRPr lang="en-US" sz="1400" b="1" dirty="0">
              <a:solidFill>
                <a:schemeClr val="tx1"/>
              </a:solidFill>
            </a:endParaRPr>
          </a:p>
        </p:txBody>
      </p:sp>
    </p:spTree>
    <p:extLst>
      <p:ext uri="{BB962C8B-B14F-4D97-AF65-F5344CB8AC3E}">
        <p14:creationId xmlns:p14="http://schemas.microsoft.com/office/powerpoint/2010/main" val="272672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E5094-E285-A042-8C0F-EA0AE8D07907}"/>
              </a:ext>
            </a:extLst>
          </p:cNvPr>
          <p:cNvSpPr>
            <a:spLocks noGrp="1"/>
          </p:cNvSpPr>
          <p:nvPr>
            <p:ph type="title"/>
          </p:nvPr>
        </p:nvSpPr>
        <p:spPr>
          <a:xfrm>
            <a:off x="2172006" y="-110169"/>
            <a:ext cx="5977441" cy="1320800"/>
          </a:xfrm>
        </p:spPr>
        <p:txBody>
          <a:bodyPr anchor="ctr">
            <a:normAutofit/>
          </a:bodyPr>
          <a:lstStyle/>
          <a:p>
            <a:pPr algn="ctr">
              <a:spcBef>
                <a:spcPts val="0"/>
              </a:spcBef>
            </a:pPr>
            <a:r>
              <a:rPr lang="en-US" sz="4400" b="1" dirty="0">
                <a:solidFill>
                  <a:srgbClr val="7030A0"/>
                </a:solidFill>
                <a:latin typeface="+mn-lt"/>
              </a:rPr>
              <a:t>Health Literacy:</a:t>
            </a:r>
          </a:p>
        </p:txBody>
      </p:sp>
      <p:sp>
        <p:nvSpPr>
          <p:cNvPr id="3" name="Content Placeholder 2">
            <a:extLst>
              <a:ext uri="{FF2B5EF4-FFF2-40B4-BE49-F238E27FC236}">
                <a16:creationId xmlns:a16="http://schemas.microsoft.com/office/drawing/2014/main" id="{5E6AB19C-9C52-B348-A0BF-DB94BCC6CABC}"/>
              </a:ext>
            </a:extLst>
          </p:cNvPr>
          <p:cNvSpPr>
            <a:spLocks noGrp="1"/>
          </p:cNvSpPr>
          <p:nvPr>
            <p:ph idx="1"/>
          </p:nvPr>
        </p:nvSpPr>
        <p:spPr>
          <a:xfrm>
            <a:off x="451692" y="1123720"/>
            <a:ext cx="8901628" cy="5734279"/>
          </a:xfrm>
        </p:spPr>
        <p:txBody>
          <a:bodyPr>
            <a:normAutofit/>
          </a:bodyPr>
          <a:lstStyle/>
          <a:p>
            <a:r>
              <a:rPr lang="en-US" sz="2400" dirty="0"/>
              <a:t>The ability to obtain, understand, and assess health information.</a:t>
            </a:r>
          </a:p>
          <a:p>
            <a:r>
              <a:rPr lang="en-US" sz="2400" dirty="0"/>
              <a:t>Helps people make informed decisions about their health.</a:t>
            </a:r>
          </a:p>
          <a:p>
            <a:r>
              <a:rPr lang="en-US" sz="2400" dirty="0"/>
              <a:t>Involves both cognitive (thinking) and social skills.</a:t>
            </a:r>
          </a:p>
          <a:p>
            <a:r>
              <a:rPr lang="en-US" sz="2400" dirty="0"/>
              <a:t>Health literate people are more likely to:</a:t>
            </a:r>
          </a:p>
          <a:p>
            <a:pPr lvl="1">
              <a:buFont typeface="Arial" panose="020B0604020202020204" pitchFamily="34" charset="0"/>
              <a:buChar char="•"/>
            </a:pPr>
            <a:r>
              <a:rPr lang="en-US" sz="2000" dirty="0"/>
              <a:t>Manage health conditions.</a:t>
            </a:r>
          </a:p>
          <a:p>
            <a:pPr lvl="1">
              <a:buFont typeface="Arial" panose="020B0604020202020204" pitchFamily="34" charset="0"/>
              <a:buChar char="•"/>
            </a:pPr>
            <a:r>
              <a:rPr lang="en-US" sz="2000" dirty="0"/>
              <a:t>Take steps to avoid getting sick.</a:t>
            </a:r>
          </a:p>
          <a:p>
            <a:pPr lvl="1">
              <a:buFont typeface="Arial" panose="020B0604020202020204" pitchFamily="34" charset="0"/>
              <a:buChar char="•"/>
            </a:pPr>
            <a:r>
              <a:rPr lang="en-US" sz="2000" dirty="0"/>
              <a:t>Live a healthier lifestyle.</a:t>
            </a:r>
          </a:p>
          <a:p>
            <a:pPr lvl="1">
              <a:buFont typeface="Arial" panose="020B0604020202020204" pitchFamily="34" charset="0"/>
              <a:buChar char="•"/>
            </a:pPr>
            <a:r>
              <a:rPr lang="en-US" sz="2000" dirty="0"/>
              <a:t>Make informed health choices.</a:t>
            </a:r>
          </a:p>
          <a:p>
            <a:r>
              <a:rPr lang="en-US" sz="2400" dirty="0"/>
              <a:t>High-quality care and communication are important for health literacy.</a:t>
            </a:r>
          </a:p>
          <a:p>
            <a:endParaRPr lang="en-US" sz="3200" dirty="0"/>
          </a:p>
        </p:txBody>
      </p:sp>
    </p:spTree>
    <p:extLst>
      <p:ext uri="{BB962C8B-B14F-4D97-AF65-F5344CB8AC3E}">
        <p14:creationId xmlns:p14="http://schemas.microsoft.com/office/powerpoint/2010/main" val="554750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FEA3F-8D0A-7288-C0B2-DD9508982E10}"/>
              </a:ext>
            </a:extLst>
          </p:cNvPr>
          <p:cNvSpPr>
            <a:spLocks noGrp="1"/>
          </p:cNvSpPr>
          <p:nvPr>
            <p:ph type="title"/>
          </p:nvPr>
        </p:nvSpPr>
        <p:spPr>
          <a:xfrm>
            <a:off x="677334" y="0"/>
            <a:ext cx="8596668" cy="1320800"/>
          </a:xfrm>
        </p:spPr>
        <p:txBody>
          <a:bodyPr>
            <a:normAutofit/>
          </a:bodyPr>
          <a:lstStyle/>
          <a:p>
            <a:pPr algn="ctr">
              <a:spcBef>
                <a:spcPts val="0"/>
              </a:spcBef>
            </a:pPr>
            <a:r>
              <a:rPr lang="en-US" b="1" dirty="0">
                <a:solidFill>
                  <a:srgbClr val="7030A0"/>
                </a:solidFill>
                <a:latin typeface="+mn-lt"/>
              </a:rPr>
              <a:t>Public Health Literacy vs. Individual Health Literacy: </a:t>
            </a:r>
          </a:p>
        </p:txBody>
      </p:sp>
      <p:sp>
        <p:nvSpPr>
          <p:cNvPr id="3" name="Content Placeholder 2">
            <a:extLst>
              <a:ext uri="{FF2B5EF4-FFF2-40B4-BE49-F238E27FC236}">
                <a16:creationId xmlns:a16="http://schemas.microsoft.com/office/drawing/2014/main" id="{004CF980-D72D-9641-3D6D-5E59BBDC2C21}"/>
              </a:ext>
            </a:extLst>
          </p:cNvPr>
          <p:cNvSpPr>
            <a:spLocks noGrp="1"/>
          </p:cNvSpPr>
          <p:nvPr>
            <p:ph idx="1"/>
          </p:nvPr>
        </p:nvSpPr>
        <p:spPr>
          <a:xfrm>
            <a:off x="539827" y="1320800"/>
            <a:ext cx="9849079" cy="5038827"/>
          </a:xfrm>
        </p:spPr>
        <p:txBody>
          <a:bodyPr>
            <a:normAutofit lnSpcReduction="10000"/>
          </a:bodyPr>
          <a:lstStyle/>
          <a:p>
            <a:r>
              <a:rPr lang="en-US" sz="2400" b="1" dirty="0"/>
              <a:t>Public Health Literacy:</a:t>
            </a:r>
            <a:endParaRPr lang="en-US" sz="2400" dirty="0"/>
          </a:p>
          <a:p>
            <a:pPr lvl="1"/>
            <a:r>
              <a:rPr lang="en-US" sz="2000" dirty="0"/>
              <a:t>Skills to access, understand, evaluate, and use health info for the community.</a:t>
            </a:r>
            <a:br>
              <a:rPr lang="en-US" sz="2000" dirty="0"/>
            </a:br>
            <a:r>
              <a:rPr lang="en-US" sz="2000" i="1" dirty="0">
                <a:solidFill>
                  <a:srgbClr val="FF0000"/>
                </a:solidFill>
              </a:rPr>
              <a:t>Example:</a:t>
            </a:r>
            <a:r>
              <a:rPr lang="en-US" sz="2000" dirty="0">
                <a:solidFill>
                  <a:srgbClr val="FF0000"/>
                </a:solidFill>
              </a:rPr>
              <a:t> </a:t>
            </a:r>
            <a:r>
              <a:rPr lang="en-US" sz="2000" dirty="0"/>
              <a:t>Knowing how to find reliable health information during a flu outbreak.</a:t>
            </a:r>
          </a:p>
          <a:p>
            <a:pPr lvl="1"/>
            <a:r>
              <a:rPr lang="en-US" sz="2000" dirty="0"/>
              <a:t>Impacts ability to engage in public health programs and follow health campaigns.</a:t>
            </a:r>
            <a:br>
              <a:rPr lang="en-US" sz="2000" dirty="0"/>
            </a:br>
            <a:r>
              <a:rPr lang="en-US" sz="2000" i="1" dirty="0">
                <a:solidFill>
                  <a:srgbClr val="FF0000"/>
                </a:solidFill>
              </a:rPr>
              <a:t>Example:</a:t>
            </a:r>
            <a:r>
              <a:rPr lang="en-US" sz="2000" dirty="0">
                <a:solidFill>
                  <a:srgbClr val="FF0000"/>
                </a:solidFill>
              </a:rPr>
              <a:t> </a:t>
            </a:r>
            <a:r>
              <a:rPr lang="en-US" sz="2000" dirty="0"/>
              <a:t>Understanding and participating in a vaccination campaign.</a:t>
            </a:r>
          </a:p>
          <a:p>
            <a:pPr lvl="1"/>
            <a:r>
              <a:rPr lang="en-US" sz="2000" dirty="0"/>
              <a:t>Helps communities follow preventive care measures.</a:t>
            </a:r>
            <a:br>
              <a:rPr lang="en-US" sz="2000" dirty="0"/>
            </a:br>
            <a:r>
              <a:rPr lang="en-US" sz="2000" i="1" dirty="0">
                <a:solidFill>
                  <a:srgbClr val="FF0000"/>
                </a:solidFill>
              </a:rPr>
              <a:t>Example:</a:t>
            </a:r>
            <a:r>
              <a:rPr lang="en-US" sz="2000" dirty="0">
                <a:solidFill>
                  <a:srgbClr val="FF0000"/>
                </a:solidFill>
              </a:rPr>
              <a:t> </a:t>
            </a:r>
            <a:r>
              <a:rPr lang="en-US" sz="2000" dirty="0"/>
              <a:t>Following guidelines to prevent the spread of COVID-19.</a:t>
            </a:r>
          </a:p>
          <a:p>
            <a:r>
              <a:rPr lang="en-US" sz="2400" b="1" dirty="0"/>
              <a:t>Individual Health Literacy:</a:t>
            </a:r>
            <a:endParaRPr lang="en-US" sz="2400" dirty="0"/>
          </a:p>
          <a:p>
            <a:pPr lvl="1"/>
            <a:r>
              <a:rPr lang="en-US" sz="2000" dirty="0"/>
              <a:t>Affects how people manage their personal healthcare.</a:t>
            </a:r>
            <a:br>
              <a:rPr lang="en-US" sz="2000" dirty="0"/>
            </a:br>
            <a:r>
              <a:rPr lang="en-US" sz="2000" i="1" dirty="0">
                <a:solidFill>
                  <a:srgbClr val="FF0000"/>
                </a:solidFill>
              </a:rPr>
              <a:t>Example:</a:t>
            </a:r>
            <a:r>
              <a:rPr lang="en-US" sz="2000" dirty="0">
                <a:solidFill>
                  <a:srgbClr val="FF0000"/>
                </a:solidFill>
              </a:rPr>
              <a:t> </a:t>
            </a:r>
            <a:r>
              <a:rPr lang="en-US" sz="2000" dirty="0"/>
              <a:t>Understanding how to take prescribed medications correctly.</a:t>
            </a:r>
          </a:p>
          <a:p>
            <a:pPr lvl="1"/>
            <a:r>
              <a:rPr lang="en-US" sz="2000" dirty="0"/>
              <a:t>Includes understanding instructions, diagnoses, treatment plans, and prevention.</a:t>
            </a:r>
            <a:br>
              <a:rPr lang="en-US" sz="2000" dirty="0"/>
            </a:br>
            <a:r>
              <a:rPr lang="en-US" sz="2000" i="1" dirty="0">
                <a:solidFill>
                  <a:srgbClr val="FF0000"/>
                </a:solidFill>
              </a:rPr>
              <a:t>Example:</a:t>
            </a:r>
            <a:r>
              <a:rPr lang="en-US" sz="2000" dirty="0">
                <a:solidFill>
                  <a:srgbClr val="FF0000"/>
                </a:solidFill>
              </a:rPr>
              <a:t> </a:t>
            </a:r>
            <a:r>
              <a:rPr lang="en-US" sz="2000" dirty="0"/>
              <a:t>Knowing how to follow a doctor's advice on managing diabetes.</a:t>
            </a:r>
          </a:p>
          <a:p>
            <a:endParaRPr lang="en-US" dirty="0"/>
          </a:p>
        </p:txBody>
      </p:sp>
    </p:spTree>
    <p:extLst>
      <p:ext uri="{BB962C8B-B14F-4D97-AF65-F5344CB8AC3E}">
        <p14:creationId xmlns:p14="http://schemas.microsoft.com/office/powerpoint/2010/main" val="197679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6A3FC-C9A6-B0B9-A204-D80297191498}"/>
              </a:ext>
            </a:extLst>
          </p:cNvPr>
          <p:cNvSpPr>
            <a:spLocks noGrp="1"/>
          </p:cNvSpPr>
          <p:nvPr>
            <p:ph type="title"/>
          </p:nvPr>
        </p:nvSpPr>
        <p:spPr>
          <a:xfrm>
            <a:off x="677334" y="0"/>
            <a:ext cx="8596668" cy="1320800"/>
          </a:xfrm>
        </p:spPr>
        <p:txBody>
          <a:bodyPr/>
          <a:lstStyle/>
          <a:p>
            <a:pPr algn="ctr">
              <a:spcBef>
                <a:spcPts val="0"/>
              </a:spcBef>
            </a:pPr>
            <a:r>
              <a:rPr lang="en-US" sz="3200" b="1" dirty="0">
                <a:solidFill>
                  <a:srgbClr val="7030A0"/>
                </a:solidFill>
                <a:latin typeface="+mn-lt"/>
              </a:rPr>
              <a:t>Why is it important? The impact of low health literacy: </a:t>
            </a:r>
          </a:p>
        </p:txBody>
      </p:sp>
      <p:sp>
        <p:nvSpPr>
          <p:cNvPr id="3" name="Content Placeholder 2">
            <a:extLst>
              <a:ext uri="{FF2B5EF4-FFF2-40B4-BE49-F238E27FC236}">
                <a16:creationId xmlns:a16="http://schemas.microsoft.com/office/drawing/2014/main" id="{93BC3CD8-BEC8-D1B2-FF44-1C13D9083453}"/>
              </a:ext>
            </a:extLst>
          </p:cNvPr>
          <p:cNvSpPr>
            <a:spLocks noGrp="1"/>
          </p:cNvSpPr>
          <p:nvPr>
            <p:ph idx="1"/>
          </p:nvPr>
        </p:nvSpPr>
        <p:spPr>
          <a:xfrm>
            <a:off x="677333" y="1211855"/>
            <a:ext cx="9083611" cy="6081311"/>
          </a:xfrm>
        </p:spPr>
        <p:txBody>
          <a:bodyPr>
            <a:normAutofit fontScale="92500" lnSpcReduction="10000"/>
          </a:bodyPr>
          <a:lstStyle/>
          <a:p>
            <a:r>
              <a:rPr lang="en-US" b="1" dirty="0"/>
              <a:t>Poor understanding of medical instructions</a:t>
            </a:r>
            <a:r>
              <a:rPr lang="en-US" dirty="0"/>
              <a:t>: Patients may struggle to follow medication instructions, leading to improper use and ineffective treatment.</a:t>
            </a:r>
          </a:p>
          <a:p>
            <a:r>
              <a:rPr lang="en-US" b="1" dirty="0"/>
              <a:t>Higher rates of hospital readmissions</a:t>
            </a:r>
            <a:r>
              <a:rPr lang="en-US" dirty="0"/>
              <a:t>: Misunderstanding discharge instructions or follow-up care can increase the likelihood of returning to the hospital.</a:t>
            </a:r>
          </a:p>
          <a:p>
            <a:r>
              <a:rPr lang="en-US" b="1" dirty="0"/>
              <a:t>Increased emergency room visits</a:t>
            </a:r>
            <a:r>
              <a:rPr lang="en-US" dirty="0"/>
              <a:t>: Lack of knowledge about when to seek care or how to manage symptoms leads to unnecessary emergency visits.</a:t>
            </a:r>
          </a:p>
          <a:p>
            <a:r>
              <a:rPr lang="en-US" b="1" dirty="0"/>
              <a:t>Delayed diagnosis and treatment</a:t>
            </a:r>
            <a:r>
              <a:rPr lang="en-US" dirty="0"/>
              <a:t>: Patients with low health literacy may not recognize warning signs or understand when to seek medical advice, leading to late diagnoses.</a:t>
            </a:r>
          </a:p>
          <a:p>
            <a:r>
              <a:rPr lang="en-US" b="1" dirty="0"/>
              <a:t>Failure to prevent or manage chronic diseases</a:t>
            </a:r>
            <a:r>
              <a:rPr lang="en-US" dirty="0"/>
              <a:t>: Inability to understand how to manage chronic conditions like diabetes, hypertension, or asthma can worsen these conditions over time.</a:t>
            </a:r>
          </a:p>
          <a:p>
            <a:r>
              <a:rPr lang="en-US" b="1" dirty="0"/>
              <a:t>Reduced ability to navigate the healthcare system</a:t>
            </a:r>
            <a:r>
              <a:rPr lang="en-US" dirty="0"/>
              <a:t>: Difficulty understanding health insurance, benefits, and available healthcare resources can result in avoiding necessary care.</a:t>
            </a:r>
          </a:p>
          <a:p>
            <a:r>
              <a:rPr lang="en-US" b="1" dirty="0"/>
              <a:t>Non-compliance with preventive care</a:t>
            </a:r>
            <a:r>
              <a:rPr lang="en-US" dirty="0"/>
              <a:t>: Low health literacy can prevent patients from understanding the importance of preventive measures like screenings or vaccinations, leading to missed opportunities for early intervention.</a:t>
            </a:r>
          </a:p>
          <a:p>
            <a:r>
              <a:rPr lang="en-US" b="1" dirty="0"/>
              <a:t>Increased reliance on caregivers</a:t>
            </a:r>
            <a:r>
              <a:rPr lang="en-US" dirty="0"/>
              <a:t>: Patients with low health literacy may require additional support from family members or caregivers to manage their health, increasing the burden on those individuals.</a:t>
            </a:r>
          </a:p>
          <a:p>
            <a:endParaRPr lang="en-US" dirty="0"/>
          </a:p>
        </p:txBody>
      </p:sp>
    </p:spTree>
    <p:extLst>
      <p:ext uri="{BB962C8B-B14F-4D97-AF65-F5344CB8AC3E}">
        <p14:creationId xmlns:p14="http://schemas.microsoft.com/office/powerpoint/2010/main" val="3518429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2" name="Rectangle 21">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5" name="Straight Connector 24">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Isosceles Triangle 31">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Isosceles Triangle 32">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35" name="Rectangle 34">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group of people with different poses&#10;&#10;Description automatically generated">
            <a:extLst>
              <a:ext uri="{FF2B5EF4-FFF2-40B4-BE49-F238E27FC236}">
                <a16:creationId xmlns:a16="http://schemas.microsoft.com/office/drawing/2014/main" id="{9FBF3526-7704-E3A4-A8AD-66B3D615232C}"/>
              </a:ext>
            </a:extLst>
          </p:cNvPr>
          <p:cNvPicPr>
            <a:picLocks noGrp="1" noChangeAspect="1"/>
          </p:cNvPicPr>
          <p:nvPr>
            <p:ph idx="1"/>
          </p:nvPr>
        </p:nvPicPr>
        <p:blipFill>
          <a:blip r:embed="rId2"/>
          <a:stretch>
            <a:fillRect/>
          </a:stretch>
        </p:blipFill>
        <p:spPr>
          <a:xfrm>
            <a:off x="1329410" y="461540"/>
            <a:ext cx="9629192" cy="5897880"/>
          </a:xfrm>
          <a:prstGeom prst="rect">
            <a:avLst/>
          </a:prstGeom>
        </p:spPr>
      </p:pic>
    </p:spTree>
    <p:extLst>
      <p:ext uri="{BB962C8B-B14F-4D97-AF65-F5344CB8AC3E}">
        <p14:creationId xmlns:p14="http://schemas.microsoft.com/office/powerpoint/2010/main" val="2221661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169CC-66EB-ABBD-96E5-70509EF8BED5}"/>
              </a:ext>
            </a:extLst>
          </p:cNvPr>
          <p:cNvSpPr>
            <a:spLocks noGrp="1"/>
          </p:cNvSpPr>
          <p:nvPr>
            <p:ph type="title"/>
          </p:nvPr>
        </p:nvSpPr>
        <p:spPr>
          <a:xfrm>
            <a:off x="677334" y="0"/>
            <a:ext cx="8596668" cy="1320800"/>
          </a:xfrm>
        </p:spPr>
        <p:txBody>
          <a:bodyPr>
            <a:normAutofit/>
          </a:bodyPr>
          <a:lstStyle/>
          <a:p>
            <a:pPr algn="ctr"/>
            <a:r>
              <a:rPr lang="en-US" sz="5400" b="1" dirty="0">
                <a:solidFill>
                  <a:srgbClr val="7030A0"/>
                </a:solidFill>
              </a:rPr>
              <a:t>Research: </a:t>
            </a:r>
          </a:p>
        </p:txBody>
      </p:sp>
      <p:sp>
        <p:nvSpPr>
          <p:cNvPr id="3" name="Content Placeholder 2">
            <a:extLst>
              <a:ext uri="{FF2B5EF4-FFF2-40B4-BE49-F238E27FC236}">
                <a16:creationId xmlns:a16="http://schemas.microsoft.com/office/drawing/2014/main" id="{E052561B-1418-4C03-1DC4-DD0728DF4AA0}"/>
              </a:ext>
            </a:extLst>
          </p:cNvPr>
          <p:cNvSpPr>
            <a:spLocks noGrp="1"/>
          </p:cNvSpPr>
          <p:nvPr>
            <p:ph idx="1"/>
          </p:nvPr>
        </p:nvSpPr>
        <p:spPr>
          <a:xfrm>
            <a:off x="677334" y="969485"/>
            <a:ext cx="8596668" cy="5655772"/>
          </a:xfrm>
        </p:spPr>
        <p:txBody>
          <a:bodyPr>
            <a:normAutofit lnSpcReduction="10000"/>
          </a:bodyPr>
          <a:lstStyle/>
          <a:p>
            <a:r>
              <a:rPr lang="en-US" sz="2000" b="1" dirty="0"/>
              <a:t>Self-Reported Health Status</a:t>
            </a:r>
            <a:r>
              <a:rPr lang="en-US" sz="2000" dirty="0"/>
              <a:t>: Patients with inadequate health literacy are more than twice as likely to report poor health compared to those with adequate literacy. (</a:t>
            </a:r>
            <a:r>
              <a:rPr lang="en-US" sz="2000" dirty="0">
                <a:hlinkClick r:id="rId2"/>
              </a:rPr>
              <a:t>ncbi.nlm.nih.gov</a:t>
            </a:r>
            <a:r>
              <a:rPr lang="en-US" sz="2000" dirty="0"/>
              <a:t>)</a:t>
            </a:r>
          </a:p>
          <a:p>
            <a:r>
              <a:rPr lang="en-US" sz="2000" b="1" dirty="0"/>
              <a:t>Hospitalization Rates</a:t>
            </a:r>
            <a:r>
              <a:rPr lang="en-US" sz="2000" dirty="0"/>
              <a:t>: Individuals with inadequate health literacy have a 52% higher risk of hospitalization over a two-year period. (</a:t>
            </a:r>
            <a:r>
              <a:rPr lang="en-US" sz="2000" dirty="0">
                <a:hlinkClick r:id="rId2"/>
              </a:rPr>
              <a:t>ncbi.nlm.nih.gov</a:t>
            </a:r>
            <a:r>
              <a:rPr lang="en-US" sz="2000" dirty="0"/>
              <a:t>)</a:t>
            </a:r>
          </a:p>
          <a:p>
            <a:r>
              <a:rPr lang="en-US" sz="2000" b="1" dirty="0"/>
              <a:t>Mortality Risk</a:t>
            </a:r>
            <a:r>
              <a:rPr lang="en-US" sz="2000" dirty="0"/>
              <a:t>: Low health literacy is associated with a 32% increased risk of death among patients hospitalized for acute heart failure, even after adjusting for factors like age, sex, and comorbidities. (</a:t>
            </a:r>
            <a:r>
              <a:rPr lang="en-US" sz="2000" dirty="0">
                <a:hlinkClick r:id="rId3"/>
              </a:rPr>
              <a:t>ahajournals.org</a:t>
            </a:r>
            <a:r>
              <a:rPr lang="en-US" sz="2000" dirty="0"/>
              <a:t>)</a:t>
            </a:r>
          </a:p>
          <a:p>
            <a:r>
              <a:rPr lang="en-US" sz="2000" b="1" dirty="0"/>
              <a:t>Quality of Life in Hypertension</a:t>
            </a:r>
            <a:r>
              <a:rPr lang="en-US" sz="2000" dirty="0"/>
              <a:t>: A positive correlation exists between health literacy and health-related quality of life in patients with hypertension; higher health literacy is linked to better quality of life scores. (</a:t>
            </a:r>
            <a:r>
              <a:rPr lang="en-US" sz="2000" dirty="0">
                <a:hlinkClick r:id="rId4"/>
              </a:rPr>
              <a:t>pmc.ncbi.nlm.nih.gov</a:t>
            </a:r>
            <a:r>
              <a:rPr lang="en-US" sz="2000" dirty="0"/>
              <a:t>)</a:t>
            </a:r>
          </a:p>
          <a:p>
            <a:r>
              <a:rPr lang="en-US" sz="2000" b="1" dirty="0"/>
              <a:t>Overall Quality of Life</a:t>
            </a:r>
            <a:r>
              <a:rPr lang="en-US" sz="2000" dirty="0"/>
              <a:t>: A meta-analysis of 23 studies involving over 12,000 participants found a moderate positive correlation (r=0.35) between health literacy and quality of life, suggesting that higher health literacy is associated with better quality of life. (</a:t>
            </a:r>
            <a:r>
              <a:rPr lang="en-US" sz="2000" dirty="0">
                <a:hlinkClick r:id="rId5"/>
              </a:rPr>
              <a:t>hqlo.biomedcentral.com</a:t>
            </a:r>
            <a:r>
              <a:rPr lang="en-US" sz="2000" dirty="0"/>
              <a:t>)</a:t>
            </a:r>
          </a:p>
          <a:p>
            <a:endParaRPr lang="en-US" dirty="0"/>
          </a:p>
        </p:txBody>
      </p:sp>
    </p:spTree>
    <p:extLst>
      <p:ext uri="{BB962C8B-B14F-4D97-AF65-F5344CB8AC3E}">
        <p14:creationId xmlns:p14="http://schemas.microsoft.com/office/powerpoint/2010/main" val="2488028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8C955-320F-FE64-AC63-9A7094D9D423}"/>
              </a:ext>
            </a:extLst>
          </p:cNvPr>
          <p:cNvSpPr>
            <a:spLocks noGrp="1"/>
          </p:cNvSpPr>
          <p:nvPr>
            <p:ph type="title"/>
          </p:nvPr>
        </p:nvSpPr>
        <p:spPr>
          <a:xfrm>
            <a:off x="677334" y="0"/>
            <a:ext cx="8596668" cy="1320800"/>
          </a:xfrm>
        </p:spPr>
        <p:txBody>
          <a:bodyPr/>
          <a:lstStyle/>
          <a:p>
            <a:pPr algn="ctr">
              <a:spcBef>
                <a:spcPts val="0"/>
              </a:spcBef>
            </a:pPr>
            <a:r>
              <a:rPr lang="en-US" sz="3200" b="1" dirty="0">
                <a:solidFill>
                  <a:srgbClr val="7030A0"/>
                </a:solidFill>
                <a:latin typeface="+mn-lt"/>
              </a:rPr>
              <a:t>Factors Influencing Health Literacy: </a:t>
            </a:r>
          </a:p>
        </p:txBody>
      </p:sp>
      <p:sp>
        <p:nvSpPr>
          <p:cNvPr id="3" name="Content Placeholder 2">
            <a:extLst>
              <a:ext uri="{FF2B5EF4-FFF2-40B4-BE49-F238E27FC236}">
                <a16:creationId xmlns:a16="http://schemas.microsoft.com/office/drawing/2014/main" id="{C67DA028-D88F-A0DA-DD17-04628DDD69AB}"/>
              </a:ext>
            </a:extLst>
          </p:cNvPr>
          <p:cNvSpPr>
            <a:spLocks noGrp="1"/>
          </p:cNvSpPr>
          <p:nvPr>
            <p:ph idx="1"/>
          </p:nvPr>
        </p:nvSpPr>
        <p:spPr>
          <a:xfrm>
            <a:off x="512080" y="837283"/>
            <a:ext cx="9392083" cy="5871989"/>
          </a:xfrm>
        </p:spPr>
        <p:txBody>
          <a:bodyPr>
            <a:normAutofit fontScale="92500" lnSpcReduction="10000"/>
          </a:bodyPr>
          <a:lstStyle/>
          <a:p>
            <a:r>
              <a:rPr lang="en-US" sz="1900" b="1" dirty="0"/>
              <a:t>Educational Level:</a:t>
            </a:r>
            <a:endParaRPr lang="en-US" sz="1900" dirty="0"/>
          </a:p>
          <a:p>
            <a:pPr>
              <a:buFont typeface="Arial" panose="020B0604020202020204" pitchFamily="34" charset="0"/>
              <a:buChar char="•"/>
            </a:pPr>
            <a:r>
              <a:rPr lang="en-US" sz="1600" dirty="0"/>
              <a:t>Lower education levels are linked to lower health literacy.</a:t>
            </a:r>
            <a:br>
              <a:rPr lang="en-US" sz="1600" dirty="0"/>
            </a:br>
            <a:r>
              <a:rPr lang="en-US" sz="1600" i="1" dirty="0">
                <a:solidFill>
                  <a:srgbClr val="FF0000"/>
                </a:solidFill>
              </a:rPr>
              <a:t>Example:</a:t>
            </a:r>
            <a:r>
              <a:rPr lang="en-US" sz="1600" dirty="0">
                <a:solidFill>
                  <a:srgbClr val="FF0000"/>
                </a:solidFill>
              </a:rPr>
              <a:t> </a:t>
            </a:r>
            <a:r>
              <a:rPr lang="en-US" sz="1600" dirty="0"/>
              <a:t>A person with limited education may struggle to understand a health pamphlet.</a:t>
            </a:r>
          </a:p>
          <a:p>
            <a:r>
              <a:rPr lang="en-US" sz="1900" b="1" dirty="0"/>
              <a:t>Language Barriers:</a:t>
            </a:r>
            <a:endParaRPr lang="en-US" sz="1900" dirty="0"/>
          </a:p>
          <a:p>
            <a:pPr>
              <a:buFont typeface="Arial" panose="020B0604020202020204" pitchFamily="34" charset="0"/>
              <a:buChar char="•"/>
            </a:pPr>
            <a:r>
              <a:rPr lang="en-US" sz="1600" dirty="0"/>
              <a:t>Non-native speakers may struggle to understand healthcare information, so clear communication is crucial.</a:t>
            </a:r>
            <a:br>
              <a:rPr lang="en-US" sz="1600" dirty="0"/>
            </a:br>
            <a:r>
              <a:rPr lang="en-US" sz="1600" i="1" dirty="0">
                <a:solidFill>
                  <a:srgbClr val="FF0000"/>
                </a:solidFill>
              </a:rPr>
              <a:t>Example:</a:t>
            </a:r>
            <a:r>
              <a:rPr lang="en-US" sz="1600" dirty="0">
                <a:solidFill>
                  <a:srgbClr val="FF0000"/>
                </a:solidFill>
              </a:rPr>
              <a:t> </a:t>
            </a:r>
            <a:r>
              <a:rPr lang="en-US" sz="1600" dirty="0"/>
              <a:t>A person who speaks Spanish may need translation services to understand a doctor's instructions.</a:t>
            </a:r>
          </a:p>
          <a:p>
            <a:r>
              <a:rPr lang="en-US" sz="1900" b="1" dirty="0"/>
              <a:t>Cultural Factors:</a:t>
            </a:r>
            <a:endParaRPr lang="en-US" sz="1900" dirty="0"/>
          </a:p>
          <a:p>
            <a:pPr>
              <a:buFont typeface="Arial" panose="020B0604020202020204" pitchFamily="34" charset="0"/>
              <a:buChar char="•"/>
            </a:pPr>
            <a:r>
              <a:rPr lang="en-US" sz="1600" dirty="0"/>
              <a:t>Cultural beliefs and values impact how people receive and understand health information.</a:t>
            </a:r>
            <a:br>
              <a:rPr lang="en-US" sz="1600" dirty="0"/>
            </a:br>
            <a:r>
              <a:rPr lang="en-US" sz="1600" i="1" dirty="0">
                <a:solidFill>
                  <a:srgbClr val="FF0000"/>
                </a:solidFill>
              </a:rPr>
              <a:t>Example:</a:t>
            </a:r>
            <a:r>
              <a:rPr lang="en-US" sz="1600" dirty="0">
                <a:solidFill>
                  <a:srgbClr val="FF0000"/>
                </a:solidFill>
              </a:rPr>
              <a:t> </a:t>
            </a:r>
            <a:r>
              <a:rPr lang="en-US" sz="1600" dirty="0"/>
              <a:t>Some cultures may prefer traditional medicine over modern treatments, which affects how they interpret health advice.</a:t>
            </a:r>
          </a:p>
          <a:p>
            <a:r>
              <a:rPr lang="en-US" sz="1900" b="1" dirty="0"/>
              <a:t>Access to Technology:</a:t>
            </a:r>
            <a:endParaRPr lang="en-US" sz="1900" dirty="0"/>
          </a:p>
          <a:p>
            <a:pPr>
              <a:buFont typeface="Arial" panose="020B0604020202020204" pitchFamily="34" charset="0"/>
              <a:buChar char="•"/>
            </a:pPr>
            <a:r>
              <a:rPr lang="en-US" sz="1600" dirty="0"/>
              <a:t>Lack of technology and digital skills can limit access to online health resources.</a:t>
            </a:r>
            <a:br>
              <a:rPr lang="en-US" sz="1600" dirty="0"/>
            </a:br>
            <a:r>
              <a:rPr lang="en-US" sz="1600" i="1" dirty="0">
                <a:solidFill>
                  <a:srgbClr val="FF0000"/>
                </a:solidFill>
              </a:rPr>
              <a:t>Example:</a:t>
            </a:r>
            <a:r>
              <a:rPr lang="en-US" sz="1600" dirty="0">
                <a:solidFill>
                  <a:srgbClr val="FF0000"/>
                </a:solidFill>
              </a:rPr>
              <a:t> </a:t>
            </a:r>
            <a:r>
              <a:rPr lang="en-US" sz="1600" dirty="0"/>
              <a:t>A person without internet access might miss out on important health information available only online.</a:t>
            </a:r>
          </a:p>
          <a:p>
            <a:r>
              <a:rPr lang="en-US" sz="1900" b="1" dirty="0"/>
              <a:t>Health System Complexity:</a:t>
            </a:r>
            <a:endParaRPr lang="en-US" sz="1900" dirty="0"/>
          </a:p>
          <a:p>
            <a:pPr>
              <a:buFont typeface="Arial" panose="020B0604020202020204" pitchFamily="34" charset="0"/>
              <a:buChar char="•"/>
            </a:pPr>
            <a:r>
              <a:rPr lang="en-US" sz="1600" dirty="0"/>
              <a:t>Complex medical terms and complicated healthcare systems make it harder to understand health information.</a:t>
            </a:r>
            <a:br>
              <a:rPr lang="en-US" sz="1600" dirty="0"/>
            </a:br>
            <a:r>
              <a:rPr lang="en-US" sz="1600" i="1" dirty="0">
                <a:solidFill>
                  <a:srgbClr val="FF0000"/>
                </a:solidFill>
              </a:rPr>
              <a:t>Example:</a:t>
            </a:r>
            <a:r>
              <a:rPr lang="en-US" sz="1600" dirty="0">
                <a:solidFill>
                  <a:srgbClr val="FF0000"/>
                </a:solidFill>
              </a:rPr>
              <a:t> </a:t>
            </a:r>
            <a:r>
              <a:rPr lang="en-US" sz="1600" dirty="0"/>
              <a:t>A patient may struggle to understand a doctor's explanation of a medical procedure due to “technical jargon”.</a:t>
            </a:r>
          </a:p>
          <a:p>
            <a:endParaRPr lang="en-US" dirty="0"/>
          </a:p>
        </p:txBody>
      </p:sp>
    </p:spTree>
    <p:extLst>
      <p:ext uri="{BB962C8B-B14F-4D97-AF65-F5344CB8AC3E}">
        <p14:creationId xmlns:p14="http://schemas.microsoft.com/office/powerpoint/2010/main" val="2724327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19189-8DF0-FE1C-9CA2-1A39DF201FFB}"/>
              </a:ext>
            </a:extLst>
          </p:cNvPr>
          <p:cNvSpPr>
            <a:spLocks noGrp="1"/>
          </p:cNvSpPr>
          <p:nvPr>
            <p:ph type="title"/>
          </p:nvPr>
        </p:nvSpPr>
        <p:spPr>
          <a:xfrm>
            <a:off x="677334" y="77731"/>
            <a:ext cx="8596668" cy="1320800"/>
          </a:xfrm>
        </p:spPr>
        <p:txBody>
          <a:bodyPr>
            <a:normAutofit fontScale="90000"/>
          </a:bodyPr>
          <a:lstStyle/>
          <a:p>
            <a:pPr algn="ctr">
              <a:spcBef>
                <a:spcPts val="0"/>
              </a:spcBef>
            </a:pPr>
            <a:r>
              <a:rPr lang="en-US" sz="3200" b="1" dirty="0">
                <a:solidFill>
                  <a:srgbClr val="7030A0"/>
                </a:solidFill>
                <a:latin typeface="+mn-lt"/>
              </a:rPr>
              <a:t>Effective Health </a:t>
            </a:r>
            <a:br>
              <a:rPr lang="en-US" sz="3200" b="1" dirty="0">
                <a:solidFill>
                  <a:srgbClr val="7030A0"/>
                </a:solidFill>
                <a:latin typeface="+mn-lt"/>
              </a:rPr>
            </a:br>
            <a:r>
              <a:rPr lang="en-US" sz="3200" b="1" dirty="0">
                <a:solidFill>
                  <a:srgbClr val="7030A0"/>
                </a:solidFill>
                <a:latin typeface="+mn-lt"/>
              </a:rPr>
              <a:t>Communication Strategies:</a:t>
            </a:r>
            <a:br>
              <a:rPr lang="en-US" sz="3200" b="1" dirty="0">
                <a:solidFill>
                  <a:srgbClr val="7030A0"/>
                </a:solidFill>
                <a:latin typeface="+mn-lt"/>
              </a:rPr>
            </a:br>
            <a:endParaRPr lang="en-US" sz="3200" b="1" dirty="0">
              <a:solidFill>
                <a:srgbClr val="7030A0"/>
              </a:solidFill>
              <a:latin typeface="+mn-lt"/>
            </a:endParaRPr>
          </a:p>
        </p:txBody>
      </p:sp>
      <p:sp>
        <p:nvSpPr>
          <p:cNvPr id="3" name="Content Placeholder 2">
            <a:extLst>
              <a:ext uri="{FF2B5EF4-FFF2-40B4-BE49-F238E27FC236}">
                <a16:creationId xmlns:a16="http://schemas.microsoft.com/office/drawing/2014/main" id="{F5B9AEE7-BDFD-9F33-9143-381070331158}"/>
              </a:ext>
            </a:extLst>
          </p:cNvPr>
          <p:cNvSpPr>
            <a:spLocks noGrp="1"/>
          </p:cNvSpPr>
          <p:nvPr>
            <p:ph idx="1"/>
          </p:nvPr>
        </p:nvSpPr>
        <p:spPr>
          <a:xfrm>
            <a:off x="575529" y="1277958"/>
            <a:ext cx="8800277" cy="5303232"/>
          </a:xfrm>
        </p:spPr>
        <p:txBody>
          <a:bodyPr>
            <a:normAutofit/>
          </a:bodyPr>
          <a:lstStyle/>
          <a:p>
            <a:pPr marL="342900" marR="0" lvl="0" indent="-342900">
              <a:spcBef>
                <a:spcPts val="0"/>
              </a:spcBef>
              <a:spcAft>
                <a:spcPts val="0"/>
              </a:spcAft>
              <a:buFont typeface="+mj-lt"/>
              <a:buAutoNum type="arabicPeriod"/>
              <a:tabLst>
                <a:tab pos="457200" algn="l"/>
              </a:tabLst>
            </a:pPr>
            <a:r>
              <a:rPr lang="en-US" sz="2000" b="1" kern="0" dirty="0">
                <a:effectLst/>
                <a:ea typeface="Times New Roman" panose="02020603050405020304" pitchFamily="18" charset="0"/>
                <a:cs typeface="Times New Roman" panose="02020603050405020304" pitchFamily="18" charset="0"/>
              </a:rPr>
              <a:t>Active Listening: “</a:t>
            </a:r>
            <a:r>
              <a:rPr lang="en-US" sz="2000" b="1" dirty="0"/>
              <a:t>It sounds like you're saying...”</a:t>
            </a:r>
            <a:endParaRPr lang="en-US" sz="2000" kern="100" dirty="0">
              <a:effectLst/>
              <a:ea typeface="Calibri" panose="020F0502020204030204" pitchFamily="34" charset="0"/>
              <a:cs typeface="Times New Roman" panose="02020603050405020304" pitchFamily="18"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2000" kern="0" dirty="0">
                <a:effectLst/>
                <a:ea typeface="Times New Roman" panose="02020603050405020304" pitchFamily="18" charset="0"/>
                <a:cs typeface="Times New Roman" panose="02020603050405020304" pitchFamily="18" charset="0"/>
              </a:rPr>
              <a:t>Listen attentively to the patient’s concerns and responses to ensure clarity and understanding.</a:t>
            </a:r>
            <a:endParaRPr lang="en-US" sz="2000" kern="100" dirty="0">
              <a:effectLs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2000" b="1" kern="0" dirty="0">
                <a:effectLst/>
                <a:ea typeface="Times New Roman" panose="02020603050405020304" pitchFamily="18" charset="0"/>
                <a:cs typeface="Times New Roman" panose="02020603050405020304" pitchFamily="18" charset="0"/>
              </a:rPr>
              <a:t>Teach-back Method: “Tell me how you are hearing this” </a:t>
            </a:r>
            <a:endParaRPr lang="en-US" sz="2000" kern="100" dirty="0">
              <a:effectLst/>
              <a:ea typeface="Calibri" panose="020F0502020204030204" pitchFamily="34" charset="0"/>
              <a:cs typeface="Times New Roman" panose="02020603050405020304" pitchFamily="18"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2000" kern="0" dirty="0">
                <a:effectLst/>
                <a:ea typeface="Times New Roman" panose="02020603050405020304" pitchFamily="18" charset="0"/>
                <a:cs typeface="Times New Roman" panose="02020603050405020304" pitchFamily="18" charset="0"/>
              </a:rPr>
              <a:t>Ask patients to explain the information back in their own words to verify comprehension.</a:t>
            </a:r>
            <a:endParaRPr lang="en-US" sz="2000" kern="100" dirty="0">
              <a:effectLs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2000" b="1" kern="0" dirty="0">
                <a:effectLst/>
                <a:ea typeface="Times New Roman" panose="02020603050405020304" pitchFamily="18" charset="0"/>
                <a:cs typeface="Times New Roman" panose="02020603050405020304" pitchFamily="18" charset="0"/>
              </a:rPr>
              <a:t>Visual Aids: “</a:t>
            </a:r>
            <a:r>
              <a:rPr lang="en-US" sz="2000" b="1" dirty="0"/>
              <a:t>Which visual might help you remember this better?”</a:t>
            </a:r>
            <a:endParaRPr lang="en-US" sz="2000" kern="100" dirty="0">
              <a:effectLst/>
              <a:ea typeface="Calibri" panose="020F0502020204030204" pitchFamily="34" charset="0"/>
              <a:cs typeface="Times New Roman" panose="02020603050405020304" pitchFamily="18"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2000" kern="0" dirty="0">
                <a:effectLst/>
                <a:ea typeface="Times New Roman" panose="02020603050405020304" pitchFamily="18" charset="0"/>
                <a:cs typeface="Times New Roman" panose="02020603050405020304" pitchFamily="18" charset="0"/>
              </a:rPr>
              <a:t>Use charts, diagrams, and infographics to simplify complex information.</a:t>
            </a:r>
            <a:endParaRPr lang="en-US" sz="2000" kern="100" dirty="0">
              <a:effectLs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2000" b="1" kern="0" dirty="0">
                <a:effectLst/>
                <a:ea typeface="Times New Roman" panose="02020603050405020304" pitchFamily="18" charset="0"/>
                <a:cs typeface="Times New Roman" panose="02020603050405020304" pitchFamily="18" charset="0"/>
              </a:rPr>
              <a:t>Contextualize Information: “</a:t>
            </a:r>
            <a:r>
              <a:rPr lang="en-US" sz="2000" b="1" dirty="0"/>
              <a:t>How does this relate to your personal situation?” </a:t>
            </a:r>
            <a:endParaRPr lang="en-US" sz="2000" kern="100" dirty="0">
              <a:effectLst/>
              <a:ea typeface="Calibri" panose="020F0502020204030204" pitchFamily="34" charset="0"/>
              <a:cs typeface="Times New Roman" panose="02020603050405020304" pitchFamily="18"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2000" kern="0" dirty="0">
                <a:effectLst/>
                <a:ea typeface="Times New Roman" panose="02020603050405020304" pitchFamily="18" charset="0"/>
                <a:cs typeface="Times New Roman" panose="02020603050405020304" pitchFamily="18" charset="0"/>
              </a:rPr>
              <a:t>Tailor the message to the patient’s specific cultural, social, and health context.</a:t>
            </a:r>
            <a:endParaRPr lang="en-US" sz="2000" kern="1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000" b="1" kern="0" dirty="0">
                <a:effectLst/>
                <a:ea typeface="Times New Roman" panose="02020603050405020304" pitchFamily="18" charset="0"/>
                <a:cs typeface="Times New Roman" panose="02020603050405020304" pitchFamily="18" charset="0"/>
              </a:rPr>
              <a:t>Evidence-Based Practices:</a:t>
            </a:r>
            <a:endParaRPr lang="en-US" sz="2000" kern="100" dirty="0">
              <a:effectLst/>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itchFamily="2" charset="2"/>
              <a:buChar char=""/>
              <a:tabLst>
                <a:tab pos="457200" algn="l"/>
              </a:tabLst>
            </a:pPr>
            <a:r>
              <a:rPr lang="en-US" sz="2000" kern="0" dirty="0">
                <a:effectLst/>
                <a:ea typeface="Times New Roman" panose="02020603050405020304" pitchFamily="18" charset="0"/>
                <a:cs typeface="Times New Roman" panose="02020603050405020304" pitchFamily="18" charset="0"/>
              </a:rPr>
              <a:t>Studies show these strategies enhance patient engagement, compliance, and health outcomes.</a:t>
            </a:r>
            <a:endParaRPr lang="en-US" sz="2000" kern="100" dirty="0">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26122465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otalTime>7674</TotalTime>
  <Words>2807</Words>
  <Application>Microsoft Macintosh PowerPoint</Application>
  <PresentationFormat>Widescreen</PresentationFormat>
  <Paragraphs>186</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Courier New</vt:lpstr>
      <vt:lpstr>Symbol</vt:lpstr>
      <vt:lpstr>Times New Roman</vt:lpstr>
      <vt:lpstr>Wingdings</vt:lpstr>
      <vt:lpstr>Wingdings 3</vt:lpstr>
      <vt:lpstr>Facet</vt:lpstr>
      <vt:lpstr>PowerPoint Presentation</vt:lpstr>
      <vt:lpstr>PowerPoint Presentation</vt:lpstr>
      <vt:lpstr>Health Literacy:</vt:lpstr>
      <vt:lpstr>Public Health Literacy vs. Individual Health Literacy: </vt:lpstr>
      <vt:lpstr>Why is it important? The impact of low health literacy: </vt:lpstr>
      <vt:lpstr>PowerPoint Presentation</vt:lpstr>
      <vt:lpstr>Research: </vt:lpstr>
      <vt:lpstr>Factors Influencing Health Literacy: </vt:lpstr>
      <vt:lpstr>Effective Health  Communication Strategies: </vt:lpstr>
      <vt:lpstr>Demonstrating Effective Health Communication Messaging: </vt:lpstr>
      <vt:lpstr>PowerPoint Presentation</vt:lpstr>
      <vt:lpstr>Plain Language and Its Importance in Health Communication: </vt:lpstr>
      <vt:lpstr>  Telehealth:  Advantages: - Cost Savings and Resource Efficiency: Telehealth can save money and healthcare resources by enabling virtual evaluation and treatment, but only when used for certain types of diseases. ​UT Austin News - Accessibility and Convenience: Telehealth brings healthcare to your doorstep, especially benefiting those in rural areas or with mobility issues, allowing patients to see a doctor from the comfort of their own home. ​Toxigon  Disadvantages: - Limitations in Physical Examination: Telemedicine visits are not a complete substitute for in-person visits; conducting comprehensive physical examinations is not possible remotely, which may affect diagnosis and treatment. ​U.S. Pharmacist - Technological Barriers: Not everyone is comfortable with or has access to the necessary technology for telehealth, potentially leading to disparities in healthcare access. ​Toxigon - Privacy and Security Concerns: With any digital platform comes the concern of privacy and security; protecting sensitive healthcare data is paramount, and breaches can occur despite regulations like HIPAA. ​Toxigond</vt:lpstr>
      <vt:lpstr>Cultural Competence in Health Communication: </vt:lpstr>
      <vt:lpstr>Intention vs. Impact:</vt:lpstr>
      <vt:lpstr>What matters the most?</vt:lpstr>
      <vt:lpstr>Scenario: Religious Preference as a Barrier in Health Decision-Making </vt:lpstr>
      <vt:lpstr>“Knowing-Doing Gap” </vt:lpstr>
      <vt:lpstr>Key Factors Contributing to the Gap Between Knowing and Doing in Healthcare: </vt:lpstr>
      <vt:lpstr>Key Factors Contributing to the Gap Between Knowing and Doing in Healthcare (Continued):</vt:lpstr>
      <vt:lpstr>Real-Life Examples of the Knowing-Doing Gap in Healthcare: </vt:lpstr>
      <vt:lpstr>Strategies to Bridge the  Knowing-Doing Gap:</vt:lpstr>
      <vt:lpstr>Prevent provider burnout by encouraging self-care and well-being!</vt:lpstr>
      <vt:lpstr>Interested in a specific presentation topic? Lets connect!  My Contact Information:   Hawra Khraizat, LMSW, MA Hawrakhraizatpresents@gmail.com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Implicit Bias </dc:title>
  <dc:creator>M Khraizat</dc:creator>
  <cp:lastModifiedBy>Mohamad Khraizat</cp:lastModifiedBy>
  <cp:revision>161</cp:revision>
  <dcterms:created xsi:type="dcterms:W3CDTF">2022-04-03T23:19:13Z</dcterms:created>
  <dcterms:modified xsi:type="dcterms:W3CDTF">2025-05-18T23:12:12Z</dcterms:modified>
</cp:coreProperties>
</file>