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8" r:id="rId2"/>
    <p:sldId id="367" r:id="rId3"/>
    <p:sldId id="366" r:id="rId4"/>
    <p:sldId id="364" r:id="rId5"/>
    <p:sldId id="324" r:id="rId6"/>
    <p:sldId id="381" r:id="rId7"/>
    <p:sldId id="389" r:id="rId8"/>
    <p:sldId id="363" r:id="rId9"/>
    <p:sldId id="339" r:id="rId10"/>
    <p:sldId id="313" r:id="rId11"/>
    <p:sldId id="365" r:id="rId12"/>
    <p:sldId id="362" r:id="rId13"/>
    <p:sldId id="332" r:id="rId14"/>
    <p:sldId id="333" r:id="rId15"/>
    <p:sldId id="360" r:id="rId16"/>
    <p:sldId id="370" r:id="rId17"/>
    <p:sldId id="369" r:id="rId18"/>
    <p:sldId id="361" r:id="rId19"/>
    <p:sldId id="373" r:id="rId20"/>
    <p:sldId id="372" r:id="rId21"/>
    <p:sldId id="384" r:id="rId22"/>
    <p:sldId id="368" r:id="rId23"/>
    <p:sldId id="390" r:id="rId24"/>
    <p:sldId id="347" r:id="rId25"/>
    <p:sldId id="400" r:id="rId26"/>
    <p:sldId id="399" r:id="rId27"/>
    <p:sldId id="392" r:id="rId28"/>
    <p:sldId id="391" r:id="rId29"/>
    <p:sldId id="393" r:id="rId30"/>
    <p:sldId id="320" r:id="rId31"/>
    <p:sldId id="374" r:id="rId32"/>
    <p:sldId id="377" r:id="rId33"/>
    <p:sldId id="376" r:id="rId34"/>
    <p:sldId id="375" r:id="rId35"/>
    <p:sldId id="380" r:id="rId36"/>
    <p:sldId id="388" r:id="rId37"/>
    <p:sldId id="344" r:id="rId38"/>
    <p:sldId id="379" r:id="rId39"/>
    <p:sldId id="397" r:id="rId40"/>
    <p:sldId id="398" r:id="rId41"/>
    <p:sldId id="318" r:id="rId42"/>
    <p:sldId id="314" r:id="rId43"/>
    <p:sldId id="331" r:id="rId44"/>
    <p:sldId id="350" r:id="rId45"/>
    <p:sldId id="378" r:id="rId46"/>
    <p:sldId id="371" r:id="rId47"/>
    <p:sldId id="38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C6F7-4308-4BB4-A1FC-CAA96612F7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14F987-6F61-4D83-86E9-40BE96EE9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1D7502-A7C8-40FF-B2EF-140B5F1F4453}"/>
              </a:ext>
            </a:extLst>
          </p:cNvPr>
          <p:cNvSpPr>
            <a:spLocks noGrp="1"/>
          </p:cNvSpPr>
          <p:nvPr>
            <p:ph type="dt" sz="half" idx="10"/>
          </p:nvPr>
        </p:nvSpPr>
        <p:spPr/>
        <p:txBody>
          <a:bodyPr/>
          <a:lstStyle/>
          <a:p>
            <a:fld id="{EAA03FD5-FBA7-4367-9AF4-771ACFF7A585}" type="datetimeFigureOut">
              <a:rPr lang="en-US" smtClean="0"/>
              <a:t>12/10/2024</a:t>
            </a:fld>
            <a:endParaRPr lang="en-US"/>
          </a:p>
        </p:txBody>
      </p:sp>
      <p:sp>
        <p:nvSpPr>
          <p:cNvPr id="5" name="Footer Placeholder 4">
            <a:extLst>
              <a:ext uri="{FF2B5EF4-FFF2-40B4-BE49-F238E27FC236}">
                <a16:creationId xmlns:a16="http://schemas.microsoft.com/office/drawing/2014/main" id="{03235DBF-75E0-482F-AD49-2D8019434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143B0-91EB-4FD5-ACA4-BE0E0AEB27EE}"/>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83199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D5A-44E7-4942-8A7F-E1E6BE3306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B42CC-AE73-4A53-9BBD-BD3AF9AFB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DCF7A-F53B-4B39-9D99-1A5CB23E16C2}"/>
              </a:ext>
            </a:extLst>
          </p:cNvPr>
          <p:cNvSpPr>
            <a:spLocks noGrp="1"/>
          </p:cNvSpPr>
          <p:nvPr>
            <p:ph type="dt" sz="half" idx="10"/>
          </p:nvPr>
        </p:nvSpPr>
        <p:spPr/>
        <p:txBody>
          <a:bodyPr/>
          <a:lstStyle/>
          <a:p>
            <a:fld id="{EAA03FD5-FBA7-4367-9AF4-771ACFF7A585}" type="datetimeFigureOut">
              <a:rPr lang="en-US" smtClean="0"/>
              <a:t>12/10/2024</a:t>
            </a:fld>
            <a:endParaRPr lang="en-US"/>
          </a:p>
        </p:txBody>
      </p:sp>
      <p:sp>
        <p:nvSpPr>
          <p:cNvPr id="5" name="Footer Placeholder 4">
            <a:extLst>
              <a:ext uri="{FF2B5EF4-FFF2-40B4-BE49-F238E27FC236}">
                <a16:creationId xmlns:a16="http://schemas.microsoft.com/office/drawing/2014/main" id="{BB2044B1-04A8-4384-8045-C185174F0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25BAD-1099-46B3-8303-59F93C7520C7}"/>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0604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7D9BB5-EA33-47B3-BD23-61D45B0D8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C3F73-3F65-4FB6-BCC7-8F79942FE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50F2B-97E9-420C-8264-89C0B5E20207}"/>
              </a:ext>
            </a:extLst>
          </p:cNvPr>
          <p:cNvSpPr>
            <a:spLocks noGrp="1"/>
          </p:cNvSpPr>
          <p:nvPr>
            <p:ph type="dt" sz="half" idx="10"/>
          </p:nvPr>
        </p:nvSpPr>
        <p:spPr/>
        <p:txBody>
          <a:bodyPr/>
          <a:lstStyle/>
          <a:p>
            <a:fld id="{EAA03FD5-FBA7-4367-9AF4-771ACFF7A585}" type="datetimeFigureOut">
              <a:rPr lang="en-US" smtClean="0"/>
              <a:t>12/10/2024</a:t>
            </a:fld>
            <a:endParaRPr lang="en-US"/>
          </a:p>
        </p:txBody>
      </p:sp>
      <p:sp>
        <p:nvSpPr>
          <p:cNvPr id="5" name="Footer Placeholder 4">
            <a:extLst>
              <a:ext uri="{FF2B5EF4-FFF2-40B4-BE49-F238E27FC236}">
                <a16:creationId xmlns:a16="http://schemas.microsoft.com/office/drawing/2014/main" id="{CADE0DB5-FEA0-4A12-BA35-F41F1B2C3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BF82-8729-42E1-85CF-56F113B3F31C}"/>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1107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6E62-F29D-4E16-87FA-C7D6BA37B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F481C-8B6B-4DD3-BA73-ACAE8A5038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C765C-A021-4B62-A93B-A7CF6B0223AE}"/>
              </a:ext>
            </a:extLst>
          </p:cNvPr>
          <p:cNvSpPr>
            <a:spLocks noGrp="1"/>
          </p:cNvSpPr>
          <p:nvPr>
            <p:ph type="dt" sz="half" idx="10"/>
          </p:nvPr>
        </p:nvSpPr>
        <p:spPr/>
        <p:txBody>
          <a:bodyPr/>
          <a:lstStyle/>
          <a:p>
            <a:fld id="{EAA03FD5-FBA7-4367-9AF4-771ACFF7A585}" type="datetimeFigureOut">
              <a:rPr lang="en-US" smtClean="0"/>
              <a:t>12/10/2024</a:t>
            </a:fld>
            <a:endParaRPr lang="en-US"/>
          </a:p>
        </p:txBody>
      </p:sp>
      <p:sp>
        <p:nvSpPr>
          <p:cNvPr id="5" name="Footer Placeholder 4">
            <a:extLst>
              <a:ext uri="{FF2B5EF4-FFF2-40B4-BE49-F238E27FC236}">
                <a16:creationId xmlns:a16="http://schemas.microsoft.com/office/drawing/2014/main" id="{C453CF78-CE96-4210-AC1D-FE989EACE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D0320-DB1C-469A-A085-5F8E7C16901F}"/>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93344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F817-0D6E-4352-B34E-3C2B5F8F80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F10998-FE68-4E6A-A082-61D151876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27C79-E0A3-4FB0-901C-F6892FA49B10}"/>
              </a:ext>
            </a:extLst>
          </p:cNvPr>
          <p:cNvSpPr>
            <a:spLocks noGrp="1"/>
          </p:cNvSpPr>
          <p:nvPr>
            <p:ph type="dt" sz="half" idx="10"/>
          </p:nvPr>
        </p:nvSpPr>
        <p:spPr/>
        <p:txBody>
          <a:bodyPr/>
          <a:lstStyle/>
          <a:p>
            <a:fld id="{EAA03FD5-FBA7-4367-9AF4-771ACFF7A585}" type="datetimeFigureOut">
              <a:rPr lang="en-US" smtClean="0"/>
              <a:t>12/10/2024</a:t>
            </a:fld>
            <a:endParaRPr lang="en-US"/>
          </a:p>
        </p:txBody>
      </p:sp>
      <p:sp>
        <p:nvSpPr>
          <p:cNvPr id="5" name="Footer Placeholder 4">
            <a:extLst>
              <a:ext uri="{FF2B5EF4-FFF2-40B4-BE49-F238E27FC236}">
                <a16:creationId xmlns:a16="http://schemas.microsoft.com/office/drawing/2014/main" id="{0C4ECA95-F75F-40CC-B590-60645F3FE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04D6C-C012-4BC9-BB0B-702E76DDD440}"/>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99231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974B-B3EC-4FEA-990F-68E329729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D5B73-5934-45AD-B937-5653735FBC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F8C492-D61E-43C6-83A4-0D8ED7AFB4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693E71-5DDF-4246-B716-48D62D97A165}"/>
              </a:ext>
            </a:extLst>
          </p:cNvPr>
          <p:cNvSpPr>
            <a:spLocks noGrp="1"/>
          </p:cNvSpPr>
          <p:nvPr>
            <p:ph type="dt" sz="half" idx="10"/>
          </p:nvPr>
        </p:nvSpPr>
        <p:spPr/>
        <p:txBody>
          <a:bodyPr/>
          <a:lstStyle/>
          <a:p>
            <a:fld id="{EAA03FD5-FBA7-4367-9AF4-771ACFF7A585}" type="datetimeFigureOut">
              <a:rPr lang="en-US" smtClean="0"/>
              <a:t>12/10/2024</a:t>
            </a:fld>
            <a:endParaRPr lang="en-US"/>
          </a:p>
        </p:txBody>
      </p:sp>
      <p:sp>
        <p:nvSpPr>
          <p:cNvPr id="6" name="Footer Placeholder 5">
            <a:extLst>
              <a:ext uri="{FF2B5EF4-FFF2-40B4-BE49-F238E27FC236}">
                <a16:creationId xmlns:a16="http://schemas.microsoft.com/office/drawing/2014/main" id="{6A24317C-BE95-4A5B-BF9A-F734C8DC3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115D-9357-45D0-B25F-7E87EAD26DE5}"/>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367215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856F-8BE0-4401-99E9-21F01428B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8A3F44-3DA1-4E01-8159-99B8973F33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CC532-A933-49FB-B59E-94FCDF1523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4544DD-2E04-4F34-A3DB-D11DB5FAB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DE40BB-1A0A-48B3-8DBE-B8E51E1288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46B99-23BC-4AE6-BD7B-3CCF28CDAF52}"/>
              </a:ext>
            </a:extLst>
          </p:cNvPr>
          <p:cNvSpPr>
            <a:spLocks noGrp="1"/>
          </p:cNvSpPr>
          <p:nvPr>
            <p:ph type="dt" sz="half" idx="10"/>
          </p:nvPr>
        </p:nvSpPr>
        <p:spPr/>
        <p:txBody>
          <a:bodyPr/>
          <a:lstStyle/>
          <a:p>
            <a:fld id="{EAA03FD5-FBA7-4367-9AF4-771ACFF7A585}" type="datetimeFigureOut">
              <a:rPr lang="en-US" smtClean="0"/>
              <a:t>12/10/2024</a:t>
            </a:fld>
            <a:endParaRPr lang="en-US"/>
          </a:p>
        </p:txBody>
      </p:sp>
      <p:sp>
        <p:nvSpPr>
          <p:cNvPr id="8" name="Footer Placeholder 7">
            <a:extLst>
              <a:ext uri="{FF2B5EF4-FFF2-40B4-BE49-F238E27FC236}">
                <a16:creationId xmlns:a16="http://schemas.microsoft.com/office/drawing/2014/main" id="{4E02A01E-B244-491A-81C8-B368E6670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0EB619-0E88-4BED-AC7B-134B95C0EBD3}"/>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08332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9A25-6387-4148-9F20-A9591EA4DD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37815B-07FF-45B0-998C-C952E126555E}"/>
              </a:ext>
            </a:extLst>
          </p:cNvPr>
          <p:cNvSpPr>
            <a:spLocks noGrp="1"/>
          </p:cNvSpPr>
          <p:nvPr>
            <p:ph type="dt" sz="half" idx="10"/>
          </p:nvPr>
        </p:nvSpPr>
        <p:spPr/>
        <p:txBody>
          <a:bodyPr/>
          <a:lstStyle/>
          <a:p>
            <a:fld id="{EAA03FD5-FBA7-4367-9AF4-771ACFF7A585}" type="datetimeFigureOut">
              <a:rPr lang="en-US" smtClean="0"/>
              <a:t>12/10/2024</a:t>
            </a:fld>
            <a:endParaRPr lang="en-US"/>
          </a:p>
        </p:txBody>
      </p:sp>
      <p:sp>
        <p:nvSpPr>
          <p:cNvPr id="4" name="Footer Placeholder 3">
            <a:extLst>
              <a:ext uri="{FF2B5EF4-FFF2-40B4-BE49-F238E27FC236}">
                <a16:creationId xmlns:a16="http://schemas.microsoft.com/office/drawing/2014/main" id="{E64CAC44-EB7F-4AC6-92D8-60FFAD79BB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FB2BA2-E77C-41C9-BACB-91D4AEB499DB}"/>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179801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BB269-7B77-4592-BF20-42F392210F3E}"/>
              </a:ext>
            </a:extLst>
          </p:cNvPr>
          <p:cNvSpPr>
            <a:spLocks noGrp="1"/>
          </p:cNvSpPr>
          <p:nvPr>
            <p:ph type="dt" sz="half" idx="10"/>
          </p:nvPr>
        </p:nvSpPr>
        <p:spPr/>
        <p:txBody>
          <a:bodyPr/>
          <a:lstStyle/>
          <a:p>
            <a:fld id="{EAA03FD5-FBA7-4367-9AF4-771ACFF7A585}" type="datetimeFigureOut">
              <a:rPr lang="en-US" smtClean="0"/>
              <a:t>12/10/2024</a:t>
            </a:fld>
            <a:endParaRPr lang="en-US"/>
          </a:p>
        </p:txBody>
      </p:sp>
      <p:sp>
        <p:nvSpPr>
          <p:cNvPr id="3" name="Footer Placeholder 2">
            <a:extLst>
              <a:ext uri="{FF2B5EF4-FFF2-40B4-BE49-F238E27FC236}">
                <a16:creationId xmlns:a16="http://schemas.microsoft.com/office/drawing/2014/main" id="{7EF78F46-5760-4CAE-AE20-4B1504D868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8791F7-1575-441B-986C-5E8FF65743EF}"/>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255015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39B4-1844-464A-AA38-955D75907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F8D0FD-EF09-47AF-BC04-7E76A4123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C7BBE3-DCF6-411B-BA01-D6353BFD6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11014F-30C1-4BA3-BE61-F6B92B702C15}"/>
              </a:ext>
            </a:extLst>
          </p:cNvPr>
          <p:cNvSpPr>
            <a:spLocks noGrp="1"/>
          </p:cNvSpPr>
          <p:nvPr>
            <p:ph type="dt" sz="half" idx="10"/>
          </p:nvPr>
        </p:nvSpPr>
        <p:spPr/>
        <p:txBody>
          <a:bodyPr/>
          <a:lstStyle/>
          <a:p>
            <a:fld id="{EAA03FD5-FBA7-4367-9AF4-771ACFF7A585}" type="datetimeFigureOut">
              <a:rPr lang="en-US" smtClean="0"/>
              <a:t>12/10/2024</a:t>
            </a:fld>
            <a:endParaRPr lang="en-US"/>
          </a:p>
        </p:txBody>
      </p:sp>
      <p:sp>
        <p:nvSpPr>
          <p:cNvPr id="6" name="Footer Placeholder 5">
            <a:extLst>
              <a:ext uri="{FF2B5EF4-FFF2-40B4-BE49-F238E27FC236}">
                <a16:creationId xmlns:a16="http://schemas.microsoft.com/office/drawing/2014/main" id="{F117A4F5-61CA-4FF9-A1D6-BCEDB0055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1A391-30E6-4985-BEB3-CF714A79EB84}"/>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407282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6170-EF45-4DC7-8D51-1D405FE5C5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CB47C-F2EA-4CF1-B8EC-42F2B749A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DBBB56-2B61-40B5-A398-31CEF9069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899DB-94C6-4008-BAD4-8AF2ADEE8F0C}"/>
              </a:ext>
            </a:extLst>
          </p:cNvPr>
          <p:cNvSpPr>
            <a:spLocks noGrp="1"/>
          </p:cNvSpPr>
          <p:nvPr>
            <p:ph type="dt" sz="half" idx="10"/>
          </p:nvPr>
        </p:nvSpPr>
        <p:spPr/>
        <p:txBody>
          <a:bodyPr/>
          <a:lstStyle/>
          <a:p>
            <a:fld id="{EAA03FD5-FBA7-4367-9AF4-771ACFF7A585}" type="datetimeFigureOut">
              <a:rPr lang="en-US" smtClean="0"/>
              <a:t>12/10/2024</a:t>
            </a:fld>
            <a:endParaRPr lang="en-US"/>
          </a:p>
        </p:txBody>
      </p:sp>
      <p:sp>
        <p:nvSpPr>
          <p:cNvPr id="6" name="Footer Placeholder 5">
            <a:extLst>
              <a:ext uri="{FF2B5EF4-FFF2-40B4-BE49-F238E27FC236}">
                <a16:creationId xmlns:a16="http://schemas.microsoft.com/office/drawing/2014/main" id="{1C5AE2F0-0FC8-4A69-B70A-229D7C702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79D3A-5A21-4D44-9F65-FB04DE11EF77}"/>
              </a:ext>
            </a:extLst>
          </p:cNvPr>
          <p:cNvSpPr>
            <a:spLocks noGrp="1"/>
          </p:cNvSpPr>
          <p:nvPr>
            <p:ph type="sldNum" sz="quarter" idx="12"/>
          </p:nvPr>
        </p:nvSpPr>
        <p:spPr/>
        <p:txBody>
          <a:bodyPr/>
          <a:lstStyle/>
          <a:p>
            <a:fld id="{64DA6669-F5BB-49B1-B71D-BA93DCDE2966}" type="slidenum">
              <a:rPr lang="en-US" smtClean="0"/>
              <a:t>‹#›</a:t>
            </a:fld>
            <a:endParaRPr lang="en-US"/>
          </a:p>
        </p:txBody>
      </p:sp>
    </p:spTree>
    <p:extLst>
      <p:ext uri="{BB962C8B-B14F-4D97-AF65-F5344CB8AC3E}">
        <p14:creationId xmlns:p14="http://schemas.microsoft.com/office/powerpoint/2010/main" val="548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B9C16-247D-48D4-B6D2-E8706AEFB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CE4336-822D-424A-B5B9-F4759F1AD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67CA-FF18-4360-9B0C-3CCEC204E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03FD5-FBA7-4367-9AF4-771ACFF7A585}" type="datetimeFigureOut">
              <a:rPr lang="en-US" smtClean="0"/>
              <a:t>12/10/2024</a:t>
            </a:fld>
            <a:endParaRPr lang="en-US"/>
          </a:p>
        </p:txBody>
      </p:sp>
      <p:sp>
        <p:nvSpPr>
          <p:cNvPr id="5" name="Footer Placeholder 4">
            <a:extLst>
              <a:ext uri="{FF2B5EF4-FFF2-40B4-BE49-F238E27FC236}">
                <a16:creationId xmlns:a16="http://schemas.microsoft.com/office/drawing/2014/main" id="{2D9E373C-5CF2-4B76-94F9-67201914C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725397-066F-4319-A747-FCBF80436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A6669-F5BB-49B1-B71D-BA93DCDE2966}" type="slidenum">
              <a:rPr lang="en-US" smtClean="0"/>
              <a:t>‹#›</a:t>
            </a:fld>
            <a:endParaRPr lang="en-US"/>
          </a:p>
        </p:txBody>
      </p:sp>
    </p:spTree>
    <p:extLst>
      <p:ext uri="{BB962C8B-B14F-4D97-AF65-F5344CB8AC3E}">
        <p14:creationId xmlns:p14="http://schemas.microsoft.com/office/powerpoint/2010/main" val="3468054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a.Rizzo@singhmail.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mc.ncbi.nlm.nih.gov/articles/PMC10455562/#B58-jintelligence-11-00158"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alth.harvard.edu/mind-and-mood/beyond-momentary-cal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alth.harvard.edu/blog/what-is-cognitive-behavioral-therapy-202406053047"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Dana.Rizzo@singh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p:txBody>
          <a:bodyPr/>
          <a:lstStyle/>
          <a:p>
            <a:pPr algn="ctr"/>
            <a:r>
              <a:rPr lang="en-US" b="1" dirty="0"/>
              <a:t>Resilience and How to Develop it! </a:t>
            </a:r>
          </a:p>
        </p:txBody>
      </p:sp>
      <p:sp>
        <p:nvSpPr>
          <p:cNvPr id="6" name="Content Placeholder 5">
            <a:extLst>
              <a:ext uri="{FF2B5EF4-FFF2-40B4-BE49-F238E27FC236}">
                <a16:creationId xmlns:a16="http://schemas.microsoft.com/office/drawing/2014/main" id="{9F242143-8826-18B7-DE26-7BF81750295C}"/>
              </a:ext>
            </a:extLst>
          </p:cNvPr>
          <p:cNvSpPr>
            <a:spLocks noGrp="1"/>
          </p:cNvSpPr>
          <p:nvPr>
            <p:ph idx="1"/>
          </p:nvPr>
        </p:nvSpPr>
        <p:spPr>
          <a:xfrm>
            <a:off x="0" y="1425074"/>
            <a:ext cx="12500658" cy="5432925"/>
          </a:xfrm>
        </p:spPr>
        <p:txBody>
          <a:bodyPr/>
          <a:lstStyle/>
          <a:p>
            <a:pPr algn="ctr"/>
            <a:r>
              <a:rPr lang="en-US" dirty="0"/>
              <a:t>Created by Dana Rizzo RN, BSN, RN-ACM</a:t>
            </a:r>
          </a:p>
          <a:p>
            <a:pPr algn="ctr"/>
            <a:r>
              <a:rPr lang="en-US" dirty="0">
                <a:hlinkClick r:id="rId3"/>
              </a:rPr>
              <a:t>Dana.Rizzo@singhmail.com</a:t>
            </a:r>
            <a:endParaRPr lang="en-US" dirty="0"/>
          </a:p>
          <a:p>
            <a:pPr algn="ctr"/>
            <a:r>
              <a:rPr lang="en-US" dirty="0"/>
              <a:t>571-918-4854</a:t>
            </a:r>
          </a:p>
        </p:txBody>
      </p:sp>
      <p:pic>
        <p:nvPicPr>
          <p:cNvPr id="1028" name="Picture 4" descr="27,176 Resilience Photos and Premium High Res Pictures - Getty Images">
            <a:extLst>
              <a:ext uri="{FF2B5EF4-FFF2-40B4-BE49-F238E27FC236}">
                <a16:creationId xmlns:a16="http://schemas.microsoft.com/office/drawing/2014/main" id="{1C957165-AEB7-F686-7CB3-30C64C5AF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0587" y="3135360"/>
            <a:ext cx="4233704" cy="37226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 Ways to Build Resilience - Ideal Coaching Global">
            <a:extLst>
              <a:ext uri="{FF2B5EF4-FFF2-40B4-BE49-F238E27FC236}">
                <a16:creationId xmlns:a16="http://schemas.microsoft.com/office/drawing/2014/main" id="{0C7FE796-C57F-D45E-F404-90FE6A9F1F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0542" y="2468880"/>
            <a:ext cx="3557285" cy="317399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53C65F24-7E3D-05E5-183B-24B8631304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a:extLst>
              <a:ext uri="{FF2B5EF4-FFF2-40B4-BE49-F238E27FC236}">
                <a16:creationId xmlns:a16="http://schemas.microsoft.com/office/drawing/2014/main" id="{1F07EAB4-7626-7685-8724-9B1AF2ECFCC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a:extLst>
              <a:ext uri="{FF2B5EF4-FFF2-40B4-BE49-F238E27FC236}">
                <a16:creationId xmlns:a16="http://schemas.microsoft.com/office/drawing/2014/main" id="{9FD9D7EA-FB68-5534-76F5-CE33590975B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8" name="Picture 14" descr="Finding Inner Strength And Resilience ...">
            <a:extLst>
              <a:ext uri="{FF2B5EF4-FFF2-40B4-BE49-F238E27FC236}">
                <a16:creationId xmlns:a16="http://schemas.microsoft.com/office/drawing/2014/main" id="{BA97EF76-2C01-E148-D147-4E175A08E2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187" y="2468880"/>
            <a:ext cx="3894214" cy="286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739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9AFA4044-D0A3-E10C-9DE8-D3B8EA68B7B4}"/>
              </a:ext>
            </a:extLst>
          </p:cNvPr>
          <p:cNvSpPr>
            <a:spLocks noGrp="1"/>
          </p:cNvSpPr>
          <p:nvPr>
            <p:ph type="title"/>
          </p:nvPr>
        </p:nvSpPr>
        <p:spPr>
          <a:xfrm>
            <a:off x="838200" y="365126"/>
            <a:ext cx="10515600" cy="633846"/>
          </a:xfrm>
        </p:spPr>
        <p:txBody>
          <a:bodyPr>
            <a:normAutofit/>
          </a:bodyPr>
          <a:lstStyle/>
          <a:p>
            <a:pPr algn="ctr"/>
            <a:r>
              <a:rPr lang="en-US" sz="3600" b="1" dirty="0"/>
              <a:t>The Key to Resilience</a:t>
            </a:r>
          </a:p>
        </p:txBody>
      </p:sp>
      <p:sp>
        <p:nvSpPr>
          <p:cNvPr id="5" name="Content Placeholder 4">
            <a:extLst>
              <a:ext uri="{FF2B5EF4-FFF2-40B4-BE49-F238E27FC236}">
                <a16:creationId xmlns:a16="http://schemas.microsoft.com/office/drawing/2014/main" id="{111DF592-20B4-B00D-E384-AA1A970B89F4}"/>
              </a:ext>
            </a:extLst>
          </p:cNvPr>
          <p:cNvSpPr>
            <a:spLocks noGrp="1"/>
          </p:cNvSpPr>
          <p:nvPr>
            <p:ph idx="1"/>
          </p:nvPr>
        </p:nvSpPr>
        <p:spPr>
          <a:xfrm>
            <a:off x="0" y="1493134"/>
            <a:ext cx="12191980" cy="4683829"/>
          </a:xfrm>
        </p:spPr>
        <p:txBody>
          <a:bodyPr>
            <a:normAutofit/>
          </a:bodyPr>
          <a:lstStyle/>
          <a:p>
            <a:r>
              <a:rPr lang="en-US" sz="2400" b="1" dirty="0"/>
              <a:t>“We must try very hard, work hard, then allow ourselves to STOP, recover, and then try again.”</a:t>
            </a:r>
          </a:p>
          <a:p>
            <a:r>
              <a:rPr lang="en-US" sz="2400" b="1" dirty="0"/>
              <a:t>This conclusion is based on biology per Shawn </a:t>
            </a:r>
            <a:r>
              <a:rPr lang="en-US" sz="2400" b="1" dirty="0" err="1"/>
              <a:t>Achor</a:t>
            </a:r>
            <a:r>
              <a:rPr lang="en-US" sz="2400" b="1" dirty="0"/>
              <a:t> and Michelle </a:t>
            </a:r>
            <a:r>
              <a:rPr lang="en-US" sz="2400" b="1" dirty="0" err="1"/>
              <a:t>Gielan</a:t>
            </a:r>
            <a:r>
              <a:rPr lang="en-US" sz="2400" b="1" dirty="0"/>
              <a:t>.</a:t>
            </a:r>
          </a:p>
          <a:p>
            <a:r>
              <a:rPr lang="en-US" sz="2400" b="1" dirty="0"/>
              <a:t>Homeostasis is a biological concept describing the brain and how it works to continuously restore and sustain our well-being. </a:t>
            </a:r>
          </a:p>
          <a:p>
            <a:r>
              <a:rPr lang="en-US" sz="2400" b="1" dirty="0"/>
              <a:t>Dr. Brent Furl coined the term “Homeostatic Value” Creating equilibrium and thus well-being, in the body.</a:t>
            </a:r>
          </a:p>
          <a:p>
            <a:r>
              <a:rPr lang="en-US" sz="2400" b="1" dirty="0"/>
              <a:t>Workaholism is defined as  being overly concerned about work, driven by uncontrollable work motivation, and investing so much time it impairs other important life areas.</a:t>
            </a:r>
          </a:p>
        </p:txBody>
      </p:sp>
    </p:spTree>
    <p:extLst>
      <p:ext uri="{BB962C8B-B14F-4D97-AF65-F5344CB8AC3E}">
        <p14:creationId xmlns:p14="http://schemas.microsoft.com/office/powerpoint/2010/main" val="177534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279757"/>
            <a:ext cx="10515600" cy="853173"/>
          </a:xfrm>
        </p:spPr>
        <p:txBody>
          <a:bodyPr>
            <a:normAutofit/>
          </a:bodyPr>
          <a:lstStyle/>
          <a:p>
            <a:pPr algn="ctr"/>
            <a:r>
              <a:rPr lang="en-US" sz="4000" b="1" dirty="0"/>
              <a:t>The Seven C’s of Resilience by Dr. Ginsburg </a:t>
            </a:r>
          </a:p>
        </p:txBody>
      </p:sp>
      <p:sp>
        <p:nvSpPr>
          <p:cNvPr id="2" name="Content Placeholder 1">
            <a:extLst>
              <a:ext uri="{FF2B5EF4-FFF2-40B4-BE49-F238E27FC236}">
                <a16:creationId xmlns:a16="http://schemas.microsoft.com/office/drawing/2014/main" id="{7E3320C8-8C34-6F85-0915-DC7731F8E43F}"/>
              </a:ext>
            </a:extLst>
          </p:cNvPr>
          <p:cNvSpPr>
            <a:spLocks noGrp="1"/>
          </p:cNvSpPr>
          <p:nvPr>
            <p:ph idx="1"/>
          </p:nvPr>
        </p:nvSpPr>
        <p:spPr>
          <a:xfrm>
            <a:off x="81023" y="1178174"/>
            <a:ext cx="12002947" cy="5765247"/>
          </a:xfrm>
        </p:spPr>
        <p:txBody>
          <a:bodyPr>
            <a:normAutofit/>
          </a:bodyPr>
          <a:lstStyle/>
          <a:p>
            <a:r>
              <a:rPr lang="en-US" sz="2400" b="1" dirty="0"/>
              <a:t>1</a:t>
            </a:r>
            <a:r>
              <a:rPr lang="en-US" sz="2400" b="1" u="sng" dirty="0"/>
              <a:t>.  Competence:</a:t>
            </a:r>
            <a:r>
              <a:rPr lang="en-US" sz="2400" b="1" dirty="0"/>
              <a:t> the ability to know how to handle situations effectively.  To build competence, individuals develop a set of skills to help them trust their judgements and make responsible choices.</a:t>
            </a:r>
          </a:p>
          <a:p>
            <a:endParaRPr lang="en-US" sz="2400" b="1" dirty="0"/>
          </a:p>
          <a:p>
            <a:r>
              <a:rPr lang="en-US" sz="2400" b="1" dirty="0"/>
              <a:t>2.  </a:t>
            </a:r>
            <a:r>
              <a:rPr lang="en-US" sz="2400" b="1" u="sng" dirty="0"/>
              <a:t>Confidence:</a:t>
            </a:r>
            <a:r>
              <a:rPr lang="en-US" sz="2400" b="1" dirty="0"/>
              <a:t>  Dr. Ginsburg says that true self-confidence is rooted in competence.  Individuals gain confidence by demonstrating competence in real-life situations.</a:t>
            </a:r>
          </a:p>
          <a:p>
            <a:endParaRPr lang="en-US" sz="2400" b="1" dirty="0"/>
          </a:p>
          <a:p>
            <a:r>
              <a:rPr lang="en-US" sz="2400" b="1" dirty="0"/>
              <a:t>3</a:t>
            </a:r>
            <a:r>
              <a:rPr lang="en-US" sz="2400" b="1" u="sng" dirty="0"/>
              <a:t>.  Connection:</a:t>
            </a:r>
            <a:r>
              <a:rPr lang="en-US" sz="2400" b="1" dirty="0"/>
              <a:t> Close family ties to family, friends, and community provide a sense of security and belonging.</a:t>
            </a:r>
          </a:p>
          <a:p>
            <a:endParaRPr lang="en-US" sz="2400" b="1" dirty="0"/>
          </a:p>
          <a:p>
            <a:r>
              <a:rPr lang="en-US" sz="2400" b="1" dirty="0"/>
              <a:t>4</a:t>
            </a:r>
            <a:r>
              <a:rPr lang="en-US" sz="2400" b="1" u="sng" dirty="0"/>
              <a:t>.  Character:</a:t>
            </a:r>
            <a:r>
              <a:rPr lang="en-US" sz="2400" b="1" dirty="0"/>
              <a:t> Individuals need a fundamental sense of right and wrong to make responsible</a:t>
            </a:r>
          </a:p>
          <a:p>
            <a:pPr marL="0" indent="0">
              <a:buNone/>
            </a:pPr>
            <a:r>
              <a:rPr lang="en-US" sz="2400" b="1" dirty="0"/>
              <a:t>         choices, contribute to society and experience self-worth.</a:t>
            </a:r>
          </a:p>
        </p:txBody>
      </p:sp>
    </p:spTree>
    <p:extLst>
      <p:ext uri="{BB962C8B-B14F-4D97-AF65-F5344CB8AC3E}">
        <p14:creationId xmlns:p14="http://schemas.microsoft.com/office/powerpoint/2010/main" val="111197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365125"/>
            <a:ext cx="10515600" cy="645421"/>
          </a:xfrm>
        </p:spPr>
        <p:txBody>
          <a:bodyPr>
            <a:normAutofit/>
          </a:bodyPr>
          <a:lstStyle/>
          <a:p>
            <a:r>
              <a:rPr lang="en-US" sz="2800" b="1" dirty="0"/>
              <a:t>The 7 C’s of Resilience continued</a:t>
            </a:r>
          </a:p>
        </p:txBody>
      </p:sp>
      <p:sp>
        <p:nvSpPr>
          <p:cNvPr id="2" name="Content Placeholder 1">
            <a:extLst>
              <a:ext uri="{FF2B5EF4-FFF2-40B4-BE49-F238E27FC236}">
                <a16:creationId xmlns:a16="http://schemas.microsoft.com/office/drawing/2014/main" id="{C705EFCE-E8EF-3832-4A80-0DA400ADB6B9}"/>
              </a:ext>
            </a:extLst>
          </p:cNvPr>
          <p:cNvSpPr>
            <a:spLocks noGrp="1"/>
          </p:cNvSpPr>
          <p:nvPr>
            <p:ph idx="1"/>
          </p:nvPr>
        </p:nvSpPr>
        <p:spPr>
          <a:xfrm>
            <a:off x="0" y="1105922"/>
            <a:ext cx="12191980" cy="5752078"/>
          </a:xfrm>
        </p:spPr>
        <p:txBody>
          <a:bodyPr>
            <a:normAutofit/>
          </a:bodyPr>
          <a:lstStyle/>
          <a:p>
            <a:r>
              <a:rPr lang="en-US" sz="2400" b="1" dirty="0"/>
              <a:t>5.  </a:t>
            </a:r>
            <a:r>
              <a:rPr lang="en-US" sz="2400" b="1" u="sng" dirty="0"/>
              <a:t>Contribution:</a:t>
            </a:r>
            <a:r>
              <a:rPr lang="en-US" sz="2400" b="1" dirty="0"/>
              <a:t> Dr. Ginsburg says having a sense of purpose is a powerful motivator.  Contributing to one’s community resources and developing positive reciprocal relationships makes one feel they are contributing.</a:t>
            </a:r>
          </a:p>
          <a:p>
            <a:endParaRPr lang="en-US" sz="2400" b="1" dirty="0"/>
          </a:p>
          <a:p>
            <a:r>
              <a:rPr lang="en-US" sz="2400" b="1" dirty="0"/>
              <a:t>6.  </a:t>
            </a:r>
            <a:r>
              <a:rPr lang="en-US" sz="2400" b="1" u="sng" dirty="0"/>
              <a:t>Coping:</a:t>
            </a:r>
            <a:r>
              <a:rPr lang="en-US" sz="2400" b="1" dirty="0"/>
              <a:t> When people learn to cope effectively, they are better prepared to handle adversity and setbacks.</a:t>
            </a:r>
          </a:p>
          <a:p>
            <a:endParaRPr lang="en-US" sz="2400" b="1" dirty="0"/>
          </a:p>
          <a:p>
            <a:r>
              <a:rPr lang="en-US" sz="2400" b="1" dirty="0"/>
              <a:t>7.  </a:t>
            </a:r>
            <a:r>
              <a:rPr lang="en-US" sz="2400" b="1" u="sng" dirty="0"/>
              <a:t>Control:</a:t>
            </a:r>
            <a:r>
              <a:rPr lang="en-US" sz="2400" b="1" dirty="0"/>
              <a:t> Developing an understanding of internal control helps individuals act as problem-solvers instead of victims of circumstance.  When individuals learn they can control the outcomes of their decisions, they are more likely to view themselves as capable and confident.</a:t>
            </a:r>
          </a:p>
        </p:txBody>
      </p:sp>
    </p:spTree>
    <p:extLst>
      <p:ext uri="{BB962C8B-B14F-4D97-AF65-F5344CB8AC3E}">
        <p14:creationId xmlns:p14="http://schemas.microsoft.com/office/powerpoint/2010/main" val="146469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22530" name="Picture 2" descr="A model smiles at Shine app's benefits.">
            <a:extLst>
              <a:ext uri="{FF2B5EF4-FFF2-40B4-BE49-F238E27FC236}">
                <a16:creationId xmlns:a16="http://schemas.microsoft.com/office/drawing/2014/main" id="{35258275-EB78-A19D-C35B-4757A11ED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 y="545399"/>
            <a:ext cx="5681472" cy="621871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10 Qualities For Self-Actualization in the 21st Century | by Justin  Sebastian | Medium">
            <a:extLst>
              <a:ext uri="{FF2B5EF4-FFF2-40B4-BE49-F238E27FC236}">
                <a16:creationId xmlns:a16="http://schemas.microsoft.com/office/drawing/2014/main" id="{5C6536E0-8FEE-A8F2-47E7-B8C2DBB28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185" y="545399"/>
            <a:ext cx="5691275" cy="509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1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7" name="Title 6">
            <a:extLst>
              <a:ext uri="{FF2B5EF4-FFF2-40B4-BE49-F238E27FC236}">
                <a16:creationId xmlns:a16="http://schemas.microsoft.com/office/drawing/2014/main" id="{D6171069-5E01-6830-DE09-1D4F2D0585CC}"/>
              </a:ext>
            </a:extLst>
          </p:cNvPr>
          <p:cNvSpPr>
            <a:spLocks noGrp="1"/>
          </p:cNvSpPr>
          <p:nvPr>
            <p:ph type="title"/>
          </p:nvPr>
        </p:nvSpPr>
        <p:spPr>
          <a:xfrm>
            <a:off x="1284790" y="93892"/>
            <a:ext cx="10907210" cy="808934"/>
          </a:xfrm>
        </p:spPr>
        <p:txBody>
          <a:bodyPr>
            <a:normAutofit/>
          </a:bodyPr>
          <a:lstStyle/>
          <a:p>
            <a:r>
              <a:rPr lang="en-US" sz="3600" b="1" dirty="0"/>
              <a:t>Resilience and how we can become more Resilient</a:t>
            </a:r>
          </a:p>
        </p:txBody>
      </p:sp>
      <p:pic>
        <p:nvPicPr>
          <p:cNvPr id="1026" name="Picture 2" descr="Resilience Method Text with Keywords Isolated on White Board ...">
            <a:extLst>
              <a:ext uri="{FF2B5EF4-FFF2-40B4-BE49-F238E27FC236}">
                <a16:creationId xmlns:a16="http://schemas.microsoft.com/office/drawing/2014/main" id="{267E881B-796B-07F3-FE99-21F075B338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9985" y="1076446"/>
            <a:ext cx="8877782" cy="468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883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279757"/>
            <a:ext cx="10515600" cy="834653"/>
          </a:xfrm>
        </p:spPr>
        <p:txBody>
          <a:bodyPr>
            <a:normAutofit/>
          </a:bodyPr>
          <a:lstStyle/>
          <a:p>
            <a:r>
              <a:rPr lang="en-US" sz="4000" b="1" dirty="0"/>
              <a:t>Five Principles that involve Resilience by Dr. Sood.</a:t>
            </a:r>
          </a:p>
        </p:txBody>
      </p:sp>
      <p:sp>
        <p:nvSpPr>
          <p:cNvPr id="2" name="Content Placeholder 1">
            <a:extLst>
              <a:ext uri="{FF2B5EF4-FFF2-40B4-BE49-F238E27FC236}">
                <a16:creationId xmlns:a16="http://schemas.microsoft.com/office/drawing/2014/main" id="{806BD23D-2AF4-CD37-5DC3-F3E61C30B23D}"/>
              </a:ext>
            </a:extLst>
          </p:cNvPr>
          <p:cNvSpPr>
            <a:spLocks noGrp="1"/>
          </p:cNvSpPr>
          <p:nvPr>
            <p:ph idx="1"/>
          </p:nvPr>
        </p:nvSpPr>
        <p:spPr>
          <a:xfrm>
            <a:off x="0" y="1159654"/>
            <a:ext cx="12095544" cy="5698345"/>
          </a:xfrm>
        </p:spPr>
        <p:txBody>
          <a:bodyPr>
            <a:normAutofit/>
          </a:bodyPr>
          <a:lstStyle/>
          <a:p>
            <a:r>
              <a:rPr lang="en-US" sz="2000" b="1" dirty="0"/>
              <a:t>The Resilience theory states that resilience is not a fixed trait you can grow, but you can grow your capacity to practice resilience. It is not constant, in that you might demonstrate a  lot of resilience when it comes to one challenge you are faced with, but struggle more with being resilient when it comes to another stressor you are up against. ( job loss, versus sick child).</a:t>
            </a:r>
          </a:p>
          <a:p>
            <a:endParaRPr lang="en-US" sz="2000" b="1" dirty="0"/>
          </a:p>
          <a:p>
            <a:pPr marL="0" indent="0">
              <a:buNone/>
            </a:pPr>
            <a:r>
              <a:rPr lang="en-US" sz="2000" b="1" dirty="0"/>
              <a:t>Key behaviors that help develop resilience are;  Regulatory Flexibility, Adaptability, and Perseverance.</a:t>
            </a:r>
          </a:p>
          <a:p>
            <a:pPr marL="0" indent="0">
              <a:buNone/>
            </a:pPr>
            <a:endParaRPr lang="en-US" sz="2000" b="1" dirty="0"/>
          </a:p>
          <a:p>
            <a:pPr marL="0" indent="0">
              <a:buNone/>
            </a:pPr>
            <a:r>
              <a:rPr lang="en-US" sz="2000" b="1" dirty="0"/>
              <a:t>Research has shown that when people believed that both intellectual abilities and social attributes can be developed, and improved, they increased their own resilience, showing lower stress response to adversity, and improved performance, and overall health.</a:t>
            </a:r>
          </a:p>
          <a:p>
            <a:pPr marL="0" indent="0">
              <a:buNone/>
            </a:pPr>
            <a:r>
              <a:rPr lang="en-US" sz="2000" b="1" dirty="0"/>
              <a:t>Individuals with Resilience take inventory on how they are feeling, they allow themselves to rest and recover after a challenging event.</a:t>
            </a:r>
          </a:p>
        </p:txBody>
      </p:sp>
    </p:spTree>
    <p:extLst>
      <p:ext uri="{BB962C8B-B14F-4D97-AF65-F5344CB8AC3E}">
        <p14:creationId xmlns:p14="http://schemas.microsoft.com/office/powerpoint/2010/main" val="30494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300942" y="365125"/>
            <a:ext cx="11052858" cy="766415"/>
          </a:xfrm>
        </p:spPr>
        <p:txBody>
          <a:bodyPr>
            <a:normAutofit/>
          </a:bodyPr>
          <a:lstStyle/>
          <a:p>
            <a:r>
              <a:rPr lang="en-US" sz="4400" b="1" dirty="0"/>
              <a:t>Five Principles that involve Resilience by Dr. Sood.</a:t>
            </a:r>
            <a:endParaRPr lang="en-US" dirty="0"/>
          </a:p>
        </p:txBody>
      </p:sp>
      <p:sp>
        <p:nvSpPr>
          <p:cNvPr id="2" name="Content Placeholder 1">
            <a:extLst>
              <a:ext uri="{FF2B5EF4-FFF2-40B4-BE49-F238E27FC236}">
                <a16:creationId xmlns:a16="http://schemas.microsoft.com/office/drawing/2014/main" id="{1D585C37-F257-1C04-DE4A-42273E38E236}"/>
              </a:ext>
            </a:extLst>
          </p:cNvPr>
          <p:cNvSpPr>
            <a:spLocks noGrp="1"/>
          </p:cNvSpPr>
          <p:nvPr>
            <p:ph idx="1"/>
          </p:nvPr>
        </p:nvSpPr>
        <p:spPr>
          <a:xfrm>
            <a:off x="-1" y="1388962"/>
            <a:ext cx="12107119" cy="4788001"/>
          </a:xfrm>
        </p:spPr>
        <p:txBody>
          <a:bodyPr/>
          <a:lstStyle/>
          <a:p>
            <a:r>
              <a:rPr lang="en-US" sz="2400" b="1" dirty="0"/>
              <a:t>1.  Gratitude</a:t>
            </a:r>
          </a:p>
          <a:p>
            <a:r>
              <a:rPr lang="en-US" sz="2400" b="1" dirty="0"/>
              <a:t>2.  Compassion</a:t>
            </a:r>
          </a:p>
          <a:p>
            <a:r>
              <a:rPr lang="en-US" sz="2400" b="1" dirty="0"/>
              <a:t>3.  Acceptance</a:t>
            </a:r>
          </a:p>
          <a:p>
            <a:r>
              <a:rPr lang="en-US" sz="2400" b="1" dirty="0"/>
              <a:t>4.  Meaning</a:t>
            </a:r>
          </a:p>
          <a:p>
            <a:r>
              <a:rPr lang="en-US" sz="2400" b="1" dirty="0"/>
              <a:t>5.  Forgiveness</a:t>
            </a:r>
          </a:p>
          <a:p>
            <a:endParaRPr lang="en-US" sz="2400" b="1" dirty="0"/>
          </a:p>
          <a:p>
            <a:r>
              <a:rPr lang="en-US" sz="2400" b="1" dirty="0"/>
              <a:t>Building resilience is complex and personal.  It involves a combination of our inner strengths and external resources, and there is not a universal formula for becoming more resilient.</a:t>
            </a:r>
          </a:p>
          <a:p>
            <a:endParaRPr lang="en-US" dirty="0"/>
          </a:p>
        </p:txBody>
      </p:sp>
    </p:spTree>
    <p:extLst>
      <p:ext uri="{BB962C8B-B14F-4D97-AF65-F5344CB8AC3E}">
        <p14:creationId xmlns:p14="http://schemas.microsoft.com/office/powerpoint/2010/main" val="251399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2002420" y="279757"/>
            <a:ext cx="9351380" cy="860953"/>
          </a:xfrm>
        </p:spPr>
        <p:txBody>
          <a:bodyPr>
            <a:normAutofit/>
          </a:bodyPr>
          <a:lstStyle/>
          <a:p>
            <a:r>
              <a:rPr lang="en-US" sz="4000" b="1" dirty="0"/>
              <a:t>Four Categories or Types of Resilience </a:t>
            </a:r>
          </a:p>
        </p:txBody>
      </p:sp>
      <p:sp>
        <p:nvSpPr>
          <p:cNvPr id="2" name="Content Placeholder 1">
            <a:extLst>
              <a:ext uri="{FF2B5EF4-FFF2-40B4-BE49-F238E27FC236}">
                <a16:creationId xmlns:a16="http://schemas.microsoft.com/office/drawing/2014/main" id="{4387666C-B7AE-2CF7-548F-9165550183F7}"/>
              </a:ext>
            </a:extLst>
          </p:cNvPr>
          <p:cNvSpPr>
            <a:spLocks noGrp="1"/>
          </p:cNvSpPr>
          <p:nvPr>
            <p:ph idx="1"/>
          </p:nvPr>
        </p:nvSpPr>
        <p:spPr>
          <a:xfrm>
            <a:off x="-23" y="1140710"/>
            <a:ext cx="12192023" cy="5036253"/>
          </a:xfrm>
        </p:spPr>
        <p:txBody>
          <a:bodyPr>
            <a:normAutofit/>
          </a:bodyPr>
          <a:lstStyle/>
          <a:p>
            <a:r>
              <a:rPr lang="en-US" sz="2000" b="1" dirty="0"/>
              <a:t>1</a:t>
            </a:r>
            <a:r>
              <a:rPr lang="en-US" sz="2000" b="1" u="sng" dirty="0"/>
              <a:t>.  Psychological Resilience</a:t>
            </a:r>
            <a:r>
              <a:rPr lang="en-US" sz="2000" b="1" dirty="0"/>
              <a:t>:  Is the ability to mentally cope with and adapt to uncertainty, challenges, and adversity.  “mental fortitude”. Calm and focused during a crisis, and move on without long-term negative consequences, including distress and anxiety.  Allowing your body time to recover after an event.</a:t>
            </a:r>
          </a:p>
          <a:p>
            <a:endParaRPr lang="en-US" sz="2000" b="1" dirty="0"/>
          </a:p>
          <a:p>
            <a:r>
              <a:rPr lang="en-US" sz="2000" b="1" dirty="0"/>
              <a:t>2.  </a:t>
            </a:r>
            <a:r>
              <a:rPr lang="en-US" sz="2000" b="1" u="sng" dirty="0"/>
              <a:t>Emotional Resilience</a:t>
            </a:r>
            <a:r>
              <a:rPr lang="en-US" sz="2000" b="1" dirty="0"/>
              <a:t>:  How people cope emotionally with stress and adversity varies from person to person, according to APA. Some people, by nature, are more or less sensitive to change.  A situation can trigger a flood of emotions in some people and not in others.  Emotionally resilient people understand what they are feeling and why. They tap into realistic optimism, even when dealing with a crisis.  They are proactive in using internal and external resources to get through.  They are able to mange external stressors in a healthy, positive way.  They make healthy Life Style choices to cope with stressors.</a:t>
            </a:r>
          </a:p>
        </p:txBody>
      </p:sp>
    </p:spTree>
    <p:extLst>
      <p:ext uri="{BB962C8B-B14F-4D97-AF65-F5344CB8AC3E}">
        <p14:creationId xmlns:p14="http://schemas.microsoft.com/office/powerpoint/2010/main" val="3342829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1944546" y="365125"/>
            <a:ext cx="9409253" cy="632521"/>
          </a:xfrm>
        </p:spPr>
        <p:txBody>
          <a:bodyPr>
            <a:normAutofit fontScale="90000"/>
          </a:bodyPr>
          <a:lstStyle/>
          <a:p>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Four Categories or Types of Resilience </a:t>
            </a:r>
            <a:endParaRPr lang="en-US" dirty="0"/>
          </a:p>
        </p:txBody>
      </p:sp>
      <p:sp>
        <p:nvSpPr>
          <p:cNvPr id="2" name="Content Placeholder 1">
            <a:extLst>
              <a:ext uri="{FF2B5EF4-FFF2-40B4-BE49-F238E27FC236}">
                <a16:creationId xmlns:a16="http://schemas.microsoft.com/office/drawing/2014/main" id="{469FFD70-82FB-54ED-0D97-B1A05CFCCFB6}"/>
              </a:ext>
            </a:extLst>
          </p:cNvPr>
          <p:cNvSpPr>
            <a:spLocks noGrp="1"/>
          </p:cNvSpPr>
          <p:nvPr>
            <p:ph idx="1"/>
          </p:nvPr>
        </p:nvSpPr>
        <p:spPr>
          <a:xfrm>
            <a:off x="-23" y="1128258"/>
            <a:ext cx="12192003" cy="5729742"/>
          </a:xfrm>
        </p:spPr>
        <p:txBody>
          <a:bodyPr>
            <a:normAutofit/>
          </a:bodyPr>
          <a:lstStyle/>
          <a:p>
            <a:r>
              <a:rPr lang="en-US" sz="2000" b="1" dirty="0"/>
              <a:t>3.  </a:t>
            </a:r>
            <a:r>
              <a:rPr lang="en-US" sz="2000" b="1" u="sng" dirty="0"/>
              <a:t>Physical Resilience</a:t>
            </a:r>
            <a:r>
              <a:rPr lang="en-US" sz="2000" b="1" dirty="0"/>
              <a:t>:  Is our body's ability to adapt to challenges, maintain stamina and strength, and recover quickly and efficiently.  They are allowing their bodies to return to Homeostasis. It is a person’s ability to function and recover when faced with illness, accidents, or other physical demands.  Research shows physical resilience plays an important role in healthy aging, as people encounter medical issues and physical stressors.  ( healthy life style choices, connections with friends and neighbors, deep breathing, meditation, exercise, time well spent to rest and recover, and engagement in enjoyable activities all play a role in physical resilience), and full recovery.</a:t>
            </a:r>
          </a:p>
          <a:p>
            <a:endParaRPr lang="en-US" sz="2000" b="1" dirty="0"/>
          </a:p>
          <a:p>
            <a:r>
              <a:rPr lang="en-US" sz="2000" b="1" dirty="0"/>
              <a:t>4.  </a:t>
            </a:r>
            <a:r>
              <a:rPr lang="en-US" sz="2000" b="1" u="sng" dirty="0"/>
              <a:t>Community Resilience</a:t>
            </a:r>
            <a:r>
              <a:rPr lang="en-US" sz="2000" b="1" dirty="0"/>
              <a:t>:  Refers to the ability of groups of people to respond and recover from adverse-situations, such as, natural disasters, acts of violence (9/11 New York Community Resilience), economic hardship, and other challenges as a whole. ( Covid -19 Pandemic, Fires in Canada, War in Ukraine,  Newtown Connecticut, after the Sandy Hook Elementary Shootings: New Orleans, following Hurricane Katrina, Mass Shootings in the Communities of Gilroy, California, El Paso, Texas, Dayton, Ohio, and Uvalde Texas).</a:t>
            </a:r>
          </a:p>
        </p:txBody>
      </p:sp>
    </p:spTree>
    <p:extLst>
      <p:ext uri="{BB962C8B-B14F-4D97-AF65-F5344CB8AC3E}">
        <p14:creationId xmlns:p14="http://schemas.microsoft.com/office/powerpoint/2010/main" val="2143301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279757"/>
            <a:ext cx="10515600" cy="663811"/>
          </a:xfrm>
        </p:spPr>
        <p:txBody>
          <a:bodyPr>
            <a:normAutofit/>
          </a:bodyPr>
          <a:lstStyle/>
          <a:p>
            <a:pPr algn="ctr"/>
            <a:r>
              <a:rPr lang="en-US" sz="3600" b="1" dirty="0"/>
              <a:t>Research and Statistics on Resilience:  Neuroscience</a:t>
            </a:r>
          </a:p>
        </p:txBody>
      </p:sp>
      <p:sp>
        <p:nvSpPr>
          <p:cNvPr id="2" name="Content Placeholder 1">
            <a:extLst>
              <a:ext uri="{FF2B5EF4-FFF2-40B4-BE49-F238E27FC236}">
                <a16:creationId xmlns:a16="http://schemas.microsoft.com/office/drawing/2014/main" id="{12C7E7E6-75E6-959D-BAFE-C234302ED85A}"/>
              </a:ext>
            </a:extLst>
          </p:cNvPr>
          <p:cNvSpPr>
            <a:spLocks noGrp="1"/>
          </p:cNvSpPr>
          <p:nvPr>
            <p:ph idx="1"/>
          </p:nvPr>
        </p:nvSpPr>
        <p:spPr>
          <a:xfrm>
            <a:off x="127322" y="943568"/>
            <a:ext cx="12064658" cy="5914432"/>
          </a:xfrm>
        </p:spPr>
        <p:txBody>
          <a:bodyPr>
            <a:normAutofit/>
          </a:bodyPr>
          <a:lstStyle/>
          <a:p>
            <a:r>
              <a:rPr lang="en-US" sz="2400" b="1" dirty="0"/>
              <a:t>Research suggests that certain protective resources, rather than the absence of risk factors, play a significant role in a person’s capacity to confront and work through stressors.</a:t>
            </a:r>
          </a:p>
          <a:p>
            <a:r>
              <a:rPr lang="en-US" sz="2400" b="1" dirty="0"/>
              <a:t>Our bodies seek to return to Homeostasis after a stressful event. We strengthen resiliency by:</a:t>
            </a:r>
          </a:p>
          <a:p>
            <a:r>
              <a:rPr lang="en-US" sz="2400" b="1" dirty="0"/>
              <a:t>Seeking Social support</a:t>
            </a:r>
          </a:p>
          <a:p>
            <a:r>
              <a:rPr lang="en-US" sz="2400" b="1" dirty="0"/>
              <a:t>Using our Adaptive coping skills </a:t>
            </a:r>
          </a:p>
          <a:p>
            <a:pPr marL="0" indent="0">
              <a:buNone/>
            </a:pPr>
            <a:r>
              <a:rPr lang="en-US" sz="2400" b="1" dirty="0"/>
              <a:t>   Tapping into One’s inner strengths </a:t>
            </a:r>
          </a:p>
          <a:p>
            <a:r>
              <a:rPr lang="en-US" sz="2400" b="1" dirty="0"/>
              <a:t>Natural Resilience or a person’s innate ability to recover from adversity, is under research.</a:t>
            </a:r>
          </a:p>
          <a:p>
            <a:r>
              <a:rPr lang="en-US" sz="2400" b="1" dirty="0"/>
              <a:t>Some studies suggest, human resilience-natural resilience, in the face of adversity is fairly common.  To support this, the study stated that though 50-60 % of the US population is exposed to traumatic events, only 5-10% percent of those people develop post-traumatic stress disorder(PTSD).</a:t>
            </a:r>
          </a:p>
          <a:p>
            <a:r>
              <a:rPr lang="en-US" sz="2400" b="1" dirty="0"/>
              <a:t>More research is needed, Resilience is difficult to quantify and study.</a:t>
            </a:r>
          </a:p>
        </p:txBody>
      </p:sp>
    </p:spTree>
    <p:extLst>
      <p:ext uri="{BB962C8B-B14F-4D97-AF65-F5344CB8AC3E}">
        <p14:creationId xmlns:p14="http://schemas.microsoft.com/office/powerpoint/2010/main" val="264916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p:txBody>
          <a:bodyPr>
            <a:normAutofit/>
          </a:bodyPr>
          <a:lstStyle/>
          <a:p>
            <a:pPr algn="ctr"/>
            <a:r>
              <a:rPr lang="en-US" sz="2800" b="1" dirty="0"/>
              <a:t>Objectives for Resilience: </a:t>
            </a:r>
            <a:br>
              <a:rPr lang="en-US" sz="2800" b="1" dirty="0"/>
            </a:br>
            <a:r>
              <a:rPr lang="en-US" sz="2800" b="1" dirty="0"/>
              <a:t> Upon completion of this presentation the  participant will be able to:</a:t>
            </a:r>
          </a:p>
        </p:txBody>
      </p:sp>
      <p:sp>
        <p:nvSpPr>
          <p:cNvPr id="2" name="Content Placeholder 1">
            <a:extLst>
              <a:ext uri="{FF2B5EF4-FFF2-40B4-BE49-F238E27FC236}">
                <a16:creationId xmlns:a16="http://schemas.microsoft.com/office/drawing/2014/main" id="{5E4E984A-5DC7-9255-2E69-5EF94DCC2F3A}"/>
              </a:ext>
            </a:extLst>
          </p:cNvPr>
          <p:cNvSpPr>
            <a:spLocks noGrp="1"/>
          </p:cNvSpPr>
          <p:nvPr>
            <p:ph idx="1"/>
          </p:nvPr>
        </p:nvSpPr>
        <p:spPr>
          <a:xfrm>
            <a:off x="838200" y="1821300"/>
            <a:ext cx="10515600" cy="4355663"/>
          </a:xfrm>
        </p:spPr>
        <p:txBody>
          <a:bodyPr>
            <a:normAutofit/>
          </a:bodyPr>
          <a:lstStyle/>
          <a:p>
            <a:r>
              <a:rPr lang="en-US" sz="2000" b="1" dirty="0"/>
              <a:t>1.  Define and discuss the definition of Resilience. </a:t>
            </a:r>
          </a:p>
          <a:p>
            <a:r>
              <a:rPr lang="en-US" sz="2000" b="1" dirty="0"/>
              <a:t>2.  Define Resilience Theory.</a:t>
            </a:r>
          </a:p>
          <a:p>
            <a:r>
              <a:rPr lang="en-US" sz="2000" b="1" dirty="0"/>
              <a:t>3.  List the 7 C’s of Resilience by Ken Ginsburg, M.D.</a:t>
            </a:r>
          </a:p>
          <a:p>
            <a:r>
              <a:rPr lang="en-US" sz="2000" b="1" dirty="0"/>
              <a:t>4.  List Dr. Sood’s Five Principles that involve Resilience.</a:t>
            </a:r>
          </a:p>
          <a:p>
            <a:r>
              <a:rPr lang="en-US" sz="2000" b="1" dirty="0"/>
              <a:t>5.  List the Four Categories or Types of Resilience.</a:t>
            </a:r>
          </a:p>
          <a:p>
            <a:r>
              <a:rPr lang="en-US" sz="2000" b="1" dirty="0"/>
              <a:t>6.  Discuss why a Recovery Period is necessary to build Resilience.</a:t>
            </a:r>
          </a:p>
          <a:p>
            <a:r>
              <a:rPr lang="en-US" sz="2000" b="1" dirty="0"/>
              <a:t>7.  Identify five ways to Build and Cultivate your Resilience.</a:t>
            </a:r>
          </a:p>
          <a:p>
            <a:r>
              <a:rPr lang="en-US" sz="2000" b="1" dirty="0"/>
              <a:t>8.  Define Self Regulation and the four steps to take before you react.</a:t>
            </a:r>
          </a:p>
          <a:p>
            <a:r>
              <a:rPr lang="en-US" sz="2000" b="1" dirty="0"/>
              <a:t>9.  Discuss Allostatic active inference model.</a:t>
            </a:r>
          </a:p>
          <a:p>
            <a:endParaRPr lang="en-US" dirty="0"/>
          </a:p>
        </p:txBody>
      </p:sp>
    </p:spTree>
    <p:extLst>
      <p:ext uri="{BB962C8B-B14F-4D97-AF65-F5344CB8AC3E}">
        <p14:creationId xmlns:p14="http://schemas.microsoft.com/office/powerpoint/2010/main" val="307527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2326510" y="365125"/>
            <a:ext cx="9027289" cy="559461"/>
          </a:xfrm>
        </p:spPr>
        <p:txBody>
          <a:bodyPr>
            <a:normAutofit fontScale="90000"/>
          </a:bodyPr>
          <a:lstStyle/>
          <a:p>
            <a:r>
              <a:rPr lang="en-US" sz="4000" b="1" dirty="0"/>
              <a:t>Training yourself to be more Resilient </a:t>
            </a:r>
          </a:p>
        </p:txBody>
      </p:sp>
      <p:sp>
        <p:nvSpPr>
          <p:cNvPr id="2" name="Content Placeholder 1">
            <a:extLst>
              <a:ext uri="{FF2B5EF4-FFF2-40B4-BE49-F238E27FC236}">
                <a16:creationId xmlns:a16="http://schemas.microsoft.com/office/drawing/2014/main" id="{A802F0CF-75A9-5DF1-B7AE-CEAFC36D3EDC}"/>
              </a:ext>
            </a:extLst>
          </p:cNvPr>
          <p:cNvSpPr>
            <a:spLocks noGrp="1"/>
          </p:cNvSpPr>
          <p:nvPr>
            <p:ph idx="1"/>
          </p:nvPr>
        </p:nvSpPr>
        <p:spPr>
          <a:xfrm>
            <a:off x="104171" y="1055198"/>
            <a:ext cx="11933499" cy="5121765"/>
          </a:xfrm>
        </p:spPr>
        <p:txBody>
          <a:bodyPr>
            <a:normAutofit/>
          </a:bodyPr>
          <a:lstStyle/>
          <a:p>
            <a:r>
              <a:rPr lang="en-US" sz="2400" b="1" dirty="0"/>
              <a:t>Remember the following:</a:t>
            </a:r>
          </a:p>
          <a:p>
            <a:endParaRPr lang="en-US" sz="2400" b="1" dirty="0"/>
          </a:p>
          <a:p>
            <a:r>
              <a:rPr lang="en-US" sz="2400" b="1" dirty="0"/>
              <a:t>Resilience can be learned, you do not have to “Grin and Bear it”, or to simply “Get Over It”.</a:t>
            </a:r>
          </a:p>
          <a:p>
            <a:r>
              <a:rPr lang="en-US" sz="2400" b="1" dirty="0"/>
              <a:t>Resilience is not learning how to avoid obstacles or resist change.</a:t>
            </a:r>
          </a:p>
          <a:p>
            <a:r>
              <a:rPr lang="en-US" sz="2400" b="1" dirty="0"/>
              <a:t>Building Resilience is a process, not an event, It takes time to build your skill set.</a:t>
            </a:r>
          </a:p>
          <a:p>
            <a:r>
              <a:rPr lang="en-US" sz="2400" b="1" dirty="0"/>
              <a:t>Building resilience is a process where people learn to become better at reframing thought patterns and tapping into a strength-based approach to work through obstacles.</a:t>
            </a:r>
          </a:p>
          <a:p>
            <a:r>
              <a:rPr lang="en-US" sz="2400" b="1" dirty="0"/>
              <a:t>If you are already resilient, it’s something you have to work at, to maintain.</a:t>
            </a:r>
          </a:p>
          <a:p>
            <a:r>
              <a:rPr lang="en-US" sz="2400" b="1" dirty="0"/>
              <a:t>The Three Hallmarks Characteristics  of Resilient People are:  Regulatory Flexibility, Adaptability, and Perseverance.  “Plasticity” as we face challenges.</a:t>
            </a:r>
          </a:p>
          <a:p>
            <a:r>
              <a:rPr lang="en-US" sz="2400" b="1" dirty="0"/>
              <a:t>Resilience is about how we Recharge, not how we endure.</a:t>
            </a:r>
          </a:p>
        </p:txBody>
      </p:sp>
    </p:spTree>
    <p:extLst>
      <p:ext uri="{BB962C8B-B14F-4D97-AF65-F5344CB8AC3E}">
        <p14:creationId xmlns:p14="http://schemas.microsoft.com/office/powerpoint/2010/main" val="2019508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9AFA4044-D0A3-E10C-9DE8-D3B8EA68B7B4}"/>
              </a:ext>
            </a:extLst>
          </p:cNvPr>
          <p:cNvSpPr>
            <a:spLocks noGrp="1"/>
          </p:cNvSpPr>
          <p:nvPr>
            <p:ph type="title"/>
          </p:nvPr>
        </p:nvSpPr>
        <p:spPr>
          <a:xfrm>
            <a:off x="838200" y="279757"/>
            <a:ext cx="10515600" cy="824529"/>
          </a:xfrm>
        </p:spPr>
        <p:txBody>
          <a:bodyPr>
            <a:normAutofit/>
          </a:bodyPr>
          <a:lstStyle/>
          <a:p>
            <a:pPr algn="ctr"/>
            <a:r>
              <a:rPr lang="en-US" sz="3200" b="1" dirty="0"/>
              <a:t>Resilience and the Human Spirit</a:t>
            </a:r>
          </a:p>
        </p:txBody>
      </p:sp>
      <p:pic>
        <p:nvPicPr>
          <p:cNvPr id="4098" name="Picture 2" descr="A fit sportsman with artificial leg working out at stadium on running track.">
            <a:extLst>
              <a:ext uri="{FF2B5EF4-FFF2-40B4-BE49-F238E27FC236}">
                <a16:creationId xmlns:a16="http://schemas.microsoft.com/office/drawing/2014/main" id="{366499A9-477F-5B3F-94E5-3BD1B8E3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2" y="1738376"/>
            <a:ext cx="5960225" cy="511962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a:extLst>
              <a:ext uri="{FF2B5EF4-FFF2-40B4-BE49-F238E27FC236}">
                <a16:creationId xmlns:a16="http://schemas.microsoft.com/office/drawing/2014/main" id="{B759B886-7422-0500-AF09-E1BD4162C1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D91B1C10-723B-82E0-05A7-31ECC19D05A9}"/>
              </a:ext>
            </a:extLst>
          </p:cNvPr>
          <p:cNvPicPr>
            <a:picLocks noChangeAspect="1"/>
          </p:cNvPicPr>
          <p:nvPr/>
        </p:nvPicPr>
        <p:blipFill>
          <a:blip r:embed="rId4"/>
          <a:stretch>
            <a:fillRect/>
          </a:stretch>
        </p:blipFill>
        <p:spPr>
          <a:xfrm>
            <a:off x="6824749" y="1738375"/>
            <a:ext cx="5029199" cy="4978046"/>
          </a:xfrm>
          <a:prstGeom prst="rect">
            <a:avLst/>
          </a:prstGeom>
        </p:spPr>
      </p:pic>
    </p:spTree>
    <p:extLst>
      <p:ext uri="{BB962C8B-B14F-4D97-AF65-F5344CB8AC3E}">
        <p14:creationId xmlns:p14="http://schemas.microsoft.com/office/powerpoint/2010/main" val="3407251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pic>
        <p:nvPicPr>
          <p:cNvPr id="6146" name="Picture 2" descr="What Is Emotional Resilience? (+6 Proven Ways to Build It)">
            <a:extLst>
              <a:ext uri="{FF2B5EF4-FFF2-40B4-BE49-F238E27FC236}">
                <a16:creationId xmlns:a16="http://schemas.microsoft.com/office/drawing/2014/main" id="{2ABEEACD-85FC-B6D2-D76A-A63F92CD9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846" y="470509"/>
            <a:ext cx="7970445" cy="629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66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F08BF-1EF4-91C1-C978-42A78EDBCDA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F20750A-219D-E28B-4EA8-B92CB546CD88}"/>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6699A69-AC75-435C-382E-558C8771A91F}"/>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85EBBFC2-044F-F1EE-1306-745621AA1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88A3CB98-7166-A219-1EBE-D4027391ED31}"/>
              </a:ext>
            </a:extLst>
          </p:cNvPr>
          <p:cNvSpPr>
            <a:spLocks noGrp="1"/>
          </p:cNvSpPr>
          <p:nvPr>
            <p:ph type="title"/>
          </p:nvPr>
        </p:nvSpPr>
        <p:spPr>
          <a:xfrm>
            <a:off x="838200" y="365125"/>
            <a:ext cx="10515600" cy="590839"/>
          </a:xfrm>
        </p:spPr>
        <p:txBody>
          <a:bodyPr>
            <a:normAutofit/>
          </a:bodyPr>
          <a:lstStyle/>
          <a:p>
            <a:pPr algn="ctr"/>
            <a:r>
              <a:rPr lang="en-US" sz="3200" b="1" dirty="0"/>
              <a:t>Adapt Techniques to help you cope with stress:</a:t>
            </a:r>
          </a:p>
        </p:txBody>
      </p:sp>
      <p:sp>
        <p:nvSpPr>
          <p:cNvPr id="2" name="Content Placeholder 1">
            <a:extLst>
              <a:ext uri="{FF2B5EF4-FFF2-40B4-BE49-F238E27FC236}">
                <a16:creationId xmlns:a16="http://schemas.microsoft.com/office/drawing/2014/main" id="{2774D9BB-A349-D5E6-3979-9E20FC4DEDA0}"/>
              </a:ext>
            </a:extLst>
          </p:cNvPr>
          <p:cNvSpPr>
            <a:spLocks noGrp="1"/>
          </p:cNvSpPr>
          <p:nvPr>
            <p:ph idx="1"/>
          </p:nvPr>
        </p:nvSpPr>
        <p:spPr>
          <a:xfrm>
            <a:off x="0" y="955964"/>
            <a:ext cx="12192000" cy="5220999"/>
          </a:xfrm>
        </p:spPr>
        <p:txBody>
          <a:bodyPr>
            <a:normAutofit/>
          </a:bodyPr>
          <a:lstStyle/>
          <a:p>
            <a:r>
              <a:rPr lang="en-US" sz="2000" b="1" dirty="0"/>
              <a:t>1. Stop striving for perfection:  Redefining success might result in less guilt and frustration.</a:t>
            </a:r>
          </a:p>
          <a:p>
            <a:r>
              <a:rPr lang="en-US" sz="2000" b="1" dirty="0"/>
              <a:t>2. Practice Thought-stopping:  Stop gloomy thoughts immediately.  If you refuse to think of a stressful situation  as negative, it may stop being negative.</a:t>
            </a:r>
          </a:p>
          <a:p>
            <a:r>
              <a:rPr lang="en-US" sz="2000" b="1" dirty="0"/>
              <a:t>3. Reframe your situation:  Look at the situation differently, reframe it, see a situation as an opportunity, not a negative situation.</a:t>
            </a:r>
          </a:p>
          <a:p>
            <a:r>
              <a:rPr lang="en-US" sz="2000" b="1" dirty="0"/>
              <a:t>4.  Adopt a mantra:  Create a saying like, “I am strong enough to handle this,” and mentally repeat your it in tough situations.</a:t>
            </a:r>
          </a:p>
          <a:p>
            <a:r>
              <a:rPr lang="en-US" sz="2000" b="1" dirty="0"/>
              <a:t>5.  Create an assets column:  List the things that bring you joy in life, like vacation, children, and pets.  </a:t>
            </a:r>
            <a:r>
              <a:rPr lang="en-US" sz="2000" b="1" dirty="0" err="1"/>
              <a:t>Thinging</a:t>
            </a:r>
            <a:r>
              <a:rPr lang="en-US" sz="2000" b="1" dirty="0"/>
              <a:t> about this list when you are stressed can reconnect you to life’s many joys.</a:t>
            </a:r>
          </a:p>
          <a:p>
            <a:r>
              <a:rPr lang="en-US" sz="2000" b="1" dirty="0"/>
              <a:t>6.  Look at the big picture:  Ask yourself, “will this matter in a year from now, or five years from now?” </a:t>
            </a:r>
            <a:r>
              <a:rPr lang="en-US" sz="2000" b="1" dirty="0" err="1"/>
              <a:t>Realsing</a:t>
            </a:r>
            <a:r>
              <a:rPr lang="en-US" sz="2000" b="1" dirty="0"/>
              <a:t> this can make a stressful situation seem less overwhelming.</a:t>
            </a:r>
          </a:p>
          <a:p>
            <a:endParaRPr lang="en-US" sz="2000" b="1" dirty="0"/>
          </a:p>
          <a:p>
            <a:endParaRPr lang="en-US" sz="2000" b="1" dirty="0"/>
          </a:p>
          <a:p>
            <a:r>
              <a:rPr lang="en-US" sz="1800" b="1" dirty="0"/>
              <a:t>(Manage Stress. U.S. Department of Health and Human Services.  April 3, 2023)</a:t>
            </a:r>
          </a:p>
          <a:p>
            <a:endParaRPr lang="en-US" sz="2000" b="1" dirty="0"/>
          </a:p>
        </p:txBody>
      </p:sp>
    </p:spTree>
    <p:extLst>
      <p:ext uri="{BB962C8B-B14F-4D97-AF65-F5344CB8AC3E}">
        <p14:creationId xmlns:p14="http://schemas.microsoft.com/office/powerpoint/2010/main" val="353890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Title 1">
            <a:extLst>
              <a:ext uri="{FF2B5EF4-FFF2-40B4-BE49-F238E27FC236}">
                <a16:creationId xmlns:a16="http://schemas.microsoft.com/office/drawing/2014/main" id="{8B9DADD7-0834-6C52-2476-4ADBDE310A7C}"/>
              </a:ext>
            </a:extLst>
          </p:cNvPr>
          <p:cNvSpPr>
            <a:spLocks noGrp="1"/>
          </p:cNvSpPr>
          <p:nvPr>
            <p:ph type="title"/>
          </p:nvPr>
        </p:nvSpPr>
        <p:spPr>
          <a:xfrm>
            <a:off x="838200" y="365126"/>
            <a:ext cx="10515600" cy="540962"/>
          </a:xfrm>
        </p:spPr>
        <p:txBody>
          <a:bodyPr>
            <a:normAutofit/>
          </a:bodyPr>
          <a:lstStyle/>
          <a:p>
            <a:pPr algn="ctr"/>
            <a:r>
              <a:rPr lang="en-US" sz="3200" b="1" dirty="0"/>
              <a:t>What is Self-Regulation?</a:t>
            </a:r>
          </a:p>
        </p:txBody>
      </p:sp>
      <p:sp>
        <p:nvSpPr>
          <p:cNvPr id="5" name="Content Placeholder 4">
            <a:extLst>
              <a:ext uri="{FF2B5EF4-FFF2-40B4-BE49-F238E27FC236}">
                <a16:creationId xmlns:a16="http://schemas.microsoft.com/office/drawing/2014/main" id="{445734FB-AA61-1CEF-203F-F2B777E8D1F8}"/>
              </a:ext>
            </a:extLst>
          </p:cNvPr>
          <p:cNvSpPr>
            <a:spLocks noGrp="1"/>
          </p:cNvSpPr>
          <p:nvPr>
            <p:ph idx="1"/>
          </p:nvPr>
        </p:nvSpPr>
        <p:spPr>
          <a:xfrm>
            <a:off x="0" y="906088"/>
            <a:ext cx="12191980" cy="5951912"/>
          </a:xfrm>
        </p:spPr>
        <p:txBody>
          <a:bodyPr>
            <a:normAutofit/>
          </a:bodyPr>
          <a:lstStyle/>
          <a:p>
            <a:pPr marL="0" indent="0" algn="l">
              <a:buNone/>
            </a:pPr>
            <a:endParaRPr lang="en-US" b="1" i="0" dirty="0">
              <a:effectLst/>
              <a:latin typeface="Libre Franklin" panose="020F0502020204030204" pitchFamily="2" charset="0"/>
            </a:endParaRPr>
          </a:p>
          <a:p>
            <a:pPr algn="l"/>
            <a:r>
              <a:rPr lang="en-US" sz="2000" b="1" i="0" dirty="0">
                <a:solidFill>
                  <a:srgbClr val="1E1E1E"/>
                </a:solidFill>
                <a:effectLst/>
                <a:latin typeface="Roboto Slab" pitchFamily="2" charset="0"/>
              </a:rPr>
              <a:t>Self-regulation is the act of controlling your behaviors, thoughts, emotions, choices, and impulses. </a:t>
            </a:r>
          </a:p>
          <a:p>
            <a:pPr algn="l"/>
            <a:r>
              <a:rPr lang="en-US" sz="2000" b="1" i="0" dirty="0">
                <a:solidFill>
                  <a:srgbClr val="1E1E1E"/>
                </a:solidFill>
                <a:effectLst/>
                <a:latin typeface="Roboto Slab" pitchFamily="2" charset="0"/>
              </a:rPr>
              <a:t>Self-regulation skills help you keep negative emotions in check and think before you react.</a:t>
            </a:r>
          </a:p>
          <a:p>
            <a:pPr algn="l"/>
            <a:r>
              <a:rPr lang="en-US" sz="2000" b="1" i="0" dirty="0">
                <a:solidFill>
                  <a:srgbClr val="1E1E1E"/>
                </a:solidFill>
                <a:effectLst/>
                <a:latin typeface="Roboto Slab" pitchFamily="2" charset="0"/>
              </a:rPr>
              <a:t> In essence, it's a type of self-control or emotion regulation.</a:t>
            </a:r>
          </a:p>
          <a:p>
            <a:pPr algn="l"/>
            <a:r>
              <a:rPr lang="en-US" sz="2000" b="1" i="0" dirty="0">
                <a:solidFill>
                  <a:srgbClr val="1E1E1E"/>
                </a:solidFill>
                <a:effectLst/>
                <a:latin typeface="Roboto Slab" pitchFamily="2" charset="0"/>
              </a:rPr>
              <a:t>Negative emotions are disruptive. They can interfere with your happiness, productivity, and relationships. While you can't always avoid negative feelings, you can change the way you react to them.</a:t>
            </a:r>
          </a:p>
          <a:p>
            <a:pPr algn="ctr"/>
            <a:r>
              <a:rPr lang="en-US" sz="2000" b="1" i="0" dirty="0">
                <a:solidFill>
                  <a:srgbClr val="1E1E1E"/>
                </a:solidFill>
                <a:effectLst/>
                <a:latin typeface="Roboto Slab" pitchFamily="2" charset="0"/>
              </a:rPr>
              <a:t>Self-regulation draws upon:</a:t>
            </a:r>
          </a:p>
          <a:p>
            <a:pPr algn="l">
              <a:buFont typeface="Arial" panose="020B0604020202020204" pitchFamily="34" charset="0"/>
              <a:buChar char="•"/>
            </a:pPr>
            <a:r>
              <a:rPr lang="en-US" sz="2000" b="1" i="0" dirty="0">
                <a:solidFill>
                  <a:srgbClr val="1E1E1E"/>
                </a:solidFill>
                <a:effectLst/>
                <a:latin typeface="Roboto Slab" pitchFamily="2" charset="0"/>
              </a:rPr>
              <a:t>emotional stability</a:t>
            </a:r>
          </a:p>
          <a:p>
            <a:pPr algn="l">
              <a:buFont typeface="Arial" panose="020B0604020202020204" pitchFamily="34" charset="0"/>
              <a:buChar char="•"/>
            </a:pPr>
            <a:r>
              <a:rPr lang="en-US" sz="2000" b="1" i="0" dirty="0">
                <a:solidFill>
                  <a:srgbClr val="1E1E1E"/>
                </a:solidFill>
                <a:effectLst/>
                <a:latin typeface="Roboto Slab" pitchFamily="2" charset="0"/>
              </a:rPr>
              <a:t>self-discipline</a:t>
            </a:r>
          </a:p>
          <a:p>
            <a:pPr algn="l">
              <a:buFont typeface="Arial" panose="020B0604020202020204" pitchFamily="34" charset="0"/>
              <a:buChar char="•"/>
            </a:pPr>
            <a:r>
              <a:rPr lang="en-US" sz="2000" b="1" dirty="0">
                <a:solidFill>
                  <a:srgbClr val="1E1E1E"/>
                </a:solidFill>
                <a:latin typeface="Roboto Slab" pitchFamily="2" charset="0"/>
              </a:rPr>
              <a:t>r</a:t>
            </a:r>
            <a:r>
              <a:rPr lang="en-US" sz="2000" b="1" i="0" dirty="0">
                <a:solidFill>
                  <a:srgbClr val="1E1E1E"/>
                </a:solidFill>
                <a:effectLst/>
                <a:latin typeface="Roboto Slab" pitchFamily="2" charset="0"/>
              </a:rPr>
              <a:t>egulatory flexibility in adapting to different situations</a:t>
            </a:r>
          </a:p>
          <a:p>
            <a:pPr algn="l">
              <a:buFont typeface="Arial" panose="020B0604020202020204" pitchFamily="34" charset="0"/>
              <a:buChar char="•"/>
            </a:pPr>
            <a:r>
              <a:rPr lang="en-US" sz="2000" b="1" i="0" dirty="0">
                <a:solidFill>
                  <a:srgbClr val="1E1E1E"/>
                </a:solidFill>
                <a:effectLst/>
                <a:latin typeface="Roboto Slab" pitchFamily="2" charset="0"/>
              </a:rPr>
              <a:t>persistence in getting through tough times</a:t>
            </a:r>
          </a:p>
          <a:p>
            <a:pPr algn="l">
              <a:buFont typeface="Arial" panose="020B0604020202020204" pitchFamily="34" charset="0"/>
              <a:buChar char="•"/>
            </a:pPr>
            <a:r>
              <a:rPr lang="en-US" sz="2000" b="1" i="0" dirty="0">
                <a:solidFill>
                  <a:srgbClr val="1E1E1E"/>
                </a:solidFill>
                <a:effectLst/>
                <a:latin typeface="Roboto Slab" pitchFamily="2" charset="0"/>
              </a:rPr>
              <a:t>strong personal values that guide your reactions and decisions.</a:t>
            </a:r>
          </a:p>
          <a:p>
            <a:r>
              <a:rPr lang="en-US" sz="1800" b="1" dirty="0"/>
              <a:t>( Lisa Catanese ELS, Gregory </a:t>
            </a:r>
            <a:r>
              <a:rPr lang="en-US" sz="1800" b="1" dirty="0" err="1"/>
              <a:t>Fricchione</a:t>
            </a:r>
            <a:r>
              <a:rPr lang="en-US" sz="1800" b="1" dirty="0"/>
              <a:t>, M.D, August 2024)</a:t>
            </a:r>
          </a:p>
        </p:txBody>
      </p:sp>
    </p:spTree>
    <p:extLst>
      <p:ext uri="{BB962C8B-B14F-4D97-AF65-F5344CB8AC3E}">
        <p14:creationId xmlns:p14="http://schemas.microsoft.com/office/powerpoint/2010/main" val="47534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F85C8-05B7-7CAE-AA57-0907A6024A7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8B1CF97-07DB-0EC6-ACFC-4593C69F5BD6}"/>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9AA70D-4299-4086-808D-569C178D2B68}"/>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203138D-B6C9-F1E1-B73D-959688D24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Title 1">
            <a:extLst>
              <a:ext uri="{FF2B5EF4-FFF2-40B4-BE49-F238E27FC236}">
                <a16:creationId xmlns:a16="http://schemas.microsoft.com/office/drawing/2014/main" id="{5D97B9D6-2339-85A8-4188-649AEE1C84D1}"/>
              </a:ext>
            </a:extLst>
          </p:cNvPr>
          <p:cNvSpPr>
            <a:spLocks noGrp="1"/>
          </p:cNvSpPr>
          <p:nvPr>
            <p:ph type="title"/>
          </p:nvPr>
        </p:nvSpPr>
        <p:spPr>
          <a:xfrm>
            <a:off x="838200" y="365126"/>
            <a:ext cx="10515600" cy="540962"/>
          </a:xfrm>
        </p:spPr>
        <p:txBody>
          <a:bodyPr>
            <a:normAutofit/>
          </a:bodyPr>
          <a:lstStyle/>
          <a:p>
            <a:pPr algn="ctr"/>
            <a:r>
              <a:rPr lang="en-US" sz="2800" b="1" dirty="0"/>
              <a:t>What is Allostasis ?</a:t>
            </a:r>
          </a:p>
        </p:txBody>
      </p:sp>
      <p:sp>
        <p:nvSpPr>
          <p:cNvPr id="4" name="Content Placeholder 3">
            <a:extLst>
              <a:ext uri="{FF2B5EF4-FFF2-40B4-BE49-F238E27FC236}">
                <a16:creationId xmlns:a16="http://schemas.microsoft.com/office/drawing/2014/main" id="{D3B63083-E4C6-CE11-AF87-3093D93D00A3}"/>
              </a:ext>
            </a:extLst>
          </p:cNvPr>
          <p:cNvSpPr>
            <a:spLocks noGrp="1"/>
          </p:cNvSpPr>
          <p:nvPr>
            <p:ph idx="1"/>
          </p:nvPr>
        </p:nvSpPr>
        <p:spPr>
          <a:xfrm>
            <a:off x="74815" y="906088"/>
            <a:ext cx="12117165" cy="5270875"/>
          </a:xfrm>
        </p:spPr>
        <p:txBody>
          <a:bodyPr>
            <a:normAutofit lnSpcReduction="10000"/>
          </a:bodyPr>
          <a:lstStyle/>
          <a:p>
            <a:pPr algn="l">
              <a:lnSpc>
                <a:spcPts val="2250"/>
              </a:lnSpc>
            </a:pPr>
            <a:r>
              <a:rPr lang="en-US" sz="2800" b="0" i="0" dirty="0">
                <a:solidFill>
                  <a:srgbClr val="1B1B1B"/>
                </a:solidFill>
                <a:effectLst/>
                <a:latin typeface="Source Sans Pro Web"/>
              </a:rPr>
              <a:t> </a:t>
            </a:r>
            <a:r>
              <a:rPr lang="en-US" sz="2200" b="1" i="0" dirty="0">
                <a:solidFill>
                  <a:srgbClr val="1B1B1B"/>
                </a:solidFill>
                <a:effectLst/>
                <a:latin typeface="Source Sans Pro Web"/>
              </a:rPr>
              <a:t>Resilience Tools to Maintain Well-Being: An Allostatic Active Inference Model</a:t>
            </a:r>
          </a:p>
          <a:p>
            <a:pPr algn="l">
              <a:spcBef>
                <a:spcPts val="2250"/>
              </a:spcBef>
            </a:pPr>
            <a:r>
              <a:rPr lang="en-US" sz="2200" b="1" i="0" dirty="0">
                <a:solidFill>
                  <a:srgbClr val="1B1B1B"/>
                </a:solidFill>
                <a:effectLst/>
                <a:latin typeface="Cambria" panose="02040503050406030204" pitchFamily="18" charset="0"/>
              </a:rPr>
              <a:t>We have, so far, stated that resilience ability is the ability to maintain well-being in spite of threats to that well-being. </a:t>
            </a:r>
          </a:p>
          <a:p>
            <a:pPr algn="l">
              <a:spcBef>
                <a:spcPts val="2250"/>
              </a:spcBef>
            </a:pPr>
            <a:r>
              <a:rPr lang="en-US" sz="2200" b="1" i="0" dirty="0">
                <a:solidFill>
                  <a:srgbClr val="1B1B1B"/>
                </a:solidFill>
                <a:effectLst/>
                <a:latin typeface="Cambria" panose="02040503050406030204" pitchFamily="18" charset="0"/>
              </a:rPr>
              <a:t>To exercise this ability would require people to use various tools and strategies.</a:t>
            </a:r>
          </a:p>
          <a:p>
            <a:pPr algn="l">
              <a:spcBef>
                <a:spcPts val="2250"/>
              </a:spcBef>
            </a:pPr>
            <a:r>
              <a:rPr lang="en-US" sz="2200" b="1" i="0" dirty="0">
                <a:solidFill>
                  <a:srgbClr val="1B1B1B"/>
                </a:solidFill>
                <a:effectLst/>
                <a:latin typeface="Cambria" panose="02040503050406030204" pitchFamily="18" charset="0"/>
              </a:rPr>
              <a:t> Therefore, maintenance of well-being is not just accomplished via homeostasis—maintaining a set-point through local mechanisms—but rather through allostasis—maintaining stability through change (</a:t>
            </a:r>
            <a:r>
              <a:rPr lang="en-US" sz="2200" b="1" i="0" u="sng" dirty="0">
                <a:solidFill>
                  <a:srgbClr val="005EA2"/>
                </a:solidFill>
                <a:effectLst/>
                <a:latin typeface="Cambria" panose="02040503050406030204" pitchFamily="18" charset="0"/>
                <a:hlinkClick r:id="rId3"/>
              </a:rPr>
              <a:t>McEwen 1998</a:t>
            </a:r>
            <a:r>
              <a:rPr lang="en-US" sz="2200" b="1" i="0" dirty="0">
                <a:solidFill>
                  <a:srgbClr val="1B1B1B"/>
                </a:solidFill>
                <a:effectLst/>
                <a:latin typeface="Cambria" panose="02040503050406030204" pitchFamily="18" charset="0"/>
              </a:rPr>
              <a:t>). </a:t>
            </a:r>
          </a:p>
          <a:p>
            <a:pPr algn="l">
              <a:spcBef>
                <a:spcPts val="2250"/>
              </a:spcBef>
            </a:pPr>
            <a:r>
              <a:rPr lang="en-US" sz="2200" b="1" i="0" dirty="0">
                <a:solidFill>
                  <a:srgbClr val="1B1B1B"/>
                </a:solidFill>
                <a:effectLst/>
                <a:latin typeface="Cambria" panose="02040503050406030204" pitchFamily="18" charset="0"/>
              </a:rPr>
              <a:t>Instead of thinking about stress, or “threats to well-being”, as negative, allostasis offers an alternative model in which stress induces psychological and physiological responses, which can be adaptive because they provide the energy and altered cellular functioning needed to address the demands elicited by the stressor.</a:t>
            </a:r>
          </a:p>
          <a:p>
            <a:pPr algn="l">
              <a:spcBef>
                <a:spcPts val="2250"/>
              </a:spcBef>
            </a:pPr>
            <a:r>
              <a:rPr lang="en-US" sz="2200" b="1" i="0" dirty="0">
                <a:solidFill>
                  <a:srgbClr val="1B1B1B"/>
                </a:solidFill>
                <a:effectLst/>
                <a:latin typeface="Cambria" panose="02040503050406030204" pitchFamily="18" charset="0"/>
              </a:rPr>
              <a:t> For example, one’s heart rate rises during physical exertion to provide blood and oxygen to the muscles and organs needed to successfully do that exercise.</a:t>
            </a:r>
          </a:p>
          <a:p>
            <a:endParaRPr lang="en-US" dirty="0"/>
          </a:p>
        </p:txBody>
      </p:sp>
    </p:spTree>
    <p:extLst>
      <p:ext uri="{BB962C8B-B14F-4D97-AF65-F5344CB8AC3E}">
        <p14:creationId xmlns:p14="http://schemas.microsoft.com/office/powerpoint/2010/main" val="2956840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59112-3FE0-223D-CCB7-2B521574259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6E9232A-511D-7A00-CA51-BAA6D4082D41}"/>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6D2A88-7857-BEFB-515E-E9F151EC8B7C}"/>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7265C25-8211-E9DB-7115-4DB2FCC7E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pic>
        <p:nvPicPr>
          <p:cNvPr id="1026" name="Picture 2" descr="Figure 2">
            <a:extLst>
              <a:ext uri="{FF2B5EF4-FFF2-40B4-BE49-F238E27FC236}">
                <a16:creationId xmlns:a16="http://schemas.microsoft.com/office/drawing/2014/main" id="{8E6D9E7C-5E5E-541F-9C26-570B25676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534" y="1924176"/>
            <a:ext cx="10573789" cy="4746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86D774-B033-E0F7-0FB8-590A523F0E2D}"/>
              </a:ext>
            </a:extLst>
          </p:cNvPr>
          <p:cNvSpPr>
            <a:spLocks noGrp="1"/>
          </p:cNvSpPr>
          <p:nvPr>
            <p:ph type="title"/>
          </p:nvPr>
        </p:nvSpPr>
        <p:spPr>
          <a:xfrm>
            <a:off x="0" y="93891"/>
            <a:ext cx="11353800" cy="1596797"/>
          </a:xfrm>
        </p:spPr>
        <p:txBody>
          <a:bodyPr>
            <a:normAutofit/>
          </a:bodyPr>
          <a:lstStyle/>
          <a:p>
            <a:pPr algn="ctr"/>
            <a:r>
              <a:rPr lang="en-US" sz="1800" b="1" dirty="0"/>
              <a:t>(Resilience as the Ability to Maintain Well-Being:  An Allostatic Active Inference Model), J </a:t>
            </a:r>
            <a:r>
              <a:rPr lang="en-US" sz="1800" b="1" dirty="0" err="1"/>
              <a:t>Ontell</a:t>
            </a:r>
            <a:r>
              <a:rPr lang="en-US" sz="1800" b="1" dirty="0"/>
              <a:t>. 2023 August 7;11(8): 158.doi</a:t>
            </a:r>
          </a:p>
        </p:txBody>
      </p:sp>
    </p:spTree>
    <p:extLst>
      <p:ext uri="{BB962C8B-B14F-4D97-AF65-F5344CB8AC3E}">
        <p14:creationId xmlns:p14="http://schemas.microsoft.com/office/powerpoint/2010/main" val="195741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C543C-B899-F925-3171-9365677E5B9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E214B37-ED67-DB35-6693-43DA4217772E}"/>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D051E6-71F7-2D4E-F741-ACE5D577DCC0}"/>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20FACB-EC8F-17FA-6385-0298D82FF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TextBox 2">
            <a:extLst>
              <a:ext uri="{FF2B5EF4-FFF2-40B4-BE49-F238E27FC236}">
                <a16:creationId xmlns:a16="http://schemas.microsoft.com/office/drawing/2014/main" id="{720ED567-86FE-503E-F73A-1BD74B6F4BE4}"/>
              </a:ext>
            </a:extLst>
          </p:cNvPr>
          <p:cNvSpPr txBox="1"/>
          <p:nvPr/>
        </p:nvSpPr>
        <p:spPr>
          <a:xfrm>
            <a:off x="0" y="1443841"/>
            <a:ext cx="12191980" cy="6032421"/>
          </a:xfrm>
          <a:prstGeom prst="rect">
            <a:avLst/>
          </a:prstGeom>
          <a:noFill/>
        </p:spPr>
        <p:txBody>
          <a:bodyPr wrap="square">
            <a:spAutoFit/>
          </a:bodyPr>
          <a:lstStyle/>
          <a:p>
            <a:pPr algn="ctr"/>
            <a:r>
              <a:rPr lang="en-US" sz="2400" b="1" i="0" dirty="0">
                <a:effectLst/>
                <a:latin typeface="Libre Franklin" pitchFamily="2" charset="0"/>
              </a:rPr>
              <a:t>Techniques for improving self-regulation</a:t>
            </a:r>
          </a:p>
          <a:p>
            <a:pPr algn="l"/>
            <a:endParaRPr lang="en-US" b="1" i="0" dirty="0">
              <a:effectLst/>
              <a:latin typeface="Libre Franklin" pitchFamily="2" charset="0"/>
            </a:endParaRPr>
          </a:p>
          <a:p>
            <a:pPr algn="l"/>
            <a:r>
              <a:rPr lang="en-US" sz="2000" b="1" i="0" dirty="0">
                <a:solidFill>
                  <a:srgbClr val="1E1E1E"/>
                </a:solidFill>
                <a:effectLst/>
                <a:latin typeface="Roboto Slab" pitchFamily="2" charset="0"/>
              </a:rPr>
              <a:t>Improving your emotion regulation skills can help you be better prepared when you encounter obstacles — big or small — throughout your life.</a:t>
            </a:r>
          </a:p>
          <a:p>
            <a:pPr algn="l"/>
            <a:endParaRPr lang="en-US" sz="2000" b="1" i="0" dirty="0">
              <a:solidFill>
                <a:srgbClr val="1E1E1E"/>
              </a:solidFill>
              <a:effectLst/>
              <a:latin typeface="Roboto Slab" pitchFamily="2" charset="0"/>
            </a:endParaRPr>
          </a:p>
          <a:p>
            <a:pPr algn="l"/>
            <a:r>
              <a:rPr lang="en-US" sz="2000" b="1" i="0" dirty="0">
                <a:solidFill>
                  <a:srgbClr val="1E1E1E"/>
                </a:solidFill>
                <a:effectLst/>
                <a:latin typeface="Roboto Slab" pitchFamily="2" charset="0"/>
              </a:rPr>
              <a:t>Self-regulation starts with exploring and understanding your behaviors, emotional reactions, and impulses. </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For example, do you notice that you are triggered by certain environments or people? </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Are you responding to an experience in your past rather than the current situation?</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 You then consider the consequences of possible responses, and consciously choose those that can lead to a more positive outcome.</a:t>
            </a:r>
          </a:p>
          <a:p>
            <a:pPr algn="l"/>
            <a:endParaRPr lang="en-US" sz="2000" b="1" dirty="0">
              <a:solidFill>
                <a:srgbClr val="1E1E1E"/>
              </a:solidFill>
              <a:latin typeface="Roboto Slab" pitchFamily="2" charset="0"/>
            </a:endParaRPr>
          </a:p>
          <a:p>
            <a:pPr algn="l"/>
            <a:endParaRPr lang="en-US" sz="2000" b="1" i="0" dirty="0">
              <a:solidFill>
                <a:srgbClr val="1E1E1E"/>
              </a:solidFill>
              <a:effectLst/>
              <a:latin typeface="Roboto Slab" pitchFamily="2" charset="0"/>
            </a:endParaRPr>
          </a:p>
          <a:p>
            <a:pPr algn="l"/>
            <a:endParaRPr lang="en-US" sz="2000" b="1" dirty="0">
              <a:solidFill>
                <a:srgbClr val="1E1E1E"/>
              </a:solidFill>
              <a:latin typeface="Roboto Slab" pitchFamily="2" charset="0"/>
            </a:endParaRPr>
          </a:p>
          <a:p>
            <a:pPr algn="l"/>
            <a:endParaRPr lang="en-US" sz="2000" b="1" i="0" dirty="0">
              <a:solidFill>
                <a:srgbClr val="1E1E1E"/>
              </a:solidFill>
              <a:effectLst/>
              <a:latin typeface="Roboto Slab" pitchFamily="2" charset="0"/>
            </a:endParaRPr>
          </a:p>
          <a:p>
            <a:pPr algn="ctr"/>
            <a:r>
              <a:rPr lang="en-US" sz="2400" b="1" i="0" dirty="0">
                <a:solidFill>
                  <a:srgbClr val="1E1E1E"/>
                </a:solidFill>
                <a:effectLst/>
                <a:latin typeface="Roboto Slab" pitchFamily="2" charset="0"/>
              </a:rPr>
              <a:t>Mindfulness and cognitive behavior strategies are two ways to do this.</a:t>
            </a:r>
          </a:p>
        </p:txBody>
      </p:sp>
    </p:spTree>
    <p:extLst>
      <p:ext uri="{BB962C8B-B14F-4D97-AF65-F5344CB8AC3E}">
        <p14:creationId xmlns:p14="http://schemas.microsoft.com/office/powerpoint/2010/main" val="1844670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F9B48-B90F-6C7B-576E-7A618DD1F22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AD83AA7-65E6-7D0A-E427-7A591A2DDD03}"/>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426540-88D8-A706-3ECD-434E7E6649F6}"/>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12B9FF6-1B5F-477F-58C6-8EC0E7532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TextBox 2">
            <a:extLst>
              <a:ext uri="{FF2B5EF4-FFF2-40B4-BE49-F238E27FC236}">
                <a16:creationId xmlns:a16="http://schemas.microsoft.com/office/drawing/2014/main" id="{E132E9BF-AB1B-BB77-1BE9-87949DEEBC95}"/>
              </a:ext>
            </a:extLst>
          </p:cNvPr>
          <p:cNvSpPr txBox="1"/>
          <p:nvPr/>
        </p:nvSpPr>
        <p:spPr>
          <a:xfrm>
            <a:off x="58188" y="1582341"/>
            <a:ext cx="12053455" cy="4708981"/>
          </a:xfrm>
          <a:prstGeom prst="rect">
            <a:avLst/>
          </a:prstGeom>
          <a:noFill/>
        </p:spPr>
        <p:txBody>
          <a:bodyPr wrap="square">
            <a:spAutoFit/>
          </a:bodyPr>
          <a:lstStyle/>
          <a:p>
            <a:pPr algn="ctr"/>
            <a:r>
              <a:rPr lang="en-US" sz="2400" b="1" i="0" dirty="0">
                <a:effectLst/>
                <a:latin typeface="Libre Franklin" pitchFamily="2" charset="0"/>
              </a:rPr>
              <a:t>Mindfulness and self-regulation</a:t>
            </a:r>
          </a:p>
          <a:p>
            <a:pPr algn="l"/>
            <a:endParaRPr lang="en-US" b="1" dirty="0">
              <a:latin typeface="Libre Franklin" pitchFamily="2" charset="0"/>
            </a:endParaRPr>
          </a:p>
          <a:p>
            <a:pPr algn="l"/>
            <a:endParaRPr lang="en-US" b="1" i="0" dirty="0">
              <a:effectLst/>
              <a:latin typeface="Libre Franklin" pitchFamily="2" charset="0"/>
            </a:endParaRPr>
          </a:p>
          <a:p>
            <a:pPr algn="l"/>
            <a:r>
              <a:rPr lang="en-US" sz="2000" b="1" i="0" u="sng" dirty="0">
                <a:solidFill>
                  <a:srgbClr val="A51C30"/>
                </a:solidFill>
                <a:effectLst/>
                <a:latin typeface="Roboto Slab" pitchFamily="2" charset="0"/>
                <a:hlinkClick r:id="rId3"/>
              </a:rPr>
              <a:t>Mindfulness</a:t>
            </a:r>
            <a:r>
              <a:rPr lang="en-US" sz="2000" b="1" i="0" dirty="0">
                <a:solidFill>
                  <a:srgbClr val="1E1E1E"/>
                </a:solidFill>
                <a:effectLst/>
                <a:latin typeface="Roboto Slab" pitchFamily="2" charset="0"/>
              </a:rPr>
              <a:t> plays a strong role in self-regulation.</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 It involves focusing one's awareness on the breath and then expanding awareness in an open way to passing thoughts, and taking the time to calm them by focusing on the present moment without judgement.</a:t>
            </a:r>
          </a:p>
          <a:p>
            <a:pPr algn="l"/>
            <a:endParaRPr lang="en-US" sz="2000" b="1" i="0" dirty="0">
              <a:solidFill>
                <a:srgbClr val="1E1E1E"/>
              </a:solidFill>
              <a:effectLst/>
              <a:latin typeface="Roboto Slab" pitchFamily="2" charset="0"/>
            </a:endParaRPr>
          </a:p>
          <a:p>
            <a:pPr algn="l"/>
            <a:r>
              <a:rPr lang="en-US" sz="2000" b="1" i="0" dirty="0">
                <a:solidFill>
                  <a:srgbClr val="1E1E1E"/>
                </a:solidFill>
                <a:effectLst/>
                <a:latin typeface="Roboto Slab" pitchFamily="2" charset="0"/>
              </a:rPr>
              <a:t>Practicing mindfulness helps you appreciate the simple pleasures of life. </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Then, when you face stressful situations, you can tap into those feelings of peace and satisfaction to help you self-regulate and keep your emotions under your control.</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 Practicing mindfulness can help you build the capacity to  deal with problems.</a:t>
            </a:r>
          </a:p>
        </p:txBody>
      </p:sp>
    </p:spTree>
    <p:extLst>
      <p:ext uri="{BB962C8B-B14F-4D97-AF65-F5344CB8AC3E}">
        <p14:creationId xmlns:p14="http://schemas.microsoft.com/office/powerpoint/2010/main" val="1206866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737FF-4236-A67C-39DD-08CCFEE6165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26BFC9F-4FC1-F08F-B578-255FED646759}"/>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941010-0756-5029-7681-A5E2B2FCB0E4}"/>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55BBF63-699E-9C1F-6C1D-0DE1D4B01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4ED492EA-058B-0662-2205-A4210999B386}"/>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FA8A677B-F47E-2B9D-97A0-7BEEB4D53A7F}"/>
              </a:ext>
            </a:extLst>
          </p:cNvPr>
          <p:cNvSpPr txBox="1"/>
          <p:nvPr/>
        </p:nvSpPr>
        <p:spPr>
          <a:xfrm>
            <a:off x="108064" y="1305342"/>
            <a:ext cx="12083915" cy="4524315"/>
          </a:xfrm>
          <a:prstGeom prst="rect">
            <a:avLst/>
          </a:prstGeom>
          <a:noFill/>
        </p:spPr>
        <p:txBody>
          <a:bodyPr wrap="square">
            <a:spAutoFit/>
          </a:bodyPr>
          <a:lstStyle/>
          <a:p>
            <a:pPr algn="ctr"/>
            <a:r>
              <a:rPr lang="en-US" sz="2400" b="1" i="0" dirty="0">
                <a:effectLst/>
                <a:latin typeface="Libre Franklin" pitchFamily="2" charset="0"/>
              </a:rPr>
              <a:t>Cognitive behavioral strategies for self-regulation</a:t>
            </a:r>
          </a:p>
          <a:p>
            <a:pPr algn="ctr"/>
            <a:endParaRPr lang="en-US" sz="2400" b="1" i="0" dirty="0">
              <a:effectLst/>
              <a:latin typeface="Libre Franklin" pitchFamily="2" charset="0"/>
            </a:endParaRPr>
          </a:p>
          <a:p>
            <a:pPr algn="l"/>
            <a:r>
              <a:rPr lang="en-US" sz="2000" b="1" i="0" dirty="0">
                <a:solidFill>
                  <a:srgbClr val="1E1E1E"/>
                </a:solidFill>
                <a:effectLst/>
                <a:latin typeface="Roboto Slab" pitchFamily="2" charset="0"/>
              </a:rPr>
              <a:t>Cognitive behavioral strategies help one reduce internal drivers of emotional dysregulation by replacing unhelpful thoughts and behaviors with positive ones. </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These techniques are often done with the help of a therapist, but they can be practiced at home as well.</a:t>
            </a:r>
          </a:p>
          <a:p>
            <a:pPr algn="l"/>
            <a:endParaRPr lang="en-US" sz="2000" b="1" i="0" dirty="0">
              <a:solidFill>
                <a:srgbClr val="1E1E1E"/>
              </a:solidFill>
              <a:effectLst/>
              <a:latin typeface="Roboto Slab" pitchFamily="2" charset="0"/>
            </a:endParaRPr>
          </a:p>
          <a:p>
            <a:pPr algn="l"/>
            <a:r>
              <a:rPr lang="en-US" sz="2000" b="1" i="0" u="sng" dirty="0">
                <a:solidFill>
                  <a:srgbClr val="A51C30"/>
                </a:solidFill>
                <a:effectLst/>
                <a:latin typeface="Roboto Slab" pitchFamily="2" charset="0"/>
                <a:hlinkClick r:id="rId3"/>
              </a:rPr>
              <a:t>Cognitive behavioral techniques</a:t>
            </a:r>
            <a:r>
              <a:rPr lang="en-US" sz="2000" b="1" i="0" dirty="0">
                <a:solidFill>
                  <a:srgbClr val="1E1E1E"/>
                </a:solidFill>
                <a:effectLst/>
                <a:latin typeface="Roboto Slab" pitchFamily="2" charset="0"/>
              </a:rPr>
              <a:t> (CBT)include identifying and labeling your emotions, understanding the reasons for your emotions that may include distorted thoughts or catastrophizing, and learning to let painful feelings go.</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 You might also consider any regrettable responses you have had to difficult and stressful situations in the past, and replace those behaviors with positive alternatives.</a:t>
            </a:r>
          </a:p>
        </p:txBody>
      </p:sp>
    </p:spTree>
    <p:extLst>
      <p:ext uri="{BB962C8B-B14F-4D97-AF65-F5344CB8AC3E}">
        <p14:creationId xmlns:p14="http://schemas.microsoft.com/office/powerpoint/2010/main" val="319570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2"/>
            <a:ext cx="10515600" cy="868100"/>
          </a:xfrm>
        </p:spPr>
        <p:txBody>
          <a:bodyPr>
            <a:normAutofit/>
          </a:bodyPr>
          <a:lstStyle/>
          <a:p>
            <a:pPr algn="ctr"/>
            <a:r>
              <a:rPr lang="en-US" sz="3600" b="1" dirty="0"/>
              <a:t>What is Resilience ?</a:t>
            </a:r>
          </a:p>
        </p:txBody>
      </p:sp>
      <p:sp>
        <p:nvSpPr>
          <p:cNvPr id="2" name="Content Placeholder 1">
            <a:extLst>
              <a:ext uri="{FF2B5EF4-FFF2-40B4-BE49-F238E27FC236}">
                <a16:creationId xmlns:a16="http://schemas.microsoft.com/office/drawing/2014/main" id="{ADA9EFCF-7182-C06B-97E9-034FDBC27005}"/>
              </a:ext>
            </a:extLst>
          </p:cNvPr>
          <p:cNvSpPr>
            <a:spLocks noGrp="1"/>
          </p:cNvSpPr>
          <p:nvPr>
            <p:ph idx="1"/>
          </p:nvPr>
        </p:nvSpPr>
        <p:spPr>
          <a:xfrm>
            <a:off x="0" y="800042"/>
            <a:ext cx="12191980" cy="6108655"/>
          </a:xfrm>
        </p:spPr>
        <p:txBody>
          <a:bodyPr>
            <a:normAutofit lnSpcReduction="10000"/>
          </a:bodyPr>
          <a:lstStyle/>
          <a:p>
            <a:r>
              <a:rPr lang="en-US" sz="2000" b="1" dirty="0"/>
              <a:t>According to the American Psychological Association (APA) Resilience refers to both the process and the outcome of successfully adapting to difficult or challenging life experiences. </a:t>
            </a:r>
          </a:p>
          <a:p>
            <a:endParaRPr lang="en-US" sz="2000" b="1" dirty="0"/>
          </a:p>
          <a:p>
            <a:r>
              <a:rPr lang="en-US" sz="2000" b="1" dirty="0"/>
              <a:t>Resilience Theory is having the mental, emotional, and behavioral flexibility and ability to adjust to both internal and external demands according to the APA.</a:t>
            </a:r>
          </a:p>
          <a:p>
            <a:endParaRPr lang="en-US" sz="2000" b="1" dirty="0"/>
          </a:p>
          <a:p>
            <a:r>
              <a:rPr lang="en-US" sz="2000" b="1" dirty="0"/>
              <a:t>“Resilience is our ability to withstand adversity and bounce back and grow despite the downturns in life”, says Amit Sood, M.D. </a:t>
            </a:r>
          </a:p>
          <a:p>
            <a:endParaRPr lang="en-US" sz="2000" b="1" dirty="0"/>
          </a:p>
          <a:p>
            <a:r>
              <a:rPr lang="en-US" sz="2000" b="1" dirty="0"/>
              <a:t>Resilience requires a Skill Set that you can work on and grow over time. Resilience is about how you Recharge, Not how you Endure.</a:t>
            </a:r>
          </a:p>
          <a:p>
            <a:endParaRPr lang="en-US" sz="2000" b="1" dirty="0"/>
          </a:p>
          <a:p>
            <a:r>
              <a:rPr lang="en-US" sz="2000" b="1" dirty="0"/>
              <a:t>Building Resilience takes, time, strength, and support from people around you.  It takes emotional Intelligence to achieve a certain outcome.</a:t>
            </a:r>
          </a:p>
          <a:p>
            <a:pPr marL="0" indent="0">
              <a:buNone/>
            </a:pPr>
            <a:r>
              <a:rPr lang="en-US" sz="2000" b="1" dirty="0"/>
              <a:t>   </a:t>
            </a:r>
          </a:p>
          <a:p>
            <a:r>
              <a:rPr lang="en-US" sz="2000" b="1" dirty="0"/>
              <a:t>We need a Recovery period to build Resilience.</a:t>
            </a:r>
          </a:p>
          <a:p>
            <a:pPr marL="0" indent="0">
              <a:buNone/>
            </a:pPr>
            <a:r>
              <a:rPr lang="en-US" sz="2000" b="1" dirty="0"/>
              <a:t> </a:t>
            </a:r>
          </a:p>
          <a:p>
            <a:endParaRPr lang="en-US" sz="2400" b="1" dirty="0"/>
          </a:p>
          <a:p>
            <a:endParaRPr lang="en-US" dirty="0"/>
          </a:p>
          <a:p>
            <a:endParaRPr lang="en-US" dirty="0"/>
          </a:p>
        </p:txBody>
      </p:sp>
    </p:spTree>
    <p:extLst>
      <p:ext uri="{BB962C8B-B14F-4D97-AF65-F5344CB8AC3E}">
        <p14:creationId xmlns:p14="http://schemas.microsoft.com/office/powerpoint/2010/main" val="1783864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E3876DB0-1854-6F35-B42D-AB5C96257381}"/>
              </a:ext>
            </a:extLst>
          </p:cNvPr>
          <p:cNvSpPr txBox="1"/>
          <p:nvPr/>
        </p:nvSpPr>
        <p:spPr>
          <a:xfrm>
            <a:off x="0" y="1720840"/>
            <a:ext cx="12191980" cy="5139869"/>
          </a:xfrm>
          <a:prstGeom prst="rect">
            <a:avLst/>
          </a:prstGeom>
          <a:noFill/>
        </p:spPr>
        <p:txBody>
          <a:bodyPr wrap="square">
            <a:spAutoFit/>
          </a:bodyPr>
          <a:lstStyle/>
          <a:p>
            <a:pPr algn="ctr"/>
            <a:r>
              <a:rPr lang="en-US" sz="2400" b="1" i="0" dirty="0">
                <a:effectLst/>
                <a:latin typeface="Libre Franklin" pitchFamily="2" charset="0"/>
              </a:rPr>
              <a:t>Practical tips for daily self-regulation</a:t>
            </a:r>
          </a:p>
          <a:p>
            <a:pPr algn="ctr"/>
            <a:endParaRPr lang="en-US" sz="2400" b="1" i="0" dirty="0">
              <a:effectLst/>
              <a:latin typeface="Libre Franklin" pitchFamily="2" charset="0"/>
            </a:endParaRPr>
          </a:p>
          <a:p>
            <a:pPr algn="l"/>
            <a:r>
              <a:rPr lang="en-US" sz="2000" b="1" i="0" dirty="0">
                <a:solidFill>
                  <a:srgbClr val="1E1E1E"/>
                </a:solidFill>
                <a:effectLst/>
                <a:latin typeface="Roboto Slab" pitchFamily="2" charset="0"/>
              </a:rPr>
              <a:t>The ability to self-regulate can be learned and improved. </a:t>
            </a:r>
          </a:p>
          <a:p>
            <a:pPr algn="l"/>
            <a:endParaRPr lang="en-US" sz="2000" b="1" dirty="0">
              <a:solidFill>
                <a:srgbClr val="1E1E1E"/>
              </a:solidFill>
              <a:latin typeface="Roboto Slab" pitchFamily="2" charset="0"/>
            </a:endParaRPr>
          </a:p>
          <a:p>
            <a:pPr algn="l"/>
            <a:r>
              <a:rPr lang="en-US" sz="2000" b="1" i="0" dirty="0">
                <a:solidFill>
                  <a:srgbClr val="1E1E1E"/>
                </a:solidFill>
                <a:effectLst/>
                <a:latin typeface="Roboto Slab" pitchFamily="2" charset="0"/>
              </a:rPr>
              <a:t>One tip to help you practice improving your self-regulation skills involves using the four-step:</a:t>
            </a:r>
          </a:p>
          <a:p>
            <a:pPr algn="l"/>
            <a:r>
              <a:rPr lang="en-US" sz="2000" b="1" i="0" dirty="0">
                <a:solidFill>
                  <a:srgbClr val="1E1E1E"/>
                </a:solidFill>
                <a:effectLst/>
                <a:latin typeface="Roboto Slab" pitchFamily="2" charset="0"/>
              </a:rPr>
              <a:t> </a:t>
            </a:r>
            <a:r>
              <a:rPr lang="en-US" sz="2000" b="1" i="0" u="sng" dirty="0">
                <a:solidFill>
                  <a:srgbClr val="1E1E1E"/>
                </a:solidFill>
                <a:effectLst/>
                <a:latin typeface="Roboto Slab" pitchFamily="2" charset="0"/>
              </a:rPr>
              <a:t>Stop-Breathe-Reflect-Choose approach:</a:t>
            </a:r>
          </a:p>
          <a:p>
            <a:pPr algn="l"/>
            <a:endParaRPr lang="en-US" sz="2000" b="1" i="0" dirty="0">
              <a:solidFill>
                <a:srgbClr val="1E1E1E"/>
              </a:solidFill>
              <a:effectLst/>
              <a:latin typeface="Roboto Slab" pitchFamily="2" charset="0"/>
            </a:endParaRPr>
          </a:p>
          <a:p>
            <a:pPr algn="l">
              <a:buFont typeface="Arial" panose="020B0604020202020204" pitchFamily="34" charset="0"/>
              <a:buChar char="•"/>
            </a:pPr>
            <a:r>
              <a:rPr lang="en-US" sz="2000" b="1" i="0" u="sng" dirty="0">
                <a:solidFill>
                  <a:srgbClr val="1E1E1E"/>
                </a:solidFill>
                <a:effectLst/>
                <a:latin typeface="Roboto Slab" pitchFamily="2" charset="0"/>
              </a:rPr>
              <a:t>STOP:</a:t>
            </a:r>
            <a:r>
              <a:rPr lang="en-US" sz="2000" b="1" i="0" dirty="0">
                <a:solidFill>
                  <a:srgbClr val="1E1E1E"/>
                </a:solidFill>
                <a:effectLst/>
                <a:latin typeface="Roboto Slab" pitchFamily="2" charset="0"/>
              </a:rPr>
              <a:t>  When you feel upsetting emotions, tell yourself to calm down and think more clearly.</a:t>
            </a:r>
          </a:p>
          <a:p>
            <a:pPr algn="l">
              <a:buFont typeface="Arial" panose="020B0604020202020204" pitchFamily="34" charset="0"/>
              <a:buChar char="•"/>
            </a:pPr>
            <a:endParaRPr lang="en-US" sz="2000" b="1" i="0" dirty="0">
              <a:solidFill>
                <a:srgbClr val="1E1E1E"/>
              </a:solidFill>
              <a:effectLst/>
              <a:latin typeface="Roboto Slab" pitchFamily="2" charset="0"/>
            </a:endParaRPr>
          </a:p>
          <a:p>
            <a:pPr algn="l">
              <a:buFont typeface="Arial" panose="020B0604020202020204" pitchFamily="34" charset="0"/>
              <a:buChar char="•"/>
            </a:pPr>
            <a:r>
              <a:rPr lang="en-US" sz="2000" b="1" i="0" u="sng" dirty="0">
                <a:solidFill>
                  <a:srgbClr val="1E1E1E"/>
                </a:solidFill>
                <a:effectLst/>
                <a:latin typeface="Roboto Slab" pitchFamily="2" charset="0"/>
              </a:rPr>
              <a:t>BREATHE:</a:t>
            </a:r>
            <a:r>
              <a:rPr lang="en-US" sz="2000" b="1" i="0" dirty="0">
                <a:solidFill>
                  <a:srgbClr val="1E1E1E"/>
                </a:solidFill>
                <a:effectLst/>
                <a:latin typeface="Roboto Slab" pitchFamily="2" charset="0"/>
              </a:rPr>
              <a:t>  Try to relax by taking deep slow breaths, counting to 10, or taking a walk.</a:t>
            </a:r>
          </a:p>
          <a:p>
            <a:pPr algn="l">
              <a:buFont typeface="Arial" panose="020B0604020202020204" pitchFamily="34" charset="0"/>
              <a:buChar char="•"/>
            </a:pPr>
            <a:endParaRPr lang="en-US" sz="2000" b="1" i="0" dirty="0">
              <a:solidFill>
                <a:srgbClr val="1E1E1E"/>
              </a:solidFill>
              <a:effectLst/>
              <a:latin typeface="Roboto Slab" pitchFamily="2" charset="0"/>
            </a:endParaRPr>
          </a:p>
          <a:p>
            <a:pPr algn="l">
              <a:buFont typeface="Arial" panose="020B0604020202020204" pitchFamily="34" charset="0"/>
              <a:buChar char="•"/>
            </a:pPr>
            <a:r>
              <a:rPr lang="en-US" sz="2000" b="1" i="0" u="sng" dirty="0">
                <a:solidFill>
                  <a:srgbClr val="1E1E1E"/>
                </a:solidFill>
                <a:effectLst/>
                <a:latin typeface="Roboto Slab" pitchFamily="2" charset="0"/>
              </a:rPr>
              <a:t>REFLECT:</a:t>
            </a:r>
            <a:r>
              <a:rPr lang="en-US" sz="2000" b="1" i="0" dirty="0">
                <a:solidFill>
                  <a:srgbClr val="1E1E1E"/>
                </a:solidFill>
                <a:effectLst/>
                <a:latin typeface="Roboto Slab" pitchFamily="2" charset="0"/>
              </a:rPr>
              <a:t>  Don't react until you feel like you have your emotions under control.</a:t>
            </a:r>
          </a:p>
          <a:p>
            <a:pPr algn="l">
              <a:buFont typeface="Arial" panose="020B0604020202020204" pitchFamily="34" charset="0"/>
              <a:buChar char="•"/>
            </a:pPr>
            <a:endParaRPr lang="en-US" sz="2000" b="1" i="0" dirty="0">
              <a:solidFill>
                <a:srgbClr val="1E1E1E"/>
              </a:solidFill>
              <a:effectLst/>
              <a:latin typeface="Roboto Slab" pitchFamily="2" charset="0"/>
            </a:endParaRPr>
          </a:p>
          <a:p>
            <a:pPr algn="l">
              <a:buFont typeface="Arial" panose="020B0604020202020204" pitchFamily="34" charset="0"/>
              <a:buChar char="•"/>
            </a:pPr>
            <a:r>
              <a:rPr lang="en-US" sz="2000" b="1" i="0" u="sng" dirty="0">
                <a:solidFill>
                  <a:srgbClr val="1E1E1E"/>
                </a:solidFill>
                <a:effectLst/>
                <a:latin typeface="Roboto Slab" pitchFamily="2" charset="0"/>
              </a:rPr>
              <a:t>CHOOSE:</a:t>
            </a:r>
            <a:r>
              <a:rPr lang="en-US" sz="2000" b="1" i="0" dirty="0">
                <a:solidFill>
                  <a:srgbClr val="1E1E1E"/>
                </a:solidFill>
                <a:effectLst/>
                <a:latin typeface="Roboto Slab" pitchFamily="2" charset="0"/>
              </a:rPr>
              <a:t>  Think about responding instead of simply reacting.</a:t>
            </a:r>
          </a:p>
          <a:p>
            <a:pPr algn="l">
              <a:buFont typeface="Arial" panose="020B0604020202020204" pitchFamily="34" charset="0"/>
              <a:buChar char="•"/>
            </a:pPr>
            <a:endParaRPr lang="en-US" sz="2000" b="1" dirty="0">
              <a:solidFill>
                <a:srgbClr val="1E1E1E"/>
              </a:solidFill>
              <a:latin typeface="Roboto Slab" pitchFamily="2" charset="0"/>
            </a:endParaRPr>
          </a:p>
          <a:p>
            <a:pPr algn="l">
              <a:buFont typeface="Arial" panose="020B0604020202020204" pitchFamily="34" charset="0"/>
              <a:buChar char="•"/>
            </a:pPr>
            <a:r>
              <a:rPr lang="en-US" sz="1600" b="1" i="0" dirty="0">
                <a:solidFill>
                  <a:srgbClr val="1E1E1E"/>
                </a:solidFill>
                <a:effectLst/>
                <a:latin typeface="Roboto Slab" pitchFamily="2" charset="0"/>
              </a:rPr>
              <a:t>(Lisa Catanese ELS, Gregory </a:t>
            </a:r>
            <a:r>
              <a:rPr lang="en-US" sz="1600" b="1" i="0" dirty="0" err="1">
                <a:solidFill>
                  <a:srgbClr val="1E1E1E"/>
                </a:solidFill>
                <a:effectLst/>
                <a:latin typeface="Roboto Slab" pitchFamily="2" charset="0"/>
              </a:rPr>
              <a:t>Fricchione</a:t>
            </a:r>
            <a:r>
              <a:rPr lang="en-US" sz="1600" b="1" i="0" dirty="0">
                <a:solidFill>
                  <a:srgbClr val="1E1E1E"/>
                </a:solidFill>
                <a:effectLst/>
                <a:latin typeface="Roboto Slab" pitchFamily="2" charset="0"/>
              </a:rPr>
              <a:t>, M.D. Harvard Health August, 2024)</a:t>
            </a:r>
          </a:p>
        </p:txBody>
      </p:sp>
      <p:pic>
        <p:nvPicPr>
          <p:cNvPr id="6" name="Picture 5">
            <a:extLst>
              <a:ext uri="{FF2B5EF4-FFF2-40B4-BE49-F238E27FC236}">
                <a16:creationId xmlns:a16="http://schemas.microsoft.com/office/drawing/2014/main" id="{B1C2CF55-DCCD-E54B-A3D5-854C4A4C2451}"/>
              </a:ext>
            </a:extLst>
          </p:cNvPr>
          <p:cNvPicPr>
            <a:picLocks noChangeAspect="1"/>
          </p:cNvPicPr>
          <p:nvPr/>
        </p:nvPicPr>
        <p:blipFill>
          <a:blip r:embed="rId3"/>
          <a:stretch>
            <a:fillRect/>
          </a:stretch>
        </p:blipFill>
        <p:spPr>
          <a:xfrm>
            <a:off x="4405745" y="279757"/>
            <a:ext cx="2984270" cy="1441083"/>
          </a:xfrm>
          <a:prstGeom prst="rect">
            <a:avLst/>
          </a:prstGeom>
        </p:spPr>
      </p:pic>
    </p:spTree>
    <p:extLst>
      <p:ext uri="{BB962C8B-B14F-4D97-AF65-F5344CB8AC3E}">
        <p14:creationId xmlns:p14="http://schemas.microsoft.com/office/powerpoint/2010/main" val="3268266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375133"/>
            <a:ext cx="10515600" cy="1141151"/>
          </a:xfrm>
        </p:spPr>
        <p:txBody>
          <a:bodyPr>
            <a:normAutofit fontScale="90000"/>
          </a:bodyPr>
          <a:lstStyle/>
          <a:p>
            <a:r>
              <a:rPr lang="en-US" sz="4400" b="1" dirty="0"/>
              <a:t>Training yourself to be more Resilient over time.</a:t>
            </a:r>
            <a:br>
              <a:rPr lang="en-US" sz="4400" b="1" dirty="0"/>
            </a:br>
            <a:endParaRPr lang="en-US" dirty="0"/>
          </a:p>
        </p:txBody>
      </p:sp>
      <p:sp>
        <p:nvSpPr>
          <p:cNvPr id="2" name="Content Placeholder 1">
            <a:extLst>
              <a:ext uri="{FF2B5EF4-FFF2-40B4-BE49-F238E27FC236}">
                <a16:creationId xmlns:a16="http://schemas.microsoft.com/office/drawing/2014/main" id="{9E9C730E-CBFD-4627-77FD-99FF163D9132}"/>
              </a:ext>
            </a:extLst>
          </p:cNvPr>
          <p:cNvSpPr>
            <a:spLocks noGrp="1"/>
          </p:cNvSpPr>
          <p:nvPr>
            <p:ph idx="1"/>
          </p:nvPr>
        </p:nvSpPr>
        <p:spPr>
          <a:xfrm>
            <a:off x="150471" y="1170432"/>
            <a:ext cx="11203329" cy="5687568"/>
          </a:xfrm>
        </p:spPr>
        <p:txBody>
          <a:bodyPr>
            <a:normAutofit/>
          </a:bodyPr>
          <a:lstStyle/>
          <a:p>
            <a:r>
              <a:rPr lang="en-US" sz="2000" b="1" dirty="0"/>
              <a:t>1</a:t>
            </a:r>
            <a:r>
              <a:rPr lang="en-US" sz="2000" b="1" u="sng" dirty="0"/>
              <a:t>.  Develop self-awareness</a:t>
            </a:r>
            <a:r>
              <a:rPr lang="en-US" sz="2000" b="1" dirty="0"/>
              <a:t>.  Understanding how you typically respond to stress and adversity is the first step.  Knowing and understanding your strengths and knowing your weaknesses. Be aware of your Self Care routines. Are you sleeping 7-9 hours a night, are you balancing work and play, Nutrition and exercise?</a:t>
            </a:r>
          </a:p>
          <a:p>
            <a:endParaRPr lang="en-US" sz="2000" b="1" dirty="0"/>
          </a:p>
          <a:p>
            <a:r>
              <a:rPr lang="en-US" sz="2000" b="1" dirty="0"/>
              <a:t>2</a:t>
            </a:r>
            <a:r>
              <a:rPr lang="en-US" sz="2000" b="1" u="sng" dirty="0"/>
              <a:t>.  Build self-regulation skills</a:t>
            </a:r>
            <a:r>
              <a:rPr lang="en-US" sz="2000" b="1" dirty="0"/>
              <a:t>.  Remaining focused in  the face of stress, and adversity is important , but not easy.  Stress-reduction techniques, such as, guided imagery, breathing exercises, mindfulness training,  Meditation, can help you regulate your emotions, thoughts, and behaviors. Remember the importance of adequate sleep.</a:t>
            </a:r>
          </a:p>
          <a:p>
            <a:endParaRPr lang="en-US" sz="2000" b="1" dirty="0"/>
          </a:p>
          <a:p>
            <a:r>
              <a:rPr lang="en-US" sz="2000" b="1" dirty="0"/>
              <a:t>3.  </a:t>
            </a:r>
            <a:r>
              <a:rPr lang="en-US" sz="2000" b="1" u="sng" dirty="0"/>
              <a:t>Learn coping skills</a:t>
            </a:r>
            <a:r>
              <a:rPr lang="en-US" sz="2000" b="1" dirty="0"/>
              <a:t>:  There are many coping skills that can help in dealing with stressful and challenging situations.  Examples are, journaling, reframing thoughts, exercising, spending times outdoors, socializing, good sleep hygiene, creative outlets</a:t>
            </a:r>
            <a:r>
              <a:rPr lang="en-US" sz="2400" b="1" dirty="0"/>
              <a:t>.</a:t>
            </a:r>
          </a:p>
        </p:txBody>
      </p:sp>
    </p:spTree>
    <p:extLst>
      <p:ext uri="{BB962C8B-B14F-4D97-AF65-F5344CB8AC3E}">
        <p14:creationId xmlns:p14="http://schemas.microsoft.com/office/powerpoint/2010/main" val="326158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Content Placeholder 1">
            <a:extLst>
              <a:ext uri="{FF2B5EF4-FFF2-40B4-BE49-F238E27FC236}">
                <a16:creationId xmlns:a16="http://schemas.microsoft.com/office/drawing/2014/main" id="{948BA205-EB69-D686-DC7F-A2DAB07A923A}"/>
              </a:ext>
            </a:extLst>
          </p:cNvPr>
          <p:cNvSpPr>
            <a:spLocks noGrp="1"/>
          </p:cNvSpPr>
          <p:nvPr>
            <p:ph idx="1"/>
          </p:nvPr>
        </p:nvSpPr>
        <p:spPr>
          <a:xfrm>
            <a:off x="138896" y="1053296"/>
            <a:ext cx="11214904" cy="5123667"/>
          </a:xfrm>
        </p:spPr>
        <p:txBody>
          <a:bodyPr>
            <a:noAutofit/>
          </a:bodyPr>
          <a:lstStyle/>
          <a:p>
            <a:endParaRPr lang="en-US" sz="2000" b="1" dirty="0"/>
          </a:p>
          <a:p>
            <a:endParaRPr lang="en-US" sz="2000" b="1" dirty="0"/>
          </a:p>
          <a:p>
            <a:r>
              <a:rPr lang="en-US" sz="2000" b="1" dirty="0"/>
              <a:t>4</a:t>
            </a:r>
            <a:r>
              <a:rPr lang="en-US" sz="2000" b="1" u="sng" dirty="0"/>
              <a:t>.  Increase optimism</a:t>
            </a:r>
            <a:r>
              <a:rPr lang="en-US" sz="2000" b="1" dirty="0"/>
              <a:t>: People who are more optimistic tend to feel more in control of their outcomes.  To build optimism, focus on what you CAN DO when faced with a challenge, and identify positive, problem-solving steps that you can take. </a:t>
            </a:r>
          </a:p>
          <a:p>
            <a:endParaRPr lang="en-US" sz="2000" b="1" dirty="0"/>
          </a:p>
          <a:p>
            <a:r>
              <a:rPr lang="en-US" sz="2000" b="1" dirty="0"/>
              <a:t>5.  </a:t>
            </a:r>
            <a:r>
              <a:rPr lang="en-US" sz="2000" b="1" u="sng" dirty="0"/>
              <a:t>Strengthen connections</a:t>
            </a:r>
            <a:r>
              <a:rPr lang="en-US" sz="2000" b="1" dirty="0"/>
              <a:t>:  Support systems can play a vital role in resilience.  Bolster your existing social connections and find opportunities to build new ones.  Social engagement throughout life is key.</a:t>
            </a:r>
          </a:p>
          <a:p>
            <a:endParaRPr lang="en-US" sz="2000" b="1" dirty="0"/>
          </a:p>
          <a:p>
            <a:r>
              <a:rPr lang="en-US" sz="2000" b="1" dirty="0"/>
              <a:t>6.  </a:t>
            </a:r>
            <a:r>
              <a:rPr lang="en-US" sz="2000" b="1" u="sng" dirty="0"/>
              <a:t>Know your strengths</a:t>
            </a:r>
            <a:r>
              <a:rPr lang="en-US" sz="2000" b="1" dirty="0"/>
              <a:t>.  People feel more capable and confident when they can identify and draw on their talents and strengths.  Build your Self-worth.</a:t>
            </a:r>
          </a:p>
        </p:txBody>
      </p:sp>
      <p:sp>
        <p:nvSpPr>
          <p:cNvPr id="5" name="Title 4">
            <a:extLst>
              <a:ext uri="{FF2B5EF4-FFF2-40B4-BE49-F238E27FC236}">
                <a16:creationId xmlns:a16="http://schemas.microsoft.com/office/drawing/2014/main" id="{3D6B32C6-6CFF-3704-4E05-EF0C2F6719AB}"/>
              </a:ext>
            </a:extLst>
          </p:cNvPr>
          <p:cNvSpPr>
            <a:spLocks noGrp="1"/>
          </p:cNvSpPr>
          <p:nvPr>
            <p:ph type="title"/>
          </p:nvPr>
        </p:nvSpPr>
        <p:spPr>
          <a:xfrm>
            <a:off x="838200" y="365125"/>
            <a:ext cx="10515600" cy="640483"/>
          </a:xfrm>
        </p:spPr>
        <p:txBody>
          <a:bodyPr>
            <a:normAutofit/>
          </a:bodyPr>
          <a:lstStyle/>
          <a:p>
            <a:pPr algn="ctr"/>
            <a:r>
              <a:rPr lang="en-US" sz="3200" b="1" dirty="0"/>
              <a:t>Training Yourself to be more Resilient</a:t>
            </a:r>
          </a:p>
        </p:txBody>
      </p:sp>
    </p:spTree>
    <p:extLst>
      <p:ext uri="{BB962C8B-B14F-4D97-AF65-F5344CB8AC3E}">
        <p14:creationId xmlns:p14="http://schemas.microsoft.com/office/powerpoint/2010/main" val="2114894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1932972" y="279757"/>
            <a:ext cx="9420828" cy="908641"/>
          </a:xfrm>
        </p:spPr>
        <p:txBody>
          <a:bodyPr>
            <a:normAutofit/>
          </a:bodyPr>
          <a:lstStyle/>
          <a:p>
            <a:r>
              <a:rPr lang="en-US" sz="4000" b="1" dirty="0"/>
              <a:t>Benefits of Resilience and Health Conditions:</a:t>
            </a:r>
          </a:p>
        </p:txBody>
      </p:sp>
      <p:sp>
        <p:nvSpPr>
          <p:cNvPr id="2" name="Content Placeholder 1">
            <a:extLst>
              <a:ext uri="{FF2B5EF4-FFF2-40B4-BE49-F238E27FC236}">
                <a16:creationId xmlns:a16="http://schemas.microsoft.com/office/drawing/2014/main" id="{C9310F96-C960-A8E9-AEC5-C527C4292ADA}"/>
              </a:ext>
            </a:extLst>
          </p:cNvPr>
          <p:cNvSpPr>
            <a:spLocks noGrp="1"/>
          </p:cNvSpPr>
          <p:nvPr>
            <p:ph idx="1"/>
          </p:nvPr>
        </p:nvSpPr>
        <p:spPr>
          <a:xfrm>
            <a:off x="0" y="1188398"/>
            <a:ext cx="12191980" cy="5941607"/>
          </a:xfrm>
        </p:spPr>
        <p:txBody>
          <a:bodyPr>
            <a:normAutofit/>
          </a:bodyPr>
          <a:lstStyle/>
          <a:p>
            <a:r>
              <a:rPr lang="en-US" sz="2000" b="1" dirty="0"/>
              <a:t>Resilience and Health Conditions:  Studies have shown that characteristics of resilience, particularly social connections and a strong sense of self-worth, help people confront chronic illness.</a:t>
            </a:r>
          </a:p>
          <a:p>
            <a:r>
              <a:rPr lang="en-US" sz="2000" b="1" dirty="0"/>
              <a:t>Research shows a direct correlation between a lack of recovery and increased incidence of health and safety issues. </a:t>
            </a:r>
          </a:p>
          <a:p>
            <a:r>
              <a:rPr lang="en-US" sz="2000" b="1" dirty="0"/>
              <a:t>People who exhibit resilient outcomes experience a greater positive emotions in times of stress.</a:t>
            </a:r>
          </a:p>
          <a:p>
            <a:r>
              <a:rPr lang="en-US" sz="2000" b="1" dirty="0"/>
              <a:t>Research suggests that a person’s level of resilience can influence both the progression and outcome of illnesses.  ( Cancer patients watching I Love Lucy every day.) Laughter is important in recovery.</a:t>
            </a:r>
          </a:p>
          <a:p>
            <a:r>
              <a:rPr lang="en-US" sz="2000" b="1" dirty="0"/>
              <a:t>Resilience is a protective factor against psychological distress in adverse situations involving loss or trauma.  Psychological resilience refers to the mental fortitude to handle challenges and adversity.</a:t>
            </a:r>
          </a:p>
          <a:p>
            <a:r>
              <a:rPr lang="en-US" sz="2000" b="1" u="sng" dirty="0"/>
              <a:t>Rheumatoid Arthritis(RA) and Resilience:  </a:t>
            </a:r>
            <a:r>
              <a:rPr lang="en-US" sz="2000" b="1" dirty="0"/>
              <a:t>Research found that behavioral and emotional strategies to cultivate resilience can benefit patients with RA and other chronic diseases.</a:t>
            </a:r>
          </a:p>
          <a:p>
            <a:r>
              <a:rPr lang="en-US" sz="2000" b="1" dirty="0"/>
              <a:t>Research showed quality of life was greater with the higher resilience rating.</a:t>
            </a:r>
          </a:p>
          <a:p>
            <a:endParaRPr lang="en-US" sz="2400" b="1" dirty="0"/>
          </a:p>
        </p:txBody>
      </p:sp>
    </p:spTree>
    <p:extLst>
      <p:ext uri="{BB962C8B-B14F-4D97-AF65-F5344CB8AC3E}">
        <p14:creationId xmlns:p14="http://schemas.microsoft.com/office/powerpoint/2010/main" val="2881362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365125"/>
            <a:ext cx="10515600" cy="694431"/>
          </a:xfrm>
        </p:spPr>
        <p:txBody>
          <a:bodyPr>
            <a:normAutofit fontScale="90000"/>
          </a:bodyPr>
          <a:lstStyle/>
          <a:p>
            <a:r>
              <a:rPr lang="en-US" sz="4400" b="1" dirty="0"/>
              <a:t>Benefits of Resilience and Health Conditions:</a:t>
            </a:r>
            <a:endParaRPr lang="en-US" dirty="0"/>
          </a:p>
        </p:txBody>
      </p:sp>
      <p:sp>
        <p:nvSpPr>
          <p:cNvPr id="2" name="Content Placeholder 1">
            <a:extLst>
              <a:ext uri="{FF2B5EF4-FFF2-40B4-BE49-F238E27FC236}">
                <a16:creationId xmlns:a16="http://schemas.microsoft.com/office/drawing/2014/main" id="{990D66B1-82EB-8C38-208A-7CB2C65F3E6A}"/>
              </a:ext>
            </a:extLst>
          </p:cNvPr>
          <p:cNvSpPr>
            <a:spLocks noGrp="1"/>
          </p:cNvSpPr>
          <p:nvPr>
            <p:ph idx="1"/>
          </p:nvPr>
        </p:nvSpPr>
        <p:spPr>
          <a:xfrm>
            <a:off x="-23" y="1059556"/>
            <a:ext cx="12049269" cy="5798444"/>
          </a:xfrm>
        </p:spPr>
        <p:txBody>
          <a:bodyPr>
            <a:normAutofit/>
          </a:bodyPr>
          <a:lstStyle/>
          <a:p>
            <a:endParaRPr lang="en-US" sz="2000" b="1" u="sng" dirty="0"/>
          </a:p>
          <a:p>
            <a:r>
              <a:rPr lang="en-US" sz="2000" b="1" u="sng" dirty="0"/>
              <a:t>Immunological Disorders and Resilience</a:t>
            </a:r>
            <a:r>
              <a:rPr lang="en-US" sz="2000" b="1" dirty="0"/>
              <a:t>:  Research supports the idea that physical resilience can reduce the adverse effect that stressors have on the Immune system.  </a:t>
            </a:r>
          </a:p>
          <a:p>
            <a:r>
              <a:rPr lang="en-US" sz="2000" b="1" dirty="0"/>
              <a:t> Low resilience is associated with worsening of the disease</a:t>
            </a:r>
          </a:p>
          <a:p>
            <a:r>
              <a:rPr lang="en-US" sz="2000" b="1" dirty="0"/>
              <a:t> High resilience is associated with better quality of life.</a:t>
            </a:r>
          </a:p>
          <a:p>
            <a:r>
              <a:rPr lang="en-US" sz="2000" b="1" dirty="0"/>
              <a:t> Exercise builds physical resilience.</a:t>
            </a:r>
          </a:p>
          <a:p>
            <a:endParaRPr lang="en-US" sz="2000" b="1" dirty="0"/>
          </a:p>
          <a:p>
            <a:r>
              <a:rPr lang="en-US" sz="2000" b="1" u="sng" dirty="0"/>
              <a:t>Brain Injuries and Resilience</a:t>
            </a:r>
            <a:r>
              <a:rPr lang="en-US" sz="2000" b="1" dirty="0"/>
              <a:t>:  One Study found that people with traumatic brain injury (TBI)who tested moderate-high on the resilience scale reported fewer post-injury symptoms and better quality of life than those with low resilience.</a:t>
            </a:r>
          </a:p>
          <a:p>
            <a:endParaRPr lang="en-US" sz="2000" b="1" dirty="0"/>
          </a:p>
          <a:p>
            <a:r>
              <a:rPr lang="en-US" sz="2000" b="1" u="sng" dirty="0"/>
              <a:t>Type 2 Diabetes and Resilience:  </a:t>
            </a:r>
            <a:r>
              <a:rPr lang="en-US" sz="2000" b="1" dirty="0"/>
              <a:t>According to Mayo Clinic, High resilience levels are associated with lower A1C levels including better glycemic control and disease management. </a:t>
            </a:r>
          </a:p>
        </p:txBody>
      </p:sp>
    </p:spTree>
    <p:extLst>
      <p:ext uri="{BB962C8B-B14F-4D97-AF65-F5344CB8AC3E}">
        <p14:creationId xmlns:p14="http://schemas.microsoft.com/office/powerpoint/2010/main" val="3928191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279757"/>
            <a:ext cx="10515600" cy="818449"/>
          </a:xfrm>
        </p:spPr>
        <p:txBody>
          <a:bodyPr/>
          <a:lstStyle/>
          <a:p>
            <a:r>
              <a:rPr lang="en-US" sz="4400" b="1" dirty="0"/>
              <a:t>Benefits of Resilience and Health Conditions:</a:t>
            </a:r>
            <a:endParaRPr lang="en-US" dirty="0"/>
          </a:p>
        </p:txBody>
      </p:sp>
      <p:sp>
        <p:nvSpPr>
          <p:cNvPr id="2" name="Content Placeholder 1">
            <a:extLst>
              <a:ext uri="{FF2B5EF4-FFF2-40B4-BE49-F238E27FC236}">
                <a16:creationId xmlns:a16="http://schemas.microsoft.com/office/drawing/2014/main" id="{50CAF838-7B4A-B2BC-21B1-523980DF03DE}"/>
              </a:ext>
            </a:extLst>
          </p:cNvPr>
          <p:cNvSpPr>
            <a:spLocks noGrp="1"/>
          </p:cNvSpPr>
          <p:nvPr>
            <p:ph idx="1"/>
          </p:nvPr>
        </p:nvSpPr>
        <p:spPr>
          <a:xfrm>
            <a:off x="0" y="1191138"/>
            <a:ext cx="12191980" cy="5666862"/>
          </a:xfrm>
        </p:spPr>
        <p:txBody>
          <a:bodyPr>
            <a:normAutofit/>
          </a:bodyPr>
          <a:lstStyle/>
          <a:p>
            <a:r>
              <a:rPr lang="en-US" sz="2400" b="1" u="sng" dirty="0"/>
              <a:t>Cancer and Resilience</a:t>
            </a:r>
            <a:r>
              <a:rPr lang="en-US" sz="2400" b="1" dirty="0"/>
              <a:t>:  Research published in April 2019 in the journal, Frontiers in Psychiatry, linked resilience, notably personal strengths and social factors, to improved psychological and treatment-related outcomes for cancer patients.</a:t>
            </a:r>
          </a:p>
          <a:p>
            <a:r>
              <a:rPr lang="en-US" sz="2400" b="1" u="sng" dirty="0"/>
              <a:t>Digestive Conditions and Resilience</a:t>
            </a:r>
            <a:r>
              <a:rPr lang="en-US" sz="2400" b="1" dirty="0"/>
              <a:t>:  People suffering from anxiety and depression frequently report gastrointestinal distress as a primary symptom.</a:t>
            </a:r>
          </a:p>
          <a:p>
            <a:r>
              <a:rPr lang="en-US" sz="2400" b="1" dirty="0"/>
              <a:t>Research shows a connection between low resilience and worse Irritable Bowel Syndrome (IBS).</a:t>
            </a:r>
          </a:p>
          <a:p>
            <a:r>
              <a:rPr lang="en-US" sz="2400" b="1" dirty="0"/>
              <a:t>Building resilience can reduce anxiety and depression associated with some GI Symptoms. </a:t>
            </a:r>
          </a:p>
          <a:p>
            <a:r>
              <a:rPr lang="en-US" sz="2400" b="1" u="sng" dirty="0"/>
              <a:t>Skin Conditions and Resilience</a:t>
            </a:r>
            <a:r>
              <a:rPr lang="en-US" sz="2400" b="1" dirty="0"/>
              <a:t>:  Dermatological disorders are often accompanied by anxiety and stress.  Stress can trigger flare-ups of skin conditions , such as psoriasis and eczema.</a:t>
            </a:r>
          </a:p>
          <a:p>
            <a:r>
              <a:rPr lang="en-US" sz="2400" b="1" u="sng" dirty="0"/>
              <a:t>Endometriosis and Resilience: </a:t>
            </a:r>
            <a:r>
              <a:rPr lang="en-US" sz="2400" b="1" dirty="0"/>
              <a:t>Studies have linked endometriosis and chronic pain to low resilience. </a:t>
            </a:r>
          </a:p>
        </p:txBody>
      </p:sp>
    </p:spTree>
    <p:extLst>
      <p:ext uri="{BB962C8B-B14F-4D97-AF65-F5344CB8AC3E}">
        <p14:creationId xmlns:p14="http://schemas.microsoft.com/office/powerpoint/2010/main" val="2598500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FC79C-2FC8-04AE-9ED2-6BE56C83F7B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2B96DCD-FB7C-54F3-072E-7CD15714B4C9}"/>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164C67-ACFD-926D-E229-8DB8B6CA9693}"/>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06F5DBD-14D9-B030-1665-F724F078C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05B324C7-9A3C-EAF3-1DFD-B7C0209F8243}"/>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01A34948-6B63-D2C4-C8DD-CCD6C9E0C96A}"/>
              </a:ext>
            </a:extLst>
          </p:cNvPr>
          <p:cNvSpPr txBox="1"/>
          <p:nvPr/>
        </p:nvSpPr>
        <p:spPr>
          <a:xfrm>
            <a:off x="-23" y="784687"/>
            <a:ext cx="12128292" cy="6258123"/>
          </a:xfrm>
          <a:prstGeom prst="rect">
            <a:avLst/>
          </a:prstGeom>
          <a:noFill/>
        </p:spPr>
        <p:txBody>
          <a:bodyPr wrap="square">
            <a:spAutoFit/>
          </a:bodyPr>
          <a:lstStyle/>
          <a:p>
            <a:pPr algn="ctr" fontAlgn="base">
              <a:spcAft>
                <a:spcPts val="1500"/>
              </a:spcAft>
            </a:pPr>
            <a:r>
              <a:rPr lang="en-US" sz="2400" b="1" i="0" dirty="0">
                <a:solidFill>
                  <a:srgbClr val="333333"/>
                </a:solidFill>
                <a:effectLst/>
                <a:latin typeface="inherit"/>
              </a:rPr>
              <a:t>Research shows us that high resilience later in life can help older adults:</a:t>
            </a:r>
            <a:endParaRPr lang="en-US" sz="2400" b="1" i="0" dirty="0">
              <a:solidFill>
                <a:srgbClr val="333333"/>
              </a:solidFill>
              <a:effectLst/>
              <a:latin typeface="Lato" panose="020F0502020204030203" pitchFamily="34" charset="0"/>
            </a:endParaRPr>
          </a:p>
          <a:p>
            <a:pPr algn="l" fontAlgn="base">
              <a:spcBef>
                <a:spcPts val="1125"/>
              </a:spcBef>
              <a:spcAft>
                <a:spcPts val="1125"/>
              </a:spcAft>
              <a:buFont typeface="Arial" panose="020B0604020202020204" pitchFamily="34" charset="0"/>
              <a:buChar char="•"/>
            </a:pPr>
            <a:r>
              <a:rPr lang="en-US" sz="2000" b="1" dirty="0">
                <a:solidFill>
                  <a:srgbClr val="5A5858"/>
                </a:solidFill>
                <a:latin typeface="inherit"/>
              </a:rPr>
              <a:t>A</a:t>
            </a:r>
            <a:r>
              <a:rPr lang="en-US" sz="2000" b="1" i="0" dirty="0">
                <a:solidFill>
                  <a:srgbClr val="5A5858"/>
                </a:solidFill>
                <a:effectLst/>
                <a:latin typeface="inherit"/>
              </a:rPr>
              <a:t>chieve improved quality of life, better mental health, overall self-perceived successful aging, despite the adversities they may face</a:t>
            </a:r>
          </a:p>
          <a:p>
            <a:pPr algn="l" fontAlgn="base">
              <a:spcBef>
                <a:spcPts val="1125"/>
              </a:spcBef>
              <a:spcAft>
                <a:spcPts val="1125"/>
              </a:spcAft>
              <a:buFont typeface="Arial" panose="020B0604020202020204" pitchFamily="34" charset="0"/>
              <a:buChar char="•"/>
            </a:pPr>
            <a:r>
              <a:rPr lang="en-US" sz="2000" b="1" dirty="0">
                <a:solidFill>
                  <a:srgbClr val="5A5858"/>
                </a:solidFill>
                <a:latin typeface="inherit"/>
              </a:rPr>
              <a:t>E</a:t>
            </a:r>
            <a:r>
              <a:rPr lang="en-US" sz="2000" b="1" i="0" dirty="0">
                <a:solidFill>
                  <a:srgbClr val="5A5858"/>
                </a:solidFill>
                <a:effectLst/>
                <a:latin typeface="inherit"/>
              </a:rPr>
              <a:t>xperience greater happiness, wellbeing, and satisfaction with life</a:t>
            </a:r>
          </a:p>
          <a:p>
            <a:pPr algn="l" fontAlgn="base">
              <a:spcBef>
                <a:spcPts val="1125"/>
              </a:spcBef>
              <a:spcAft>
                <a:spcPts val="1125"/>
              </a:spcAft>
              <a:buFont typeface="Arial" panose="020B0604020202020204" pitchFamily="34" charset="0"/>
              <a:buChar char="•"/>
            </a:pPr>
            <a:r>
              <a:rPr lang="en-US" sz="2000" b="1" dirty="0">
                <a:solidFill>
                  <a:srgbClr val="5A5858"/>
                </a:solidFill>
                <a:latin typeface="inherit"/>
              </a:rPr>
              <a:t>I</a:t>
            </a:r>
            <a:r>
              <a:rPr lang="en-US" sz="2000" b="1" i="0" dirty="0">
                <a:solidFill>
                  <a:srgbClr val="5A5858"/>
                </a:solidFill>
                <a:effectLst/>
                <a:latin typeface="inherit"/>
              </a:rPr>
              <a:t>mprove resistance to stress</a:t>
            </a:r>
          </a:p>
          <a:p>
            <a:pPr algn="l" fontAlgn="base">
              <a:spcBef>
                <a:spcPts val="1125"/>
              </a:spcBef>
              <a:spcAft>
                <a:spcPts val="1125"/>
              </a:spcAft>
              <a:buFont typeface="Arial" panose="020B0604020202020204" pitchFamily="34" charset="0"/>
              <a:buChar char="•"/>
            </a:pPr>
            <a:r>
              <a:rPr lang="en-US" sz="2000" b="1" dirty="0">
                <a:solidFill>
                  <a:srgbClr val="5A5858"/>
                </a:solidFill>
                <a:latin typeface="inherit"/>
              </a:rPr>
              <a:t>L</a:t>
            </a:r>
            <a:r>
              <a:rPr lang="en-US" sz="2000" b="1" i="0" dirty="0">
                <a:solidFill>
                  <a:srgbClr val="5A5858"/>
                </a:solidFill>
                <a:effectLst/>
                <a:latin typeface="inherit"/>
              </a:rPr>
              <a:t>ower rates of depression.</a:t>
            </a:r>
          </a:p>
          <a:p>
            <a:pPr algn="l" fontAlgn="base">
              <a:spcBef>
                <a:spcPts val="1125"/>
              </a:spcBef>
              <a:spcAft>
                <a:spcPts val="1125"/>
              </a:spcAft>
              <a:buFont typeface="Arial" panose="020B0604020202020204" pitchFamily="34" charset="0"/>
              <a:buChar char="•"/>
            </a:pPr>
            <a:r>
              <a:rPr lang="en-US" sz="2000" b="1" dirty="0">
                <a:solidFill>
                  <a:srgbClr val="5A5858"/>
                </a:solidFill>
                <a:latin typeface="inherit"/>
              </a:rPr>
              <a:t>E</a:t>
            </a:r>
            <a:r>
              <a:rPr lang="en-US" sz="2000" b="1" i="0" dirty="0">
                <a:solidFill>
                  <a:srgbClr val="5A5858"/>
                </a:solidFill>
                <a:effectLst/>
                <a:latin typeface="inherit"/>
              </a:rPr>
              <a:t>xperience positive physical outcomes, like independence in activities of daily living, increased longevity, lower mortality risk, and faster cardiovascular recovery</a:t>
            </a:r>
          </a:p>
          <a:p>
            <a:pPr algn="l" fontAlgn="base">
              <a:spcBef>
                <a:spcPts val="1125"/>
              </a:spcBef>
              <a:spcAft>
                <a:spcPts val="1125"/>
              </a:spcAft>
              <a:buFont typeface="Arial" panose="020B0604020202020204" pitchFamily="34" charset="0"/>
              <a:buChar char="•"/>
            </a:pPr>
            <a:endParaRPr lang="en-US" sz="2000" b="1" dirty="0">
              <a:solidFill>
                <a:srgbClr val="5A5858"/>
              </a:solidFill>
              <a:latin typeface="inherit"/>
            </a:endParaRPr>
          </a:p>
          <a:p>
            <a:pPr algn="l" fontAlgn="base">
              <a:spcBef>
                <a:spcPts val="1125"/>
              </a:spcBef>
              <a:spcAft>
                <a:spcPts val="1125"/>
              </a:spcAft>
              <a:buFont typeface="Arial" panose="020B0604020202020204" pitchFamily="34" charset="0"/>
              <a:buChar char="•"/>
            </a:pPr>
            <a:endParaRPr lang="en-US" sz="2000" b="1" i="0" dirty="0">
              <a:solidFill>
                <a:srgbClr val="5A5858"/>
              </a:solidFill>
              <a:effectLst/>
              <a:latin typeface="inherit"/>
            </a:endParaRPr>
          </a:p>
          <a:p>
            <a:pPr algn="l" fontAlgn="base">
              <a:spcBef>
                <a:spcPts val="1125"/>
              </a:spcBef>
              <a:spcAft>
                <a:spcPts val="1125"/>
              </a:spcAft>
              <a:buFont typeface="Arial" panose="020B0604020202020204" pitchFamily="34" charset="0"/>
              <a:buChar char="•"/>
            </a:pPr>
            <a:r>
              <a:rPr lang="en-US" b="1" dirty="0">
                <a:solidFill>
                  <a:srgbClr val="5A5858"/>
                </a:solidFill>
                <a:latin typeface="inherit"/>
              </a:rPr>
              <a:t>(Dr. Regina Koepp, January 2024)</a:t>
            </a:r>
            <a:endParaRPr lang="en-US" b="1" i="0" dirty="0">
              <a:solidFill>
                <a:srgbClr val="5A5858"/>
              </a:solidFill>
              <a:effectLst/>
              <a:latin typeface="inherit"/>
            </a:endParaRPr>
          </a:p>
          <a:p>
            <a:pPr algn="l" fontAlgn="base">
              <a:lnSpc>
                <a:spcPts val="2100"/>
              </a:lnSpc>
            </a:pPr>
            <a:r>
              <a:rPr lang="en-US" b="0" i="0" dirty="0">
                <a:solidFill>
                  <a:srgbClr val="4A4A4A"/>
                </a:solidFill>
                <a:effectLst/>
                <a:latin typeface="Lato" panose="020F0502020204030203" pitchFamily="34" charset="0"/>
              </a:rPr>
              <a:t> </a:t>
            </a:r>
          </a:p>
        </p:txBody>
      </p:sp>
    </p:spTree>
    <p:extLst>
      <p:ext uri="{BB962C8B-B14F-4D97-AF65-F5344CB8AC3E}">
        <p14:creationId xmlns:p14="http://schemas.microsoft.com/office/powerpoint/2010/main" val="3792596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pic>
        <p:nvPicPr>
          <p:cNvPr id="5122" name="Picture 2" descr="What Really Makes Us Resilient?">
            <a:extLst>
              <a:ext uri="{FF2B5EF4-FFF2-40B4-BE49-F238E27FC236}">
                <a16:creationId xmlns:a16="http://schemas.microsoft.com/office/drawing/2014/main" id="{E600CB32-73EB-4864-6E52-F56DC96DB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85" y="729205"/>
            <a:ext cx="9225023" cy="576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911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3530278" y="365125"/>
            <a:ext cx="7823522" cy="680209"/>
          </a:xfrm>
        </p:spPr>
        <p:txBody>
          <a:bodyPr>
            <a:normAutofit/>
          </a:bodyPr>
          <a:lstStyle/>
          <a:p>
            <a:r>
              <a:rPr lang="en-US" sz="3200" b="1" dirty="0"/>
              <a:t>Top Books on Resilience</a:t>
            </a:r>
          </a:p>
        </p:txBody>
      </p:sp>
      <p:sp>
        <p:nvSpPr>
          <p:cNvPr id="2" name="Content Placeholder 1">
            <a:extLst>
              <a:ext uri="{FF2B5EF4-FFF2-40B4-BE49-F238E27FC236}">
                <a16:creationId xmlns:a16="http://schemas.microsoft.com/office/drawing/2014/main" id="{70ED9C5D-1306-9FC5-43E2-B4419534CEEE}"/>
              </a:ext>
            </a:extLst>
          </p:cNvPr>
          <p:cNvSpPr>
            <a:spLocks noGrp="1"/>
          </p:cNvSpPr>
          <p:nvPr>
            <p:ph idx="1"/>
          </p:nvPr>
        </p:nvSpPr>
        <p:spPr>
          <a:xfrm>
            <a:off x="0" y="1261641"/>
            <a:ext cx="12192000" cy="4915322"/>
          </a:xfrm>
        </p:spPr>
        <p:txBody>
          <a:bodyPr>
            <a:normAutofit/>
          </a:bodyPr>
          <a:lstStyle/>
          <a:p>
            <a:r>
              <a:rPr lang="en-US" sz="2000" b="1" dirty="0"/>
              <a:t>1.  Freedom from Anxious thoughts and Feelings:  A Two-Step Mindfulness Approach for Moving Beyond Fear and Worry by Scott Symington, PhD</a:t>
            </a:r>
          </a:p>
          <a:p>
            <a:r>
              <a:rPr lang="en-US" sz="2000" b="1" dirty="0"/>
              <a:t>2.  Option B:  Facing Adversity, Building Resilience, and Finding Joy, By Sheryl Sandberg and Adam Grant</a:t>
            </a:r>
          </a:p>
          <a:p>
            <a:r>
              <a:rPr lang="en-US" sz="2000" b="1" dirty="0"/>
              <a:t>3.  How to Change Your Mind: What the New Science of Psychedelics Teaches Us About Consciousness, Dying, Addiction, Depression, and Transcendence, by Michael Pollan</a:t>
            </a:r>
          </a:p>
          <a:p>
            <a:r>
              <a:rPr lang="en-US" sz="2000" b="1" dirty="0"/>
              <a:t>4.  Resilient:  How to Grow an Unshakable Core of Calm, Strength and Happiness, by Rick Hanson, PhD</a:t>
            </a:r>
          </a:p>
          <a:p>
            <a:r>
              <a:rPr lang="en-US" sz="2000" b="1" dirty="0"/>
              <a:t>5.  Beauty in the Broken Places:  A Memoir of Love, Faith, and Resilience, by </a:t>
            </a:r>
          </a:p>
          <a:p>
            <a:r>
              <a:rPr lang="en-US" sz="2000" b="1" dirty="0"/>
              <a:t>Allison Pataki</a:t>
            </a:r>
          </a:p>
          <a:p>
            <a:endParaRPr lang="en-US" dirty="0"/>
          </a:p>
        </p:txBody>
      </p:sp>
    </p:spTree>
    <p:extLst>
      <p:ext uri="{BB962C8B-B14F-4D97-AF65-F5344CB8AC3E}">
        <p14:creationId xmlns:p14="http://schemas.microsoft.com/office/powerpoint/2010/main" val="2045011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B22A0-2B3E-69BB-00A9-049A92C52DC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E33CA6F-6D64-EB36-FE00-3E37AD6D74B1}"/>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AB0E5A-393E-EB88-B039-22119A155385}"/>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69BD578-623E-07BC-D56A-B8A1398AD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B5B18662-51DD-EC81-B554-59522E07E4C1}"/>
              </a:ext>
            </a:extLst>
          </p:cNvPr>
          <p:cNvSpPr/>
          <p:nvPr/>
        </p:nvSpPr>
        <p:spPr>
          <a:xfrm>
            <a:off x="308713" y="368632"/>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947FEF47-DDFC-5FE9-22E2-5A6FB1292F94}"/>
              </a:ext>
            </a:extLst>
          </p:cNvPr>
          <p:cNvSpPr txBox="1"/>
          <p:nvPr/>
        </p:nvSpPr>
        <p:spPr>
          <a:xfrm>
            <a:off x="-24" y="1389981"/>
            <a:ext cx="12192023" cy="4516621"/>
          </a:xfrm>
          <a:prstGeom prst="rect">
            <a:avLst/>
          </a:prstGeom>
          <a:noFill/>
        </p:spPr>
        <p:txBody>
          <a:bodyPr wrap="square">
            <a:spAutoFit/>
          </a:bodyPr>
          <a:lstStyle/>
          <a:p>
            <a:pPr algn="l">
              <a:spcAft>
                <a:spcPts val="1500"/>
              </a:spcAft>
            </a:pPr>
            <a:r>
              <a:rPr lang="en-US" sz="2000" b="1" i="0" dirty="0">
                <a:solidFill>
                  <a:srgbClr val="4A4E57"/>
                </a:solidFill>
                <a:effectLst/>
                <a:latin typeface="Open Sans" panose="020B0606030504020204" pitchFamily="34" charset="0"/>
              </a:rPr>
              <a:t>The tool  </a:t>
            </a:r>
            <a:r>
              <a:rPr lang="en-US" sz="2000" b="1" i="0" u="sng" dirty="0">
                <a:solidFill>
                  <a:srgbClr val="4A4E57"/>
                </a:solidFill>
                <a:effectLst/>
                <a:latin typeface="Open Sans" panose="020B0606030504020204" pitchFamily="34" charset="0"/>
              </a:rPr>
              <a:t>Brief Resilience Scale (BRS) </a:t>
            </a:r>
            <a:r>
              <a:rPr lang="en-US" sz="2000" b="1" i="0" dirty="0">
                <a:solidFill>
                  <a:srgbClr val="4A4E57"/>
                </a:solidFill>
                <a:effectLst/>
                <a:latin typeface="Open Sans" panose="020B0606030504020204" pitchFamily="34" charset="0"/>
              </a:rPr>
              <a:t>asks individuals to decide how much they agree or disagree with six statements. </a:t>
            </a:r>
          </a:p>
          <a:p>
            <a:pPr algn="l">
              <a:spcAft>
                <a:spcPts val="1500"/>
              </a:spcAft>
            </a:pPr>
            <a:r>
              <a:rPr lang="en-US" sz="2000" b="1" i="0" dirty="0">
                <a:solidFill>
                  <a:srgbClr val="4A4E57"/>
                </a:solidFill>
                <a:effectLst/>
                <a:latin typeface="Open Sans" panose="020B0606030504020204" pitchFamily="34" charset="0"/>
              </a:rPr>
              <a:t>Each answer is allocated a number.</a:t>
            </a:r>
          </a:p>
          <a:p>
            <a:pPr algn="l">
              <a:spcAft>
                <a:spcPts val="1500"/>
              </a:spcAft>
            </a:pPr>
            <a:r>
              <a:rPr lang="en-US" sz="2000" b="1" i="0" dirty="0">
                <a:solidFill>
                  <a:srgbClr val="4A4E57"/>
                </a:solidFill>
                <a:effectLst/>
                <a:latin typeface="Open Sans" panose="020B0606030504020204" pitchFamily="34" charset="0"/>
              </a:rPr>
              <a:t> Once all six statements have been assessed, the individual can total up their numbers.</a:t>
            </a:r>
          </a:p>
          <a:p>
            <a:pPr algn="l">
              <a:spcAft>
                <a:spcPts val="1500"/>
              </a:spcAft>
            </a:pPr>
            <a:r>
              <a:rPr lang="en-US" sz="2000" b="1" i="0" dirty="0">
                <a:solidFill>
                  <a:srgbClr val="4A4E57"/>
                </a:solidFill>
                <a:effectLst/>
                <a:latin typeface="Open Sans" panose="020B0606030504020204" pitchFamily="34" charset="0"/>
              </a:rPr>
              <a:t> This summing up will give them an overall resilience score of between 6 and 30.</a:t>
            </a:r>
          </a:p>
          <a:p>
            <a:pPr algn="l">
              <a:spcAft>
                <a:spcPts val="1500"/>
              </a:spcAft>
            </a:pPr>
            <a:r>
              <a:rPr lang="en-US" sz="2000" b="1" i="0" dirty="0">
                <a:solidFill>
                  <a:srgbClr val="4A4E57"/>
                </a:solidFill>
                <a:effectLst/>
                <a:latin typeface="Open Sans" panose="020B0606030504020204" pitchFamily="34" charset="0"/>
              </a:rPr>
              <a:t>The tool does not provide any specific guidance in relation to what different scores mean.</a:t>
            </a:r>
          </a:p>
          <a:p>
            <a:pPr algn="l">
              <a:spcAft>
                <a:spcPts val="1500"/>
              </a:spcAft>
            </a:pPr>
            <a:r>
              <a:rPr lang="en-US" sz="2000" b="1" i="0" dirty="0">
                <a:solidFill>
                  <a:srgbClr val="4A4E57"/>
                </a:solidFill>
                <a:effectLst/>
                <a:latin typeface="Open Sans" panose="020B0606030504020204" pitchFamily="34" charset="0"/>
              </a:rPr>
              <a:t> All it says is that lower scores mean lower levels of resilience.</a:t>
            </a:r>
          </a:p>
          <a:p>
            <a:pPr algn="l">
              <a:spcAft>
                <a:spcPts val="1500"/>
              </a:spcAft>
            </a:pPr>
            <a:r>
              <a:rPr lang="en-US" sz="2000" b="1" i="0" dirty="0">
                <a:solidFill>
                  <a:srgbClr val="4A4E57"/>
                </a:solidFill>
                <a:effectLst/>
                <a:latin typeface="Open Sans" panose="020B0606030504020204" pitchFamily="34" charset="0"/>
              </a:rPr>
              <a:t>The brief resilience scale (BRS) benefits from being used by individuals over a period of time.</a:t>
            </a:r>
          </a:p>
          <a:p>
            <a:pPr algn="l">
              <a:spcAft>
                <a:spcPts val="1500"/>
              </a:spcAft>
            </a:pPr>
            <a:r>
              <a:rPr lang="en-US" sz="2000" b="1" i="0" dirty="0">
                <a:solidFill>
                  <a:srgbClr val="4A4E57"/>
                </a:solidFill>
                <a:effectLst/>
                <a:latin typeface="Open Sans" panose="020B0606030504020204" pitchFamily="34" charset="0"/>
              </a:rPr>
              <a:t> As individuals take action and work on improving their resilience they should start to see changes in their scores.</a:t>
            </a:r>
          </a:p>
        </p:txBody>
      </p:sp>
      <p:sp>
        <p:nvSpPr>
          <p:cNvPr id="5" name="Title 4">
            <a:extLst>
              <a:ext uri="{FF2B5EF4-FFF2-40B4-BE49-F238E27FC236}">
                <a16:creationId xmlns:a16="http://schemas.microsoft.com/office/drawing/2014/main" id="{FA09CADB-26A2-791D-0B8A-DAD6456F1A78}"/>
              </a:ext>
            </a:extLst>
          </p:cNvPr>
          <p:cNvSpPr>
            <a:spLocks noGrp="1"/>
          </p:cNvSpPr>
          <p:nvPr>
            <p:ph type="title"/>
          </p:nvPr>
        </p:nvSpPr>
        <p:spPr>
          <a:xfrm>
            <a:off x="838200" y="365125"/>
            <a:ext cx="10515600" cy="761471"/>
          </a:xfrm>
        </p:spPr>
        <p:txBody>
          <a:bodyPr>
            <a:normAutofit/>
          </a:bodyPr>
          <a:lstStyle/>
          <a:p>
            <a:pPr algn="ctr"/>
            <a:r>
              <a:rPr lang="en-US" sz="3200" b="1" dirty="0"/>
              <a:t>Instructions for the BRS</a:t>
            </a:r>
          </a:p>
        </p:txBody>
      </p:sp>
    </p:spTree>
    <p:extLst>
      <p:ext uri="{BB962C8B-B14F-4D97-AF65-F5344CB8AC3E}">
        <p14:creationId xmlns:p14="http://schemas.microsoft.com/office/powerpoint/2010/main" val="149728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5" name="Title 4">
            <a:extLst>
              <a:ext uri="{FF2B5EF4-FFF2-40B4-BE49-F238E27FC236}">
                <a16:creationId xmlns:a16="http://schemas.microsoft.com/office/drawing/2014/main" id="{2C8DBDFE-31FA-C667-7A8A-147E79AA970B}"/>
              </a:ext>
            </a:extLst>
          </p:cNvPr>
          <p:cNvSpPr>
            <a:spLocks noGrp="1"/>
          </p:cNvSpPr>
          <p:nvPr>
            <p:ph type="title"/>
          </p:nvPr>
        </p:nvSpPr>
        <p:spPr/>
        <p:txBody>
          <a:bodyPr>
            <a:normAutofit/>
          </a:bodyPr>
          <a:lstStyle/>
          <a:p>
            <a:r>
              <a:rPr lang="en-US" sz="2400" dirty="0">
                <a:latin typeface="Arial Black" panose="020B0A04020102020204" pitchFamily="34" charset="0"/>
              </a:rPr>
              <a:t>Resilience Theory is the ability to withstand, recuperate or rebuild quickly;  </a:t>
            </a:r>
            <a:br>
              <a:rPr lang="en-US" sz="2400" dirty="0">
                <a:latin typeface="Arial Black" panose="020B0A04020102020204" pitchFamily="34" charset="0"/>
              </a:rPr>
            </a:br>
            <a:r>
              <a:rPr lang="en-US" sz="2400" dirty="0">
                <a:latin typeface="Arial Black" panose="020B0A04020102020204" pitchFamily="34" charset="0"/>
              </a:rPr>
              <a:t>Possessing elasticity and use of Regulatory flexibility</a:t>
            </a:r>
          </a:p>
        </p:txBody>
      </p:sp>
      <p:sp>
        <p:nvSpPr>
          <p:cNvPr id="6" name="Content Placeholder 5">
            <a:extLst>
              <a:ext uri="{FF2B5EF4-FFF2-40B4-BE49-F238E27FC236}">
                <a16:creationId xmlns:a16="http://schemas.microsoft.com/office/drawing/2014/main" id="{573293A9-27FE-A3C6-B944-6C9350857CE4}"/>
              </a:ext>
            </a:extLst>
          </p:cNvPr>
          <p:cNvSpPr>
            <a:spLocks noGrp="1"/>
          </p:cNvSpPr>
          <p:nvPr>
            <p:ph idx="1"/>
          </p:nvPr>
        </p:nvSpPr>
        <p:spPr>
          <a:xfrm>
            <a:off x="838200" y="1825625"/>
            <a:ext cx="10515600" cy="5130760"/>
          </a:xfrm>
        </p:spPr>
        <p:txBody>
          <a:bodyPr/>
          <a:lstStyle/>
          <a:p>
            <a:r>
              <a:rPr lang="en-US" sz="2000" b="1" dirty="0"/>
              <a:t>People face all kinds of adversity in life.</a:t>
            </a:r>
          </a:p>
          <a:p>
            <a:r>
              <a:rPr lang="en-US" sz="2000" b="1" dirty="0"/>
              <a:t>Personal crisis:  illness, loss of loved ones, abuse, bullying, job loss, financial instability.</a:t>
            </a:r>
          </a:p>
          <a:p>
            <a:r>
              <a:rPr lang="en-US" sz="2000" b="1" dirty="0"/>
              <a:t>Tragic events in the news, such as, terrorist attacks, mass shootings, natural disasters, global pandemic, and war. </a:t>
            </a:r>
          </a:p>
          <a:p>
            <a:r>
              <a:rPr lang="en-US" sz="2000" b="1" dirty="0"/>
              <a:t>People have to learn to cope with the reality of the world events, and cope with and work through challenging life experiences.</a:t>
            </a:r>
          </a:p>
          <a:p>
            <a:r>
              <a:rPr lang="en-US" sz="2000" b="1" dirty="0"/>
              <a:t>We must allow ourselves time to Recover after these events.</a:t>
            </a:r>
          </a:p>
          <a:p>
            <a:r>
              <a:rPr lang="en-US" sz="2000" b="1" dirty="0"/>
              <a:t>Research shows us the direct correlation between lack of recovery and increased incidence of health and safety problems.</a:t>
            </a:r>
          </a:p>
          <a:p>
            <a:endParaRPr lang="en-US" sz="2000" b="1" dirty="0"/>
          </a:p>
          <a:p>
            <a:endParaRPr lang="en-US" dirty="0"/>
          </a:p>
        </p:txBody>
      </p:sp>
    </p:spTree>
    <p:extLst>
      <p:ext uri="{BB962C8B-B14F-4D97-AF65-F5344CB8AC3E}">
        <p14:creationId xmlns:p14="http://schemas.microsoft.com/office/powerpoint/2010/main" val="1960647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7EAAD-F469-51FD-F858-CB96BC121A6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052F0A1-898B-40AC-944E-A9AA24914BA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BC3732-2B8C-412C-3C6E-CD58D1ED50C6}"/>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E40F971-B852-173D-6D7D-E44512431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B6D9665-679C-4168-3AC1-68A878BC15CB}"/>
              </a:ext>
            </a:extLst>
          </p:cNvPr>
          <p:cNvSpPr/>
          <p:nvPr/>
        </p:nvSpPr>
        <p:spPr>
          <a:xfrm>
            <a:off x="308713" y="368632"/>
            <a:ext cx="6096000" cy="369332"/>
          </a:xfrm>
          <a:prstGeom prst="rect">
            <a:avLst/>
          </a:prstGeom>
        </p:spPr>
        <p:txBody>
          <a:bodyPr>
            <a:spAutoFit/>
          </a:bodyPr>
          <a:lstStyle/>
          <a:p>
            <a:endParaRPr lang="en-US" dirty="0"/>
          </a:p>
        </p:txBody>
      </p:sp>
      <p:pic>
        <p:nvPicPr>
          <p:cNvPr id="2050" name="Picture 2" descr="The six questions of the brief resilience scale shown as a diagram">
            <a:extLst>
              <a:ext uri="{FF2B5EF4-FFF2-40B4-BE49-F238E27FC236}">
                <a16:creationId xmlns:a16="http://schemas.microsoft.com/office/drawing/2014/main" id="{8FE13451-A28F-9D00-ED76-9045ACCEC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87" y="514350"/>
            <a:ext cx="11434400" cy="606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25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5362" name="Picture 2" descr="Printable Self Care Checklist  Self Care Planner  Self Care image 1">
            <a:extLst>
              <a:ext uri="{FF2B5EF4-FFF2-40B4-BE49-F238E27FC236}">
                <a16:creationId xmlns:a16="http://schemas.microsoft.com/office/drawing/2014/main" id="{3B756505-E15D-8C10-6802-B9A15586B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968" y="511696"/>
            <a:ext cx="8083296" cy="625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902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6386" name="Picture 2">
            <a:extLst>
              <a:ext uri="{FF2B5EF4-FFF2-40B4-BE49-F238E27FC236}">
                <a16:creationId xmlns:a16="http://schemas.microsoft.com/office/drawing/2014/main" id="{6D20FD6D-EBAC-F7E9-8724-FD31F5B17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7964"/>
            <a:ext cx="6858000" cy="570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796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pic>
        <p:nvPicPr>
          <p:cNvPr id="17410" name="Picture 2">
            <a:extLst>
              <a:ext uri="{FF2B5EF4-FFF2-40B4-BE49-F238E27FC236}">
                <a16:creationId xmlns:a16="http://schemas.microsoft.com/office/drawing/2014/main" id="{EAE549D1-933B-8DEC-F178-33E1F54A9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86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pic>
        <p:nvPicPr>
          <p:cNvPr id="8194" name="Picture 2" descr="Five Steps for Developing Resilience - Dr. Keesha | Emotional resilience,  Resilience activities, Resilience">
            <a:extLst>
              <a:ext uri="{FF2B5EF4-FFF2-40B4-BE49-F238E27FC236}">
                <a16:creationId xmlns:a16="http://schemas.microsoft.com/office/drawing/2014/main" id="{9E9A95D6-3F5F-D6B5-B0F3-ACA06F09F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 y="279757"/>
            <a:ext cx="9258493" cy="657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93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Title 2">
            <a:extLst>
              <a:ext uri="{FF2B5EF4-FFF2-40B4-BE49-F238E27FC236}">
                <a16:creationId xmlns:a16="http://schemas.microsoft.com/office/drawing/2014/main" id="{A6481C28-B786-DE0D-93CB-B6B36DC500F2}"/>
              </a:ext>
            </a:extLst>
          </p:cNvPr>
          <p:cNvSpPr>
            <a:spLocks noGrp="1"/>
          </p:cNvSpPr>
          <p:nvPr>
            <p:ph type="title"/>
          </p:nvPr>
        </p:nvSpPr>
        <p:spPr/>
        <p:txBody>
          <a:bodyPr>
            <a:normAutofit/>
          </a:bodyPr>
          <a:lstStyle/>
          <a:p>
            <a:r>
              <a:rPr lang="en-US" sz="3600" b="1" dirty="0"/>
              <a:t>In Summary today we discussed:</a:t>
            </a:r>
          </a:p>
        </p:txBody>
      </p:sp>
      <p:sp>
        <p:nvSpPr>
          <p:cNvPr id="5" name="Content Placeholder 4">
            <a:extLst>
              <a:ext uri="{FF2B5EF4-FFF2-40B4-BE49-F238E27FC236}">
                <a16:creationId xmlns:a16="http://schemas.microsoft.com/office/drawing/2014/main" id="{73737A38-B4DB-2180-A341-6701002C9072}"/>
              </a:ext>
            </a:extLst>
          </p:cNvPr>
          <p:cNvSpPr>
            <a:spLocks noGrp="1"/>
          </p:cNvSpPr>
          <p:nvPr>
            <p:ph idx="1"/>
          </p:nvPr>
        </p:nvSpPr>
        <p:spPr>
          <a:xfrm>
            <a:off x="0" y="1825625"/>
            <a:ext cx="11353800" cy="4351338"/>
          </a:xfrm>
        </p:spPr>
        <p:txBody>
          <a:bodyPr>
            <a:normAutofit/>
          </a:bodyPr>
          <a:lstStyle/>
          <a:p>
            <a:r>
              <a:rPr lang="en-US" sz="2400" b="1" dirty="0"/>
              <a:t>The Definition of Resilience</a:t>
            </a:r>
          </a:p>
          <a:p>
            <a:r>
              <a:rPr lang="en-US" sz="2400" b="1" dirty="0"/>
              <a:t>The Resilience Theory</a:t>
            </a:r>
          </a:p>
          <a:p>
            <a:r>
              <a:rPr lang="en-US" sz="2400" b="1" dirty="0"/>
              <a:t>The 7 C’s of Resilience</a:t>
            </a:r>
          </a:p>
          <a:p>
            <a:r>
              <a:rPr lang="en-US" sz="2400" b="1" dirty="0"/>
              <a:t>The Four Categories or Types  of Resilience</a:t>
            </a:r>
          </a:p>
          <a:p>
            <a:r>
              <a:rPr lang="en-US" sz="2400" b="1" dirty="0"/>
              <a:t>Resilience Techniques and concepts that can build our Resilience.</a:t>
            </a:r>
          </a:p>
          <a:p>
            <a:r>
              <a:rPr lang="en-US" sz="2400" b="1" dirty="0"/>
              <a:t>The research studies that support that high resilience  and a improved resilience skill set  can increase our overall health and quality of life.</a:t>
            </a:r>
          </a:p>
          <a:p>
            <a:r>
              <a:rPr lang="en-US" sz="2400" b="1" dirty="0"/>
              <a:t>Discussed the four steps for Self Regulation:  Stop, Breathe, Reflect, and Choose before you react.</a:t>
            </a:r>
          </a:p>
        </p:txBody>
      </p:sp>
    </p:spTree>
    <p:extLst>
      <p:ext uri="{BB962C8B-B14F-4D97-AF65-F5344CB8AC3E}">
        <p14:creationId xmlns:p14="http://schemas.microsoft.com/office/powerpoint/2010/main" val="2752484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0138A30E-ECA2-E441-1B4D-45428F515161}"/>
              </a:ext>
            </a:extLst>
          </p:cNvPr>
          <p:cNvSpPr>
            <a:spLocks noGrp="1"/>
          </p:cNvSpPr>
          <p:nvPr>
            <p:ph type="title"/>
          </p:nvPr>
        </p:nvSpPr>
        <p:spPr>
          <a:xfrm>
            <a:off x="838200" y="141582"/>
            <a:ext cx="10515600" cy="606564"/>
          </a:xfrm>
        </p:spPr>
        <p:txBody>
          <a:bodyPr>
            <a:normAutofit/>
          </a:bodyPr>
          <a:lstStyle/>
          <a:p>
            <a:pPr algn="ctr"/>
            <a:r>
              <a:rPr lang="en-US" sz="2400" b="1" dirty="0"/>
              <a:t>References:</a:t>
            </a:r>
          </a:p>
        </p:txBody>
      </p:sp>
      <p:sp>
        <p:nvSpPr>
          <p:cNvPr id="2" name="Content Placeholder 1">
            <a:extLst>
              <a:ext uri="{FF2B5EF4-FFF2-40B4-BE49-F238E27FC236}">
                <a16:creationId xmlns:a16="http://schemas.microsoft.com/office/drawing/2014/main" id="{E3FFFA74-56DC-4004-C346-A081ACDE939F}"/>
              </a:ext>
            </a:extLst>
          </p:cNvPr>
          <p:cNvSpPr>
            <a:spLocks noGrp="1"/>
          </p:cNvSpPr>
          <p:nvPr>
            <p:ph idx="1"/>
          </p:nvPr>
        </p:nvSpPr>
        <p:spPr>
          <a:xfrm>
            <a:off x="0" y="681644"/>
            <a:ext cx="12192000" cy="6176355"/>
          </a:xfrm>
        </p:spPr>
        <p:txBody>
          <a:bodyPr/>
          <a:lstStyle/>
          <a:p>
            <a:r>
              <a:rPr lang="en-US" sz="1800" b="1" dirty="0"/>
              <a:t>Resilience Examples:  What Key Skills Make You Resilient?  20 Jan. 2019, by Leslie </a:t>
            </a:r>
            <a:r>
              <a:rPr lang="en-US" sz="1800" b="1" dirty="0" err="1"/>
              <a:t>Riopel</a:t>
            </a:r>
            <a:r>
              <a:rPr lang="en-US" sz="1800" b="1" dirty="0"/>
              <a:t> MSc, and Salma </a:t>
            </a:r>
            <a:r>
              <a:rPr lang="en-US" sz="1800" b="1" dirty="0" err="1"/>
              <a:t>Latiff</a:t>
            </a:r>
            <a:r>
              <a:rPr lang="en-US" sz="1800" b="1" dirty="0"/>
              <a:t>, PhD.</a:t>
            </a:r>
          </a:p>
          <a:p>
            <a:r>
              <a:rPr lang="en-US" sz="1800" b="1" dirty="0"/>
              <a:t>Understanding Individual Resilience in the workplace:  The International Collaboration of Workforce Resilience Model.  CS. Rees, LJ. Breen, L. Cusack, D. </a:t>
            </a:r>
            <a:r>
              <a:rPr lang="en-US" sz="1800" b="1" dirty="0" err="1"/>
              <a:t>Hegney</a:t>
            </a:r>
            <a:r>
              <a:rPr lang="en-US" sz="1800" b="1" dirty="0"/>
              <a:t>- Frontiers in Psychology. 2015-Frontiersin.org</a:t>
            </a:r>
          </a:p>
          <a:p>
            <a:r>
              <a:rPr lang="en-US" sz="1800" b="1" dirty="0"/>
              <a:t>The Amazing Bounce-Backable Women:  Resilience and the Psychological Turn in Neoliberalism.  R. Gill, S. </a:t>
            </a:r>
            <a:r>
              <a:rPr lang="en-US" sz="1800" b="1" dirty="0" err="1"/>
              <a:t>Orgad</a:t>
            </a:r>
            <a:r>
              <a:rPr lang="en-US" sz="1800" b="1" dirty="0"/>
              <a:t>,  Sociological Research online 2018.</a:t>
            </a:r>
          </a:p>
          <a:p>
            <a:r>
              <a:rPr lang="en-US" sz="1800" b="1" dirty="0"/>
              <a:t>Resilience and Mental Health:  Challenges Across the Lifespan.  SM. Southwick,  </a:t>
            </a:r>
            <a:r>
              <a:rPr lang="en-US" sz="1800" b="1" dirty="0" err="1"/>
              <a:t>BT.Litz</a:t>
            </a:r>
            <a:r>
              <a:rPr lang="en-US" sz="1800" b="1" dirty="0"/>
              <a:t>, D. Charney, MJ. Freedman, 2011-books google.com</a:t>
            </a:r>
          </a:p>
          <a:p>
            <a:r>
              <a:rPr lang="en-US" sz="1800" b="1" dirty="0"/>
              <a:t>Resilience and Mental Health During Covid-19 Pandemic.  N. </a:t>
            </a:r>
            <a:r>
              <a:rPr lang="en-US" sz="1800" b="1" dirty="0" err="1"/>
              <a:t>Verdolini</a:t>
            </a:r>
            <a:r>
              <a:rPr lang="en-US" sz="1800" b="1" dirty="0"/>
              <a:t>, S. Amoretti, L. Montejo- Journal of Affective…,2021-Elsevier</a:t>
            </a:r>
          </a:p>
          <a:p>
            <a:r>
              <a:rPr lang="en-US" sz="1800" b="1" dirty="0"/>
              <a:t>The Influence of Resilience on Mental Health:  The Role of General Well-Being. T. Gao, X. Ding, J. Chai, Z. Zhang, H. Zang.  Journal of Nursing 2017 –Wiley Online Library.</a:t>
            </a:r>
          </a:p>
          <a:p>
            <a:r>
              <a:rPr lang="en-US" sz="1800" b="1" dirty="0"/>
              <a:t>How to Build Resilience in Older Adults: ( Hint it is not a diet and exercise).  Regina Koepp, MD. January 19,2024</a:t>
            </a:r>
          </a:p>
          <a:p>
            <a:r>
              <a:rPr lang="en-US" sz="1800" b="1" dirty="0"/>
              <a:t>Self-Regulation for Adults:  Strategies for getting a Handle on emotions and Behavior. Lisa Catanese ELS, Gregory </a:t>
            </a:r>
            <a:r>
              <a:rPr lang="en-US" sz="1800" b="1" dirty="0" err="1"/>
              <a:t>Fricchione</a:t>
            </a:r>
            <a:r>
              <a:rPr lang="en-US" sz="1800" b="1" dirty="0"/>
              <a:t>, M.D. Harvard Health Publishing, August 8, 2024.</a:t>
            </a:r>
          </a:p>
          <a:p>
            <a:r>
              <a:rPr lang="en-US" sz="1800" b="1" dirty="0"/>
              <a:t>3 Tips to Manage stress. American heart Association:  Healthy Living/Healthy lifestyle.  April 3. 2023.</a:t>
            </a:r>
          </a:p>
          <a:p>
            <a:r>
              <a:rPr lang="en-US" sz="1800" b="1" dirty="0"/>
              <a:t>Manage Stress. U.S. Department of Health and Human Services.  April 3, 2023.</a:t>
            </a:r>
          </a:p>
          <a:p>
            <a:r>
              <a:rPr lang="en-US" sz="1800" b="1" dirty="0"/>
              <a:t>Resilience as the Ability to Maintain Well-Being:  An Allostatic Active Inference Model.  J </a:t>
            </a:r>
            <a:r>
              <a:rPr lang="en-US" sz="1800" b="1" dirty="0" err="1"/>
              <a:t>Intell</a:t>
            </a:r>
            <a:r>
              <a:rPr lang="en-US" sz="1800" b="1" dirty="0"/>
              <a:t>. 2023 Aug. 7,</a:t>
            </a:r>
          </a:p>
          <a:p>
            <a:r>
              <a:rPr lang="en-US" sz="1800" b="1" dirty="0"/>
              <a:t>Christian E Waugh</a:t>
            </a:r>
            <a:r>
              <a:rPr lang="en-US" sz="1800" b="1"/>
              <a:t>, Anthony W Sali.</a:t>
            </a:r>
            <a:endParaRPr lang="en-US" sz="1800" b="1" dirty="0"/>
          </a:p>
          <a:p>
            <a:endParaRPr lang="en-US" sz="1800" b="1" dirty="0"/>
          </a:p>
          <a:p>
            <a:endParaRPr lang="en-US" sz="1800" b="1" dirty="0"/>
          </a:p>
          <a:p>
            <a:endParaRPr lang="en-US" dirty="0"/>
          </a:p>
          <a:p>
            <a:endParaRPr lang="en-US" dirty="0"/>
          </a:p>
        </p:txBody>
      </p:sp>
    </p:spTree>
    <p:extLst>
      <p:ext uri="{BB962C8B-B14F-4D97-AF65-F5344CB8AC3E}">
        <p14:creationId xmlns:p14="http://schemas.microsoft.com/office/powerpoint/2010/main" val="2935642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2DD75-35B6-573A-272E-918E8EBC70D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785F58E-38C1-E5B9-BC88-ACE07A1C15B8}"/>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D14024-A13E-E509-AC23-9E734538DCCC}"/>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3A38C1E-5AD8-1BB8-9C86-D45B82C81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pic>
        <p:nvPicPr>
          <p:cNvPr id="20482" name="Picture 2" descr="Waltonwood at Ashburn | Senior Living Community Assisted Living, Memory  Care in Ashburn, VA | FindContinuingCare">
            <a:extLst>
              <a:ext uri="{FF2B5EF4-FFF2-40B4-BE49-F238E27FC236}">
                <a16:creationId xmlns:a16="http://schemas.microsoft.com/office/drawing/2014/main" id="{F7FD6CC9-E118-9C99-1179-295FBED7E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880" y="2388552"/>
            <a:ext cx="8046720" cy="3636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2EF48F-8F05-814A-61C0-7623F6605B16}"/>
              </a:ext>
            </a:extLst>
          </p:cNvPr>
          <p:cNvSpPr>
            <a:spLocks noGrp="1"/>
          </p:cNvSpPr>
          <p:nvPr>
            <p:ph type="title"/>
          </p:nvPr>
        </p:nvSpPr>
        <p:spPr>
          <a:xfrm>
            <a:off x="838200" y="365125"/>
            <a:ext cx="10515600" cy="1367567"/>
          </a:xfrm>
        </p:spPr>
        <p:txBody>
          <a:bodyPr>
            <a:normAutofit fontScale="90000"/>
          </a:bodyPr>
          <a:lstStyle/>
          <a:p>
            <a:pPr algn="ctr"/>
            <a:r>
              <a:rPr lang="en-US" sz="3600" b="1" dirty="0"/>
              <a:t>Dana Rizzo RN, BSN, ACM-RN</a:t>
            </a:r>
            <a:br>
              <a:rPr lang="en-US" sz="3600" b="1" dirty="0"/>
            </a:br>
            <a:r>
              <a:rPr lang="en-US" sz="3600" b="1" dirty="0">
                <a:hlinkClick r:id="rId4"/>
              </a:rPr>
              <a:t>Dana.Rizzo@singhmail.com</a:t>
            </a:r>
            <a:br>
              <a:rPr lang="en-US" sz="3600" b="1" dirty="0"/>
            </a:br>
            <a:r>
              <a:rPr lang="en-US" sz="3600" b="1" dirty="0"/>
              <a:t>703-967-4777</a:t>
            </a:r>
          </a:p>
        </p:txBody>
      </p:sp>
    </p:spTree>
    <p:extLst>
      <p:ext uri="{BB962C8B-B14F-4D97-AF65-F5344CB8AC3E}">
        <p14:creationId xmlns:p14="http://schemas.microsoft.com/office/powerpoint/2010/main" val="1681364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A9E9053E-D8A9-40B1-AE05-581D72AC634E}"/>
              </a:ext>
            </a:extLst>
          </p:cNvPr>
          <p:cNvSpPr/>
          <p:nvPr/>
        </p:nvSpPr>
        <p:spPr>
          <a:xfrm>
            <a:off x="308713" y="368632"/>
            <a:ext cx="6096000" cy="369332"/>
          </a:xfrm>
          <a:prstGeom prst="rect">
            <a:avLst/>
          </a:prstGeom>
        </p:spPr>
        <p:txBody>
          <a:bodyPr>
            <a:spAutoFit/>
          </a:bodyPr>
          <a:lstStyle/>
          <a:p>
            <a:endParaRPr lang="en-US" dirty="0"/>
          </a:p>
        </p:txBody>
      </p:sp>
      <p:sp>
        <p:nvSpPr>
          <p:cNvPr id="4" name="Content Placeholder 3">
            <a:extLst>
              <a:ext uri="{FF2B5EF4-FFF2-40B4-BE49-F238E27FC236}">
                <a16:creationId xmlns:a16="http://schemas.microsoft.com/office/drawing/2014/main" id="{283CE4BA-3B3E-FBD9-A6C4-B846DEBD0F8D}"/>
              </a:ext>
            </a:extLst>
          </p:cNvPr>
          <p:cNvSpPr>
            <a:spLocks noGrp="1"/>
          </p:cNvSpPr>
          <p:nvPr>
            <p:ph idx="1"/>
          </p:nvPr>
        </p:nvSpPr>
        <p:spPr>
          <a:xfrm>
            <a:off x="74815" y="186824"/>
            <a:ext cx="12045141" cy="6671175"/>
          </a:xfrm>
        </p:spPr>
        <p:txBody>
          <a:bodyPr>
            <a:normAutofit/>
          </a:bodyPr>
          <a:lstStyle/>
          <a:p>
            <a:endParaRPr lang="en-US" sz="2000" b="1" dirty="0"/>
          </a:p>
          <a:p>
            <a:r>
              <a:rPr lang="en-US" sz="2000" b="1" dirty="0"/>
              <a:t>Dr. Regina Koepp, states ”People are not the sum of their problems.  People are profoundly resilient. I have observed, as a Hospice Physician, the Resilience of the Human Spirit”.</a:t>
            </a:r>
          </a:p>
          <a:p>
            <a:r>
              <a:rPr lang="en-US" sz="2000" b="1" dirty="0"/>
              <a:t>As a society we are VERY focused on physical aspects of successful aging, like exercise, healthy diets, and a good night's sleep.</a:t>
            </a:r>
          </a:p>
          <a:p>
            <a:r>
              <a:rPr lang="en-US" sz="2000" b="1" dirty="0"/>
              <a:t>While these are important aspects of healthy aging, Resilience is the key ingredient that improves health outcomes and wellbeing, even when living with a chronic illness or facing the end of our lives.</a:t>
            </a:r>
          </a:p>
          <a:p>
            <a:r>
              <a:rPr lang="en-US" sz="2000" b="1" dirty="0"/>
              <a:t>Psychological resilience increases as we age. Adults 85 years or older appear to have a greater capacity for resilience compared to those younger.</a:t>
            </a:r>
          </a:p>
        </p:txBody>
      </p:sp>
      <p:pic>
        <p:nvPicPr>
          <p:cNvPr id="5" name="Picture 4">
            <a:extLst>
              <a:ext uri="{FF2B5EF4-FFF2-40B4-BE49-F238E27FC236}">
                <a16:creationId xmlns:a16="http://schemas.microsoft.com/office/drawing/2014/main" id="{EC4F66AF-DBB9-E58F-E3DA-33686EBD15E1}"/>
              </a:ext>
            </a:extLst>
          </p:cNvPr>
          <p:cNvPicPr>
            <a:picLocks noChangeAspect="1"/>
          </p:cNvPicPr>
          <p:nvPr/>
        </p:nvPicPr>
        <p:blipFill>
          <a:blip r:embed="rId3"/>
          <a:stretch>
            <a:fillRect/>
          </a:stretch>
        </p:blipFill>
        <p:spPr>
          <a:xfrm>
            <a:off x="3325090" y="3275215"/>
            <a:ext cx="6367549" cy="3488893"/>
          </a:xfrm>
          <a:prstGeom prst="rect">
            <a:avLst/>
          </a:prstGeom>
        </p:spPr>
      </p:pic>
    </p:spTree>
    <p:extLst>
      <p:ext uri="{BB962C8B-B14F-4D97-AF65-F5344CB8AC3E}">
        <p14:creationId xmlns:p14="http://schemas.microsoft.com/office/powerpoint/2010/main" val="239522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6" name="TextBox 5">
            <a:extLst>
              <a:ext uri="{FF2B5EF4-FFF2-40B4-BE49-F238E27FC236}">
                <a16:creationId xmlns:a16="http://schemas.microsoft.com/office/drawing/2014/main" id="{280F50DC-F1C1-E0AC-65FD-8AC04AAAD6E4}"/>
              </a:ext>
            </a:extLst>
          </p:cNvPr>
          <p:cNvSpPr txBox="1"/>
          <p:nvPr/>
        </p:nvSpPr>
        <p:spPr>
          <a:xfrm>
            <a:off x="0" y="1731100"/>
            <a:ext cx="12191980" cy="2695610"/>
          </a:xfrm>
          <a:prstGeom prst="rect">
            <a:avLst/>
          </a:prstGeom>
          <a:noFill/>
        </p:spPr>
        <p:txBody>
          <a:bodyPr wrap="square">
            <a:spAutoFit/>
          </a:bodyPr>
          <a:lstStyle/>
          <a:p>
            <a:pPr algn="l" fontAlgn="base">
              <a:lnSpc>
                <a:spcPts val="2100"/>
              </a:lnSpc>
            </a:pPr>
            <a:r>
              <a:rPr lang="en-US" sz="2000" b="1" i="0" dirty="0">
                <a:solidFill>
                  <a:srgbClr val="4A4A4A"/>
                </a:solidFill>
                <a:effectLst/>
                <a:latin typeface="inherit"/>
              </a:rPr>
              <a:t>When older adults have higher rates of resilience, they are better at adapting to change and coping with health challenges. Here’s how:</a:t>
            </a:r>
            <a:endParaRPr lang="en-US" sz="2000" b="1" i="0" dirty="0">
              <a:solidFill>
                <a:srgbClr val="4A4A4A"/>
              </a:solidFill>
              <a:effectLst/>
              <a:latin typeface="Lato" panose="020F0502020204030203" pitchFamily="34" charset="0"/>
            </a:endParaRPr>
          </a:p>
          <a:p>
            <a:pPr algn="l" fontAlgn="base">
              <a:spcBef>
                <a:spcPts val="1125"/>
              </a:spcBef>
              <a:spcAft>
                <a:spcPts val="1125"/>
              </a:spcAft>
              <a:buFont typeface="Arial" panose="020B0604020202020204" pitchFamily="34" charset="0"/>
              <a:buChar char="•"/>
            </a:pPr>
            <a:r>
              <a:rPr lang="en-US" sz="2000" b="1" i="0" dirty="0">
                <a:solidFill>
                  <a:srgbClr val="5A5858"/>
                </a:solidFill>
                <a:effectLst/>
                <a:latin typeface="inherit"/>
              </a:rPr>
              <a:t>Adapting to Change: As they face life transitions like retirement, loss of loved ones, or physical limitations, resilience helps them adapt and find new meaning in life.</a:t>
            </a:r>
          </a:p>
          <a:p>
            <a:pPr algn="l" fontAlgn="base">
              <a:spcBef>
                <a:spcPts val="1125"/>
              </a:spcBef>
              <a:spcAft>
                <a:spcPts val="1125"/>
              </a:spcAft>
              <a:buFont typeface="Arial" panose="020B0604020202020204" pitchFamily="34" charset="0"/>
              <a:buChar char="•"/>
            </a:pPr>
            <a:r>
              <a:rPr lang="en-US" sz="2000" b="1" i="0" dirty="0">
                <a:solidFill>
                  <a:srgbClr val="5A5858"/>
                </a:solidFill>
                <a:effectLst/>
                <a:latin typeface="inherit"/>
              </a:rPr>
              <a:t>Coping with Health Challenges: Resilient older adults are better equipped to handle chronic illnesses or recover from medical setbacks.</a:t>
            </a:r>
          </a:p>
          <a:p>
            <a:pPr algn="l" fontAlgn="base">
              <a:lnSpc>
                <a:spcPts val="2100"/>
              </a:lnSpc>
            </a:pPr>
            <a:r>
              <a:rPr lang="en-US" sz="2000" b="1" i="0" dirty="0">
                <a:solidFill>
                  <a:srgbClr val="4A4A4A"/>
                </a:solidFill>
                <a:effectLst/>
                <a:latin typeface="Lato" panose="020F0502020204030203" pitchFamily="34" charset="0"/>
              </a:rPr>
              <a:t> </a:t>
            </a:r>
          </a:p>
        </p:txBody>
      </p:sp>
      <p:sp>
        <p:nvSpPr>
          <p:cNvPr id="7" name="AutoShape 4">
            <a:extLst>
              <a:ext uri="{FF2B5EF4-FFF2-40B4-BE49-F238E27FC236}">
                <a16:creationId xmlns:a16="http://schemas.microsoft.com/office/drawing/2014/main" id="{1586D60E-24DE-A63F-0516-112586A245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8F5F44C3-FBBA-1BA8-C1CD-2ECEC52CC922}"/>
              </a:ext>
            </a:extLst>
          </p:cNvPr>
          <p:cNvPicPr>
            <a:picLocks noChangeAspect="1"/>
          </p:cNvPicPr>
          <p:nvPr/>
        </p:nvPicPr>
        <p:blipFill>
          <a:blip r:embed="rId3"/>
          <a:stretch>
            <a:fillRect/>
          </a:stretch>
        </p:blipFill>
        <p:spPr>
          <a:xfrm>
            <a:off x="3665913" y="3765665"/>
            <a:ext cx="4729942" cy="2998444"/>
          </a:xfrm>
          <a:prstGeom prst="rect">
            <a:avLst/>
          </a:prstGeom>
        </p:spPr>
      </p:pic>
    </p:spTree>
    <p:extLst>
      <p:ext uri="{BB962C8B-B14F-4D97-AF65-F5344CB8AC3E}">
        <p14:creationId xmlns:p14="http://schemas.microsoft.com/office/powerpoint/2010/main" val="246346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6FD12-5359-CEFD-E536-5147EB3C71A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6A52364-F98D-8452-56D1-2E3F698A380A}"/>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12A671-1B82-935A-5AB1-FC11DE162153}"/>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31EEA89-A383-50FD-3F54-DE1100586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3" name="Rectangle 2">
            <a:extLst>
              <a:ext uri="{FF2B5EF4-FFF2-40B4-BE49-F238E27FC236}">
                <a16:creationId xmlns:a16="http://schemas.microsoft.com/office/drawing/2014/main" id="{BC722EDF-D171-1D2B-F73D-72E14D76178E}"/>
              </a:ext>
            </a:extLst>
          </p:cNvPr>
          <p:cNvSpPr/>
          <p:nvPr/>
        </p:nvSpPr>
        <p:spPr>
          <a:xfrm>
            <a:off x="308713" y="368632"/>
            <a:ext cx="6096000" cy="369332"/>
          </a:xfrm>
          <a:prstGeom prst="rect">
            <a:avLst/>
          </a:prstGeom>
        </p:spPr>
        <p:txBody>
          <a:bodyPr>
            <a:spAutoFit/>
          </a:bodyPr>
          <a:lstStyle/>
          <a:p>
            <a:endParaRPr lang="en-US" dirty="0"/>
          </a:p>
        </p:txBody>
      </p:sp>
      <p:pic>
        <p:nvPicPr>
          <p:cNvPr id="12290" name="Picture 2" descr="Best Self Care Quotes - Dolly Parton">
            <a:extLst>
              <a:ext uri="{FF2B5EF4-FFF2-40B4-BE49-F238E27FC236}">
                <a16:creationId xmlns:a16="http://schemas.microsoft.com/office/drawing/2014/main" id="{5392D0C2-25FE-5DB0-3D64-1F0E9379D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816" y="1024092"/>
            <a:ext cx="6096000" cy="532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12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2" name="Title 1">
            <a:extLst>
              <a:ext uri="{FF2B5EF4-FFF2-40B4-BE49-F238E27FC236}">
                <a16:creationId xmlns:a16="http://schemas.microsoft.com/office/drawing/2014/main" id="{12FE470E-DD9D-C672-D4C6-EBEDD54241F6}"/>
              </a:ext>
            </a:extLst>
          </p:cNvPr>
          <p:cNvSpPr>
            <a:spLocks noGrp="1"/>
          </p:cNvSpPr>
          <p:nvPr>
            <p:ph type="title"/>
          </p:nvPr>
        </p:nvSpPr>
        <p:spPr>
          <a:xfrm>
            <a:off x="0" y="365125"/>
            <a:ext cx="11353800" cy="1325563"/>
          </a:xfrm>
        </p:spPr>
        <p:txBody>
          <a:bodyPr>
            <a:normAutofit/>
          </a:bodyPr>
          <a:lstStyle/>
          <a:p>
            <a:r>
              <a:rPr lang="en-US" sz="2400" b="1" dirty="0"/>
              <a:t>Resilient People experience personal stress, emotional upheaval in their lives, and suffering.  </a:t>
            </a:r>
            <a:br>
              <a:rPr lang="en-US" sz="2400" b="1" dirty="0"/>
            </a:br>
            <a:r>
              <a:rPr lang="en-US" sz="2400" b="1" dirty="0"/>
              <a:t>They demonstrate resilience while working through their emotional pain and suffering.</a:t>
            </a:r>
          </a:p>
        </p:txBody>
      </p:sp>
      <p:sp>
        <p:nvSpPr>
          <p:cNvPr id="3" name="Content Placeholder 2">
            <a:extLst>
              <a:ext uri="{FF2B5EF4-FFF2-40B4-BE49-F238E27FC236}">
                <a16:creationId xmlns:a16="http://schemas.microsoft.com/office/drawing/2014/main" id="{A74E7E7A-776F-ED6C-3D3F-D84D7ADE7060}"/>
              </a:ext>
            </a:extLst>
          </p:cNvPr>
          <p:cNvSpPr>
            <a:spLocks noGrp="1"/>
          </p:cNvSpPr>
          <p:nvPr>
            <p:ph idx="1"/>
          </p:nvPr>
        </p:nvSpPr>
        <p:spPr>
          <a:xfrm>
            <a:off x="0" y="1825624"/>
            <a:ext cx="12191980" cy="5032375"/>
          </a:xfrm>
        </p:spPr>
        <p:txBody>
          <a:bodyPr/>
          <a:lstStyle/>
          <a:p>
            <a:r>
              <a:rPr lang="en-US" sz="2400" b="1" dirty="0"/>
              <a:t>Resilient people build a skill set as they progress through life.</a:t>
            </a:r>
          </a:p>
          <a:p>
            <a:r>
              <a:rPr lang="en-US" sz="2400" b="1" dirty="0"/>
              <a:t>Personal behaviors and skills, like self-esteem and communication skills, as well as external support, having social support and the resources available to you.</a:t>
            </a:r>
          </a:p>
          <a:p>
            <a:r>
              <a:rPr lang="en-US" sz="2400" b="1" dirty="0"/>
              <a:t>External resources:  church groups, community groups, boy scouts, girl scouts, clubs, senior groups, adult senior centers, exercise groups, meditation groups, etc.</a:t>
            </a:r>
          </a:p>
          <a:p>
            <a:r>
              <a:rPr lang="en-US" sz="2400" b="1" dirty="0"/>
              <a:t>Psychology, Health and Medicine, February 2022 published a study that surveyed 1,032 college students.  The Research showed emotional resilience was linked to reduced stress and a more positive life satisfaction, overall, during the early stages of the Covid-19 Pandemic.</a:t>
            </a:r>
          </a:p>
          <a:p>
            <a:r>
              <a:rPr lang="en-US" sz="2400" b="1" dirty="0"/>
              <a:t>Allowing a Recovery Period for you to recharge will help build resilience.</a:t>
            </a:r>
          </a:p>
          <a:p>
            <a:endParaRPr lang="en-US" sz="2400" b="1" dirty="0"/>
          </a:p>
          <a:p>
            <a:endParaRPr lang="en-US" b="1" dirty="0"/>
          </a:p>
          <a:p>
            <a:endParaRPr lang="en-US" dirty="0"/>
          </a:p>
        </p:txBody>
      </p:sp>
    </p:spTree>
    <p:extLst>
      <p:ext uri="{BB962C8B-B14F-4D97-AF65-F5344CB8AC3E}">
        <p14:creationId xmlns:p14="http://schemas.microsoft.com/office/powerpoint/2010/main" val="3386089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1AC5E-DD51-4E95-94C4-C897BA142412}"/>
              </a:ext>
            </a:extLst>
          </p:cNvPr>
          <p:cNvSpPr/>
          <p:nvPr/>
        </p:nvSpPr>
        <p:spPr>
          <a:xfrm rot="5400000">
            <a:off x="6072135" y="-5978265"/>
            <a:ext cx="47690"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BCF630-30E6-4F45-9C20-66D6D82B1B7E}"/>
              </a:ext>
            </a:extLst>
          </p:cNvPr>
          <p:cNvSpPr/>
          <p:nvPr/>
        </p:nvSpPr>
        <p:spPr>
          <a:xfrm rot="5400000">
            <a:off x="6072135" y="-5885332"/>
            <a:ext cx="47687" cy="12192002"/>
          </a:xfrm>
          <a:prstGeom prst="rect">
            <a:avLst/>
          </a:prstGeom>
          <a:solidFill>
            <a:srgbClr val="044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90FCAA-1D5C-471E-B3F9-D3814344B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291" y="5642879"/>
            <a:ext cx="1720169" cy="1028247"/>
          </a:xfrm>
          <a:prstGeom prst="rect">
            <a:avLst/>
          </a:prstGeom>
        </p:spPr>
      </p:pic>
      <p:sp>
        <p:nvSpPr>
          <p:cNvPr id="4" name="Title 3">
            <a:extLst>
              <a:ext uri="{FF2B5EF4-FFF2-40B4-BE49-F238E27FC236}">
                <a16:creationId xmlns:a16="http://schemas.microsoft.com/office/drawing/2014/main" id="{1A10767C-D339-7EE9-764D-F2FCBCFD8476}"/>
              </a:ext>
            </a:extLst>
          </p:cNvPr>
          <p:cNvSpPr>
            <a:spLocks noGrp="1"/>
          </p:cNvSpPr>
          <p:nvPr>
            <p:ph type="title"/>
          </p:nvPr>
        </p:nvSpPr>
        <p:spPr>
          <a:xfrm>
            <a:off x="0" y="365125"/>
            <a:ext cx="12192000" cy="1325563"/>
          </a:xfrm>
        </p:spPr>
        <p:txBody>
          <a:bodyPr>
            <a:normAutofit/>
          </a:bodyPr>
          <a:lstStyle/>
          <a:p>
            <a:r>
              <a:rPr lang="en-US" sz="2400" b="1" dirty="0"/>
              <a:t>A Lack of Resilience in our workforce whether by disrupting sleep with thoughts of work or having continual cognitive arousal by watching our phone, lap tops, </a:t>
            </a:r>
            <a:r>
              <a:rPr lang="en-US" sz="2400" b="1" dirty="0" err="1"/>
              <a:t>etc</a:t>
            </a:r>
            <a:r>
              <a:rPr lang="en-US" sz="2400" b="1" dirty="0"/>
              <a:t>- is costing our companies $62 </a:t>
            </a:r>
            <a:r>
              <a:rPr lang="en-US" sz="2400" b="1" u="sng" dirty="0"/>
              <a:t>billion</a:t>
            </a:r>
            <a:r>
              <a:rPr lang="en-US" sz="2400" b="1" dirty="0"/>
              <a:t> a year in lost productivity. </a:t>
            </a:r>
          </a:p>
        </p:txBody>
      </p:sp>
      <p:pic>
        <p:nvPicPr>
          <p:cNvPr id="4098" name="Picture 2" descr="What Resilience Means, and Why It Matters">
            <a:extLst>
              <a:ext uri="{FF2B5EF4-FFF2-40B4-BE49-F238E27FC236}">
                <a16:creationId xmlns:a16="http://schemas.microsoft.com/office/drawing/2014/main" id="{4A215E93-9D84-6F0D-DFB4-50B03CED7AF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05114" y="1825625"/>
            <a:ext cx="939864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00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5709</TotalTime>
  <Words>4543</Words>
  <Application>Microsoft Office PowerPoint</Application>
  <PresentationFormat>Widescreen</PresentationFormat>
  <Paragraphs>290</Paragraphs>
  <Slides>47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Arial</vt:lpstr>
      <vt:lpstr>Arial Black</vt:lpstr>
      <vt:lpstr>Calibri</vt:lpstr>
      <vt:lpstr>Calibri Light</vt:lpstr>
      <vt:lpstr>Cambria</vt:lpstr>
      <vt:lpstr>inherit</vt:lpstr>
      <vt:lpstr>Lato</vt:lpstr>
      <vt:lpstr>Libre Franklin</vt:lpstr>
      <vt:lpstr>Open Sans</vt:lpstr>
      <vt:lpstr>Roboto Slab</vt:lpstr>
      <vt:lpstr>Source Sans Pro Web</vt:lpstr>
      <vt:lpstr>Office Theme</vt:lpstr>
      <vt:lpstr>Resilience and How to Develop it! </vt:lpstr>
      <vt:lpstr>Objectives for Resilience:   Upon completion of this presentation the  participant will be able to:</vt:lpstr>
      <vt:lpstr>What is Resilience ?</vt:lpstr>
      <vt:lpstr>Resilience Theory is the ability to withstand, recuperate or rebuild quickly;   Possessing elasticity and use of Regulatory flexibility</vt:lpstr>
      <vt:lpstr>PowerPoint Presentation</vt:lpstr>
      <vt:lpstr>PowerPoint Presentation</vt:lpstr>
      <vt:lpstr>PowerPoint Presentation</vt:lpstr>
      <vt:lpstr>Resilient People experience personal stress, emotional upheaval in their lives, and suffering.   They demonstrate resilience while working through their emotional pain and suffering.</vt:lpstr>
      <vt:lpstr>A Lack of Resilience in our workforce whether by disrupting sleep with thoughts of work or having continual cognitive arousal by watching our phone, lap tops, etc- is costing our companies $62 billion a year in lost productivity. </vt:lpstr>
      <vt:lpstr>The Key to Resilience</vt:lpstr>
      <vt:lpstr>The Seven C’s of Resilience by Dr. Ginsburg </vt:lpstr>
      <vt:lpstr>The 7 C’s of Resilience continued</vt:lpstr>
      <vt:lpstr>PowerPoint Presentation</vt:lpstr>
      <vt:lpstr>Resilience and how we can become more Resilient</vt:lpstr>
      <vt:lpstr>Five Principles that involve Resilience by Dr. Sood.</vt:lpstr>
      <vt:lpstr>Five Principles that involve Resilience by Dr. Sood.</vt:lpstr>
      <vt:lpstr>Four Categories or Types of Resilience </vt:lpstr>
      <vt:lpstr>Four Categories or Types of Resilience </vt:lpstr>
      <vt:lpstr>Research and Statistics on Resilience:  Neuroscience</vt:lpstr>
      <vt:lpstr>Training yourself to be more Resilient </vt:lpstr>
      <vt:lpstr>Resilience and the Human Spirit</vt:lpstr>
      <vt:lpstr>PowerPoint Presentation</vt:lpstr>
      <vt:lpstr>Adapt Techniques to help you cope with stress:</vt:lpstr>
      <vt:lpstr>What is Self-Regulation?</vt:lpstr>
      <vt:lpstr>What is Allostasis ?</vt:lpstr>
      <vt:lpstr>(Resilience as the Ability to Maintain Well-Being:  An Allostatic Active Inference Model), J Ontell. 2023 August 7;11(8): 158.doi</vt:lpstr>
      <vt:lpstr>PowerPoint Presentation</vt:lpstr>
      <vt:lpstr>PowerPoint Presentation</vt:lpstr>
      <vt:lpstr>PowerPoint Presentation</vt:lpstr>
      <vt:lpstr>PowerPoint Presentation</vt:lpstr>
      <vt:lpstr>Training yourself to be more Resilient over time. </vt:lpstr>
      <vt:lpstr>Training Yourself to be more Resilient</vt:lpstr>
      <vt:lpstr>Benefits of Resilience and Health Conditions:</vt:lpstr>
      <vt:lpstr>Benefits of Resilience and Health Conditions:</vt:lpstr>
      <vt:lpstr>Benefits of Resilience and Health Conditions:</vt:lpstr>
      <vt:lpstr>PowerPoint Presentation</vt:lpstr>
      <vt:lpstr>PowerPoint Presentation</vt:lpstr>
      <vt:lpstr>Top Books on Resilience</vt:lpstr>
      <vt:lpstr>Instructions for the BRS</vt:lpstr>
      <vt:lpstr>PowerPoint Presentation</vt:lpstr>
      <vt:lpstr>PowerPoint Presentation</vt:lpstr>
      <vt:lpstr>PowerPoint Presentation</vt:lpstr>
      <vt:lpstr>PowerPoint Presentation</vt:lpstr>
      <vt:lpstr>PowerPoint Presentation</vt:lpstr>
      <vt:lpstr>In Summary today we discussed:</vt:lpstr>
      <vt:lpstr>References:</vt:lpstr>
      <vt:lpstr>Dana Rizzo RN, BSN, ACM-RN Dana.Rizzo@singhmail.com 703-967-4777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Bailey</dc:creator>
  <cp:lastModifiedBy>Dana Rizzo</cp:lastModifiedBy>
  <cp:revision>124</cp:revision>
  <dcterms:created xsi:type="dcterms:W3CDTF">2020-08-24T19:52:36Z</dcterms:created>
  <dcterms:modified xsi:type="dcterms:W3CDTF">2024-12-10T19:40:21Z</dcterms:modified>
</cp:coreProperties>
</file>