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6"/>
  </p:notesMasterIdLst>
  <p:sldIdLst>
    <p:sldId id="303" r:id="rId2"/>
    <p:sldId id="304" r:id="rId3"/>
    <p:sldId id="288" r:id="rId4"/>
    <p:sldId id="300" r:id="rId5"/>
    <p:sldId id="293" r:id="rId6"/>
    <p:sldId id="294" r:id="rId7"/>
    <p:sldId id="295" r:id="rId8"/>
    <p:sldId id="296" r:id="rId9"/>
    <p:sldId id="297" r:id="rId10"/>
    <p:sldId id="298" r:id="rId11"/>
    <p:sldId id="299" r:id="rId12"/>
    <p:sldId id="266" r:id="rId13"/>
    <p:sldId id="259" r:id="rId14"/>
    <p:sldId id="260" r:id="rId15"/>
    <p:sldId id="267" r:id="rId16"/>
    <p:sldId id="274" r:id="rId17"/>
    <p:sldId id="275" r:id="rId18"/>
    <p:sldId id="280" r:id="rId19"/>
    <p:sldId id="283" r:id="rId20"/>
    <p:sldId id="279" r:id="rId21"/>
    <p:sldId id="258" r:id="rId22"/>
    <p:sldId id="268" r:id="rId23"/>
    <p:sldId id="278" r:id="rId24"/>
    <p:sldId id="284" r:id="rId25"/>
    <p:sldId id="269" r:id="rId26"/>
    <p:sldId id="270" r:id="rId27"/>
    <p:sldId id="276" r:id="rId28"/>
    <p:sldId id="285" r:id="rId29"/>
    <p:sldId id="286" r:id="rId30"/>
    <p:sldId id="289" r:id="rId31"/>
    <p:sldId id="302" r:id="rId32"/>
    <p:sldId id="301" r:id="rId33"/>
    <p:sldId id="292" r:id="rId34"/>
    <p:sldId id="287"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66FF"/>
    <a:srgbClr val="0066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0" autoAdjust="0"/>
    <p:restoredTop sz="60373" autoAdjust="0"/>
  </p:normalViewPr>
  <p:slideViewPr>
    <p:cSldViewPr>
      <p:cViewPr>
        <p:scale>
          <a:sx n="70" d="100"/>
          <a:sy n="70" d="100"/>
        </p:scale>
        <p:origin x="-2536" y="-1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8475" cy="463550"/>
          </a:xfrm>
          <a:prstGeom prst="rect">
            <a:avLst/>
          </a:prstGeom>
          <a:noFill/>
          <a:ln>
            <a:noFill/>
          </a:ln>
          <a:effectLst/>
          <a:extLst/>
        </p:spPr>
        <p:txBody>
          <a:bodyPr vert="horz" wrap="square" lIns="92958" tIns="46479" rIns="92958" bIns="46479"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55299" name="Rectangle 3"/>
          <p:cNvSpPr>
            <a:spLocks noGrp="1" noChangeArrowheads="1"/>
          </p:cNvSpPr>
          <p:nvPr>
            <p:ph type="dt" idx="1"/>
          </p:nvPr>
        </p:nvSpPr>
        <p:spPr bwMode="auto">
          <a:xfrm>
            <a:off x="3970338" y="0"/>
            <a:ext cx="3038475" cy="463550"/>
          </a:xfrm>
          <a:prstGeom prst="rect">
            <a:avLst/>
          </a:prstGeom>
          <a:noFill/>
          <a:ln>
            <a:noFill/>
          </a:ln>
          <a:effectLst/>
          <a:extLst/>
        </p:spPr>
        <p:txBody>
          <a:bodyPr vert="horz" wrap="square" lIns="92958" tIns="46479" rIns="92958" bIns="46479"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37892" name="Rectangle 4"/>
          <p:cNvSpPr>
            <a:spLocks noRo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301" name="Rectangle 5"/>
          <p:cNvSpPr>
            <a:spLocks noGrp="1" noChangeArrowheads="1"/>
          </p:cNvSpPr>
          <p:nvPr>
            <p:ph type="body" sz="quarter" idx="3"/>
          </p:nvPr>
        </p:nvSpPr>
        <p:spPr bwMode="auto">
          <a:xfrm>
            <a:off x="701675" y="4416425"/>
            <a:ext cx="5607050" cy="4181475"/>
          </a:xfrm>
          <a:prstGeom prst="rect">
            <a:avLst/>
          </a:prstGeom>
          <a:noFill/>
          <a:ln>
            <a:noFill/>
          </a:ln>
          <a:effectLst/>
          <a:ex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831263"/>
            <a:ext cx="3038475" cy="463550"/>
          </a:xfrm>
          <a:prstGeom prst="rect">
            <a:avLst/>
          </a:prstGeom>
          <a:noFill/>
          <a:ln>
            <a:noFill/>
          </a:ln>
          <a:effectLst/>
          <a:extLst/>
        </p:spPr>
        <p:txBody>
          <a:bodyPr vert="horz" wrap="square" lIns="92958" tIns="46479" rIns="92958" bIns="46479"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55303" name="Rectangle 7"/>
          <p:cNvSpPr>
            <a:spLocks noGrp="1" noChangeArrowheads="1"/>
          </p:cNvSpPr>
          <p:nvPr>
            <p:ph type="sldNum" sz="quarter" idx="5"/>
          </p:nvPr>
        </p:nvSpPr>
        <p:spPr bwMode="auto">
          <a:xfrm>
            <a:off x="3970338" y="8831263"/>
            <a:ext cx="3038475" cy="463550"/>
          </a:xfrm>
          <a:prstGeom prst="rect">
            <a:avLst/>
          </a:prstGeom>
          <a:noFill/>
          <a:ln>
            <a:noFill/>
          </a:ln>
          <a:effectLst/>
          <a:extLst/>
        </p:spPr>
        <p:txBody>
          <a:bodyPr vert="horz" wrap="square" lIns="92958" tIns="46479" rIns="92958" bIns="46479" numCol="1" anchor="b" anchorCtr="0" compatLnSpc="1">
            <a:prstTxWarp prst="textNoShape">
              <a:avLst/>
            </a:prstTxWarp>
          </a:bodyPr>
          <a:lstStyle>
            <a:lvl1pPr algn="r">
              <a:defRPr sz="1200"/>
            </a:lvl1pPr>
          </a:lstStyle>
          <a:p>
            <a:fld id="{E70861A4-0B0F-9B4C-BF89-9127C52983FA}" type="slidenum">
              <a:rPr lang="en-US"/>
              <a:pPr/>
              <a:t>‹#›</a:t>
            </a:fld>
            <a:endParaRPr lang="en-US"/>
          </a:p>
        </p:txBody>
      </p:sp>
    </p:spTree>
    <p:extLst>
      <p:ext uri="{BB962C8B-B14F-4D97-AF65-F5344CB8AC3E}">
        <p14:creationId xmlns:p14="http://schemas.microsoft.com/office/powerpoint/2010/main" val="735931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A02C832-575B-4B4E-9658-AB8C51DE48EB}" type="slidenum">
              <a:rPr lang="en-US"/>
              <a:pPr eaLnBrk="1" hangingPunct="1"/>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Suggestibility.</a:t>
            </a:r>
            <a:r>
              <a:rPr lang="en-US"/>
              <a:t> This is the vulnerability of memory to the power of suggestion — information that you learn about an occurrence after the fact. Suggestibility can be the culprit in recollections of incidents from your childhood that never really happened.</a:t>
            </a:r>
          </a:p>
          <a:p>
            <a:endParaRPr lang="en-US"/>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F16F8553-D030-7D4E-8BA8-0FF35E3C2C5D}"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Bias.</a:t>
            </a:r>
            <a:r>
              <a:rPr lang="en-US"/>
              <a:t> One enduring myth about memory is that it records what you perceive and experience with complete, objective accuracy. In reality, your perceptions are filtered and influenced by personal biases — your experiences, beliefs, prior knowledge and even your mood at the moment — both when a memory is being encoded in the brain and when it is being retrieved. People prone to depression, for example, remember negative information better than positive information.</a:t>
            </a:r>
          </a:p>
          <a:p>
            <a:endParaRPr lang="en-US"/>
          </a:p>
          <a:p>
            <a:r>
              <a:rPr lang="en-US"/>
              <a:t>Is the figure on the left a white vase with a fluted pedestal or the profile of two people in black staring at each other?</a:t>
            </a:r>
          </a:p>
          <a:p>
            <a:endParaRPr lang="en-US"/>
          </a:p>
          <a:p>
            <a:r>
              <a:rPr lang="en-US"/>
              <a:t>Is the figure on the right a young woman turned away with a feather in her hair, a hood, a black choker and a fur coat, or an older woman with a large nose staring down toward her feet?</a:t>
            </a:r>
          </a:p>
          <a:p>
            <a:endParaRPr lang="en-US"/>
          </a:p>
          <a:p>
            <a:r>
              <a:rPr lang="en-US"/>
              <a:t>If we “see” these things differently, we remember them differently.</a:t>
            </a:r>
          </a:p>
          <a:p>
            <a:endParaRPr lang="en-US"/>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76B8F849-4023-CA44-9EF0-17C6DA466FF2}"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C421CF2D-8414-054F-AD6D-9D2F0FE0D830}" type="slidenum">
              <a:rPr lang="en-US"/>
              <a:pPr/>
              <a:t>12</a:t>
            </a:fld>
            <a:endParaRPr lang="en-US"/>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Now we know what not to worry about.  How can we make our memory sharper?</a:t>
            </a:r>
          </a:p>
          <a:p>
            <a:pPr eaLnBrk="1" hangingPunct="1"/>
            <a:endParaRPr lang="en-US"/>
          </a:p>
          <a:p>
            <a:pPr eaLnBrk="1" hangingPunct="1"/>
            <a:r>
              <a:rPr lang="en-US"/>
              <a:t>First let’s play a game.  I would like you to memorize the items on this grocery list.  Don’t write anything down, just try to memorize it.</a:t>
            </a:r>
          </a:p>
          <a:p>
            <a:pPr eaLnBrk="1" hangingPunct="1"/>
            <a:endParaRPr lang="en-US"/>
          </a:p>
          <a:p>
            <a:pPr eaLnBrk="1" hangingPunct="1"/>
            <a:r>
              <a:rPr lang="en-US"/>
              <a:t>Read the items out loud, about 1 sec each.  Pause for approximately 5 sec when you’re done.</a:t>
            </a:r>
          </a:p>
          <a:p>
            <a:pPr eaLnBrk="1" hangingPunct="1"/>
            <a:endParaRPr lang="en-US"/>
          </a:p>
          <a:p>
            <a:pPr eaLnBrk="1" hangingPunct="1"/>
            <a:r>
              <a:rPr lang="en-US"/>
              <a:t>“Okay, does everyone have those?”</a:t>
            </a:r>
          </a:p>
          <a:p>
            <a:pPr eaLnBrk="1" hangingPunct="1"/>
            <a:endParaRPr lang="en-US"/>
          </a:p>
          <a:p>
            <a:pPr eaLnBrk="1" hangingPunct="1"/>
            <a:r>
              <a:rPr lang="en-US"/>
              <a:t>Transition the slide.  Do not give more time.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1819096B-F8DB-8E4D-8950-6BF99BDFFBF4}" type="slidenum">
              <a:rPr lang="en-US"/>
              <a:pPr/>
              <a:t>13</a:t>
            </a:fld>
            <a:endParaRPr lang="en-US"/>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a:t>The grocery list we just reviewed will be used later. Let’s look at the main regions of the brain.</a:t>
            </a:r>
          </a:p>
          <a:p>
            <a:pPr eaLnBrk="1" hangingPunct="1">
              <a:lnSpc>
                <a:spcPct val="80000"/>
              </a:lnSpc>
            </a:pPr>
            <a:endParaRPr lang="en-US" sz="1000"/>
          </a:p>
          <a:p>
            <a:pPr eaLnBrk="1" hangingPunct="1">
              <a:lnSpc>
                <a:spcPct val="80000"/>
              </a:lnSpc>
            </a:pPr>
            <a:r>
              <a:rPr lang="en-US" sz="1000"/>
              <a:t>Right behind your forehead is your frontal lobe. This region is crucial for higher order thinking, reasoning, impulse control, critical evaluations and risk assessment. Up until about age 25 years, the frontal lobe is still growing and developing. When a teenager does a dangerous trick on his bike, it’s partly because his frontal lobe is underdeveloped and he can’t evaluate the risk very well.  </a:t>
            </a:r>
          </a:p>
          <a:p>
            <a:pPr eaLnBrk="1" hangingPunct="1">
              <a:lnSpc>
                <a:spcPct val="80000"/>
              </a:lnSpc>
            </a:pPr>
            <a:endParaRPr lang="en-US" sz="1000"/>
          </a:p>
          <a:p>
            <a:pPr eaLnBrk="1" hangingPunct="1">
              <a:lnSpc>
                <a:spcPct val="80000"/>
              </a:lnSpc>
            </a:pPr>
            <a:r>
              <a:rPr lang="en-US" sz="1000"/>
              <a:t>In an older adult, a decrease in the function of the frontal lobe can mean that although they recently fell and hurt themselves, they are now carrying a heavy basket of laundry up the stairs. Their ability to evaluate that risk is impaired as the frontal lobe shrinks as we get older. </a:t>
            </a:r>
          </a:p>
          <a:p>
            <a:pPr eaLnBrk="1" hangingPunct="1">
              <a:lnSpc>
                <a:spcPct val="80000"/>
              </a:lnSpc>
            </a:pPr>
            <a:endParaRPr lang="en-US" sz="1000"/>
          </a:p>
          <a:p>
            <a:pPr eaLnBrk="1" hangingPunct="1">
              <a:lnSpc>
                <a:spcPct val="80000"/>
              </a:lnSpc>
            </a:pPr>
            <a:r>
              <a:rPr lang="en-US" sz="1000"/>
              <a:t>The parietal lobe is in purple. This region is important to memory and also has our motor control areas that help us move.</a:t>
            </a:r>
          </a:p>
          <a:p>
            <a:pPr eaLnBrk="1" hangingPunct="1">
              <a:lnSpc>
                <a:spcPct val="80000"/>
              </a:lnSpc>
            </a:pPr>
            <a:endParaRPr lang="en-US" sz="1000"/>
          </a:p>
          <a:p>
            <a:pPr eaLnBrk="1" hangingPunct="1">
              <a:lnSpc>
                <a:spcPct val="80000"/>
              </a:lnSpc>
            </a:pPr>
            <a:r>
              <a:rPr lang="en-US" sz="1000"/>
              <a:t>The temporal lobe is in green, it’s right behind your ears.  This area is important for hearing and thinking about auditory stimuli.  But it also houses the hippocampus – one of the most researched brain areas for memory.</a:t>
            </a:r>
          </a:p>
          <a:p>
            <a:pPr eaLnBrk="1" hangingPunct="1">
              <a:lnSpc>
                <a:spcPct val="80000"/>
              </a:lnSpc>
            </a:pPr>
            <a:endParaRPr lang="en-US" sz="1000"/>
          </a:p>
          <a:p>
            <a:pPr eaLnBrk="1" hangingPunct="1">
              <a:lnSpc>
                <a:spcPct val="80000"/>
              </a:lnSpc>
            </a:pPr>
            <a:r>
              <a:rPr lang="en-US" sz="1000"/>
              <a:t>If you move your hand down the back of your head to where your neck starts, this is where your occipital lobe for visual processing.  Your eyes are in the front, but the part of the brain that interprets what we see is in the back of the head.  This part of the brain stays stable with age, so when we have vision problems, it’s usually because our eyesight is getting worse not because our brain can’t interpret the images.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1E54A505-DEE2-944C-8689-63897FB25544}" type="slidenum">
              <a:rPr lang="en-US"/>
              <a:pPr/>
              <a:t>14</a:t>
            </a:fld>
            <a:endParaRPr lang="en-US"/>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memory center of the brain – the hippocampus – is in the middle of the brain.” (Point out the hippocampus.)</a:t>
            </a:r>
          </a:p>
          <a:p>
            <a:pPr eaLnBrk="1" hangingPunct="1"/>
            <a:endParaRPr lang="en-US"/>
          </a:p>
          <a:p>
            <a:pPr eaLnBrk="1" hangingPunct="1"/>
            <a:r>
              <a:rPr lang="en-US"/>
              <a:t>If the human brain is a library that stock­s memories instead of books, the hippocampus is the main librarian.</a:t>
            </a:r>
          </a:p>
          <a:p>
            <a:pPr eaLnBrk="1" hangingPunct="1"/>
            <a:endParaRPr lang="en-US"/>
          </a:p>
          <a:p>
            <a:pPr eaLnBrk="1" hangingPunct="1"/>
            <a:r>
              <a:rPr lang="en-US"/>
              <a:t>It juggles the disposal of unnecessary short-term memories (like what you ate for breakfast last Tuesday) while cataloging materials for the permanent collection of long-term memory. It's not the only part at work, however, in storing this information. Different kinds of memory are stored in different areas of the brain. With such a large system, the brain needs a sophisticated way to store and retrieve memories.</a:t>
            </a:r>
          </a:p>
          <a:p>
            <a:pPr eaLnBrk="1" hangingPunct="1"/>
            <a:endParaRPr lang="en-US"/>
          </a:p>
          <a:p>
            <a:pPr eaLnBrk="1" hangingPunct="1"/>
            <a:r>
              <a:rPr lang="en-US"/>
              <a:t>The brain has to be able to pull information immediately, whether it's mundane data (such as a telephone number) or an experience that’s been in storage for years (your first kiss). No one likes a library that loses books or puts them on the wrong shelf. Yet sometimes our hippocampus is a confused or overworked librarian that doesn't pull up memories when we need them. Some of the memories are trivial, like when we tear apart our homes looking for glasses that were perched on top of our heads. Sometimes lapses are more embarrassing and worrisome, like calling an old friend "sport" because we simply can't remember his name.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00DD0CCE-CEBA-474B-BE53-C495FC67513B}" type="slidenum">
              <a:rPr lang="en-US"/>
              <a:pPr/>
              <a:t>15</a:t>
            </a:fld>
            <a:endParaRPr lang="en-US"/>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100"/>
              <a:t>We experience the world as information enters our brains through our senses: touch, smell, sight, taste, and hearing.  </a:t>
            </a:r>
          </a:p>
          <a:p>
            <a:pPr eaLnBrk="1" hangingPunct="1">
              <a:lnSpc>
                <a:spcPct val="80000"/>
              </a:lnSpc>
            </a:pPr>
            <a:endParaRPr lang="en-US" sz="1100"/>
          </a:p>
          <a:p>
            <a:pPr eaLnBrk="1" hangingPunct="1">
              <a:lnSpc>
                <a:spcPct val="80000"/>
              </a:lnSpc>
            </a:pPr>
            <a:r>
              <a:rPr lang="en-US" sz="1100"/>
              <a:t>This information is processed through different parts of the brain and then enters into short-term memory. Short-term memory is limited.  It holds information for only 15-20 minutes at a time and can hold only about 5 to 9 items at a time.  If information doesn’t leave short-term memory within 20 minutes to go into working or long-term memory, it is deleted as if you never knew it. Our short term memory can’t take in new information until it is cleared of old information. Which means if you aren’t paying deep attention right now to what I’m saying about memory, you won’t be able to remember it later.</a:t>
            </a:r>
          </a:p>
          <a:p>
            <a:pPr eaLnBrk="1" hangingPunct="1">
              <a:lnSpc>
                <a:spcPct val="80000"/>
              </a:lnSpc>
            </a:pPr>
            <a:endParaRPr lang="en-US" sz="1100"/>
          </a:p>
          <a:p>
            <a:pPr eaLnBrk="1" hangingPunct="1">
              <a:lnSpc>
                <a:spcPct val="80000"/>
              </a:lnSpc>
            </a:pPr>
            <a:r>
              <a:rPr lang="en-US" sz="1100"/>
              <a:t>From short term memory, information enters working memory, the work horse. Here we can rehearse information, manipulate and sort it, and think over ideas.  Working memory is also limited -- think of it like a bucket of water that you can only have one of each day. You will have to ration it so you don’t run out.  When it’s busy working, it takes up resources. Now, when it’s done, it can put the resources back in the pool to use later. This is similar to multi-tasking, your working memory can work with several different ideas at once, and can merge them or change them.</a:t>
            </a:r>
          </a:p>
          <a:p>
            <a:pPr eaLnBrk="1" hangingPunct="1">
              <a:lnSpc>
                <a:spcPct val="80000"/>
              </a:lnSpc>
            </a:pPr>
            <a:endParaRPr lang="en-US" sz="1100"/>
          </a:p>
          <a:p>
            <a:pPr eaLnBrk="1" hangingPunct="1">
              <a:lnSpc>
                <a:spcPct val="80000"/>
              </a:lnSpc>
            </a:pPr>
            <a:r>
              <a:rPr lang="en-US" sz="1100"/>
              <a:t>From working memory, information enters long term memory. Long term memory is like long term storage, once information makes it in, it can sit there forever.  Long term memory is theoretically infinite.  In theory, you can remember every moment of every day of your life.  “Does anyone remember every moment of every day of their life?” (Pause for response.) Probably not, because not all the information we are exposed to will make it into long-term memory.</a:t>
            </a:r>
          </a:p>
          <a:p>
            <a:pPr eaLnBrk="1" hangingPunct="1">
              <a:lnSpc>
                <a:spcPct val="80000"/>
              </a:lnSpc>
            </a:pPr>
            <a:endParaRPr lang="en-US" sz="1100"/>
          </a:p>
          <a:p>
            <a:pPr eaLnBrk="1" hangingPunct="1">
              <a:lnSpc>
                <a:spcPct val="80000"/>
              </a:lnSpc>
            </a:pPr>
            <a:r>
              <a:rPr lang="en-US" sz="1100"/>
              <a:t>Only about 5-9 items at a time can exit short term memory and move into that limited bucket of working memory.  So not everything makes it through the process into long-term memory.  As we age, it may become harder to remember new information, like a doctor’s appointment, but we can recall details of our first ice-skating trip. This is because long term memory is very stable but short term memory gets shorter and can absorb fewer numbers of things.  </a:t>
            </a:r>
          </a:p>
          <a:p>
            <a:pPr eaLnBrk="1" hangingPunct="1">
              <a:lnSpc>
                <a:spcPct val="80000"/>
              </a:lnSpc>
            </a:pPr>
            <a:endParaRPr lang="en-US" sz="1100"/>
          </a:p>
          <a:p>
            <a:pPr eaLnBrk="1" hangingPunct="1">
              <a:lnSpc>
                <a:spcPct val="80000"/>
              </a:lnSpc>
            </a:pPr>
            <a:r>
              <a:rPr lang="en-US" sz="1100"/>
              <a:t>Everything I’ve described up this point is about learning new information.  We haven’t actually </a:t>
            </a:r>
            <a:r>
              <a:rPr lang="en-US" sz="1100" i="1"/>
              <a:t>remembered</a:t>
            </a:r>
            <a:r>
              <a:rPr lang="en-US" sz="1100"/>
              <a:t> anything yet.</a:t>
            </a:r>
          </a:p>
          <a:p>
            <a:pPr eaLnBrk="1" hangingPunct="1">
              <a:lnSpc>
                <a:spcPct val="80000"/>
              </a:lnSpc>
            </a:pPr>
            <a:endParaRPr lang="en-US" sz="1100"/>
          </a:p>
          <a:p>
            <a:pPr eaLnBrk="1" hangingPunct="1">
              <a:lnSpc>
                <a:spcPct val="80000"/>
              </a:lnSpc>
            </a:pPr>
            <a:r>
              <a:rPr lang="en-US" sz="1100"/>
              <a:t>The act of remembering is when we pull information out of long-term into working memory where it is used, manipulated or even changed. From working memory, we tell the stories of our childhood, we recite our phone number, we say the name of our friend.  That’s why working memory is the true work horse of information processing, sorting and retrieving.</a:t>
            </a:r>
          </a:p>
          <a:p>
            <a:pPr eaLnBrk="1" hangingPunct="1">
              <a:lnSpc>
                <a:spcPct val="80000"/>
              </a:lnSpc>
            </a:pPr>
            <a:r>
              <a:rPr lang="en-US" sz="1100"/>
              <a:t/>
            </a:r>
            <a:br>
              <a:rPr lang="en-US" sz="1100"/>
            </a:br>
            <a:r>
              <a:rPr lang="en-US" sz="1100"/>
              <a:t>Any questions?</a:t>
            </a:r>
          </a:p>
          <a:p>
            <a:pPr eaLnBrk="1" hangingPunct="1">
              <a:lnSpc>
                <a:spcPct val="80000"/>
              </a:lnSpc>
            </a:pPr>
            <a:endParaRPr lang="en-US"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E37E62A3-CD69-CA4A-9D73-A6BB5DB4CDAC}" type="slidenum">
              <a:rPr lang="en-US"/>
              <a:pPr/>
              <a:t>16</a:t>
            </a:fld>
            <a:endParaRPr lang="en-US"/>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Let’s do a memory task.  I will read lists of words.  When I’m done, I’ll ask you to pick the two words that go together the best.  It’s important that you don’t write anything down.  I can only read the words once, so make sure you listen carefully.</a:t>
            </a:r>
          </a:p>
          <a:p>
            <a:pPr eaLnBrk="1" hangingPunct="1"/>
            <a:endParaRPr lang="en-US"/>
          </a:p>
          <a:p>
            <a:pPr eaLnBrk="1" hangingPunct="1"/>
            <a:r>
              <a:rPr lang="en-US"/>
              <a:t>Let’s start:</a:t>
            </a:r>
          </a:p>
          <a:p>
            <a:pPr eaLnBrk="1" hangingPunct="1"/>
            <a:endParaRPr lang="en-US"/>
          </a:p>
          <a:p>
            <a:pPr eaLnBrk="1" hangingPunct="1"/>
            <a:r>
              <a:rPr lang="en-US"/>
              <a:t>“Orange, Hot, Book, Cold,”  What two words go together best?  Have the group make their guesses.</a:t>
            </a:r>
          </a:p>
          <a:p>
            <a:pPr eaLnBrk="1" hangingPunct="1"/>
            <a:endParaRPr lang="en-US"/>
          </a:p>
          <a:p>
            <a:pPr eaLnBrk="1" hangingPunct="1"/>
            <a:r>
              <a:rPr lang="en-US"/>
              <a:t>NEXT SLIDE has the answer on 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CD8BBB52-2612-954B-B51B-9C3466A6A074}" type="slidenum">
              <a:rPr lang="en-US"/>
              <a:pPr/>
              <a:t>17</a:t>
            </a:fld>
            <a:endParaRPr 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“That’s right.  Hot and cold are similar and describe temperature.  Orange and book are not related.”</a:t>
            </a:r>
          </a:p>
          <a:p>
            <a:pPr eaLnBrk="1" hangingPunct="1"/>
            <a:endParaRPr lang="en-US"/>
          </a:p>
          <a:p>
            <a:pPr eaLnBrk="1" hangingPunct="1"/>
            <a:r>
              <a:rPr lang="en-US"/>
              <a:t>“Here’s another one.  Ready?”</a:t>
            </a:r>
          </a:p>
          <a:p>
            <a:pPr eaLnBrk="1" hangingPunct="1"/>
            <a:endParaRPr lang="en-US"/>
          </a:p>
          <a:p>
            <a:pPr eaLnBrk="1" hangingPunct="1"/>
            <a:r>
              <a:rPr lang="en-US"/>
              <a:t>Read: “Soft, Dog, Boy, Hard”</a:t>
            </a:r>
          </a:p>
          <a:p>
            <a:pPr eaLnBrk="1" hangingPunct="1"/>
            <a:endParaRPr lang="en-US"/>
          </a:p>
          <a:p>
            <a:pPr eaLnBrk="1" hangingPunct="1"/>
            <a:r>
              <a:rPr lang="en-US"/>
              <a:t>“What two words go together?”  CLICK NEXT.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DDAE59E4-11C9-0344-85B3-5745DE2A1222}" type="slidenum">
              <a:rPr lang="en-US"/>
              <a:pPr/>
              <a:t>18</a:t>
            </a:fld>
            <a:endParaRPr lang="en-US"/>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“That’s right, soft and hard.  Here’s the next one.”</a:t>
            </a:r>
          </a:p>
          <a:p>
            <a:pPr eaLnBrk="1" hangingPunct="1"/>
            <a:endParaRPr lang="en-US"/>
          </a:p>
          <a:p>
            <a:pPr eaLnBrk="1" hangingPunct="1"/>
            <a:r>
              <a:rPr lang="en-US"/>
              <a:t>Read: “Hand, Nose, Ear, Toe”</a:t>
            </a:r>
          </a:p>
          <a:p>
            <a:pPr eaLnBrk="1" hangingPunct="1"/>
            <a:endParaRPr lang="en-US"/>
          </a:p>
          <a:p>
            <a:pPr eaLnBrk="1" hangingPunct="1"/>
            <a:r>
              <a:rPr lang="en-US"/>
              <a:t>“Which two go together best?”</a:t>
            </a:r>
          </a:p>
          <a:p>
            <a:pPr eaLnBrk="1" hangingPunct="1"/>
            <a:endParaRPr lang="en-US"/>
          </a:p>
          <a:p>
            <a:pPr eaLnBrk="1" hangingPunct="1"/>
            <a:r>
              <a:rPr lang="en-US"/>
              <a:t>You will hear mixed responses.  Say.  “Let’s vote.  Raise your hand if you think, Hand and Toe.  And who think Nose and Ear?”  CLICK NEXT.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2162DDFB-DD2C-E44B-8AA3-3778E6549655}" type="slidenum">
              <a:rPr lang="en-US"/>
              <a:pPr/>
              <a:t>19</a:t>
            </a:fld>
            <a:endParaRPr 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“Nose and Ear are correct.  They go together best, both are on the head.  Hand and toe are different and don’t relate to each other as well.  This one was harder because all four words are names of body parts, so it is more difficult to find the deeper comparison.”  Foot and toe would have been similar, too, but that wasn’t an option.</a:t>
            </a:r>
          </a:p>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BEFORE YOU START </a:t>
            </a:r>
            <a:r>
              <a:rPr lang="en-US"/>
              <a:t>– On your lesson plan outline, note the activity about memorizing objects on a tray.  Prepare the tray beforehand.</a:t>
            </a:r>
          </a:p>
          <a:p>
            <a:pPr eaLnBrk="1" hangingPunct="1"/>
            <a:endParaRPr lang="en-US"/>
          </a:p>
          <a:p>
            <a:pPr eaLnBrk="1" hangingPunct="1"/>
            <a:r>
              <a:rPr lang="en-US"/>
              <a:t>Toward the end of this presentation, you will ask all participants to write down as many objects as they can remember from the tray. Discuss the results and have people share their strategies for remembering.</a:t>
            </a:r>
          </a:p>
          <a:p>
            <a:pPr eaLnBrk="1" hangingPunct="1"/>
            <a:endParaRPr lang="en-US"/>
          </a:p>
          <a:p>
            <a:pPr eaLnBrk="1" hangingPunct="1"/>
            <a:r>
              <a:rPr lang="en-US"/>
              <a:t>Intro to Memory Tricks:  Everyone’s brain ages, but we experience those changes in different ways.  Some 90-year-olds can remember everything, while some younger adults are forgetful.  It is common for people to complain that their memory gets worse when they age.  You can’t remember where you put your keys or the name of the person you just met.  Various parts of your brain ages differently, and different types of memory normally change with age.  Today we will learn how the brain changes when we age, and how different types of memory work.  We will learn some tricks and habits to keep your brain sharp and your memory working well.</a:t>
            </a:r>
          </a:p>
          <a:p>
            <a:endParaRPr lang="en-US"/>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7D0CB864-4070-734E-8048-6E2064393F1E}"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EB7CA29D-849F-A840-A538-3F85D0F4B3A5}" type="slidenum">
              <a:rPr lang="en-US"/>
              <a:pPr/>
              <a:t>20</a:t>
            </a:fld>
            <a:endParaRPr lang="en-US"/>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task is an example of working memory.  You had to listen to what I read, maintain the list of words in your mind, and then decide what goes together best. Older adults commonly take longer to make respond to these kinds of tasks and make more mistakes than younger adults.</a:t>
            </a:r>
          </a:p>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1176174E-C6AC-8F4A-9ED7-0DF12477B458}" type="slidenum">
              <a:rPr lang="en-US"/>
              <a:pPr/>
              <a:t>21</a:t>
            </a:fld>
            <a:endParaRPr lang="en-US"/>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t>We can also distinguish memory functions by the different brain regions involved in capturing the experience: the Senses.</a:t>
            </a:r>
          </a:p>
          <a:p>
            <a:pPr eaLnBrk="1" hangingPunct="1">
              <a:lnSpc>
                <a:spcPct val="90000"/>
              </a:lnSpc>
            </a:pPr>
            <a:r>
              <a:rPr lang="en-US"/>
              <a:t> </a:t>
            </a:r>
          </a:p>
          <a:p>
            <a:pPr eaLnBrk="1" hangingPunct="1">
              <a:lnSpc>
                <a:spcPct val="90000"/>
              </a:lnSpc>
            </a:pPr>
            <a:r>
              <a:rPr lang="en-US"/>
              <a:t>The brain processes each of the senses differently.  Sense memories are very strong.  If I ask what smell reminds you of home, almost everyone can recall their “home smell” quite vividly. </a:t>
            </a:r>
          </a:p>
          <a:p>
            <a:pPr eaLnBrk="1" hangingPunct="1">
              <a:lnSpc>
                <a:spcPct val="90000"/>
              </a:lnSpc>
            </a:pPr>
            <a:endParaRPr lang="en-US"/>
          </a:p>
          <a:p>
            <a:pPr eaLnBrk="1" hangingPunct="1">
              <a:lnSpc>
                <a:spcPct val="90000"/>
              </a:lnSpc>
            </a:pPr>
            <a:r>
              <a:rPr lang="en-US"/>
              <a:t>Our brains also process and remember are sense of motion different than stationary objects.  When remembering movement, our brains actually recall a series of still scenes like pieces on a film strip.  We can remember the act of moving, but we won’t actually remember images in motion, our memories work more like watching a movie.  </a:t>
            </a:r>
          </a:p>
          <a:p>
            <a:pPr eaLnBrk="1" hangingPunct="1">
              <a:lnSpc>
                <a:spcPct val="90000"/>
              </a:lnSpc>
            </a:pPr>
            <a:endParaRPr lang="en-US"/>
          </a:p>
          <a:p>
            <a:pPr eaLnBrk="1" hangingPunct="1">
              <a:lnSpc>
                <a:spcPct val="90000"/>
              </a:lnSpc>
            </a:pPr>
            <a:r>
              <a:rPr lang="en-US"/>
              <a:t>Our brains will remember color differently than numbers, or symbols with meaning.  And remembering information in a particular order, like 1,2,3, is different than just remembering the number 1.</a:t>
            </a:r>
          </a:p>
          <a:p>
            <a:pPr eaLnBrk="1" hangingPunct="1">
              <a:lnSpc>
                <a:spcPct val="90000"/>
              </a:lnSpc>
            </a:pPr>
            <a:endParaRPr lang="en-US"/>
          </a:p>
          <a:p>
            <a:pPr eaLnBrk="1" hangingPunct="1">
              <a:lnSpc>
                <a:spcPct val="90000"/>
              </a:lnSpc>
            </a:pPr>
            <a:r>
              <a:rPr lang="en-US"/>
              <a:t>For every type of information that we experience in our lives, our brains have a specialized process to capture, encode and store it.  In addition, one particularly unique memory function is “Association.” Remembering a single item or a list of items is different than remembering bits of information associated with each other. For example, you may remember my name, or my face, but to remember my name when you see me in a few days requires associative memory.  </a:t>
            </a:r>
          </a:p>
          <a:p>
            <a:pPr eaLnBrk="1" hangingPunct="1">
              <a:lnSpc>
                <a:spcPct val="90000"/>
              </a:lnSpc>
            </a:pPr>
            <a:endParaRPr lang="en-US"/>
          </a:p>
          <a:p>
            <a:pPr eaLnBrk="1" hangingPunct="1">
              <a:lnSpc>
                <a:spcPct val="90000"/>
              </a:lnSpc>
            </a:pPr>
            <a:r>
              <a:rPr lang="en-US"/>
              <a:t>We find that older adults can have worse associative memory, even though they may be able to remember a single item of information very well.  So you may be able to remember my name later, but you’ll have a hard time recognizing me as “John” if we meet in grocery store a few days later.</a:t>
            </a:r>
          </a:p>
          <a:p>
            <a:pPr eaLnBrk="1" hangingPunct="1">
              <a:lnSpc>
                <a:spcPct val="90000"/>
              </a:lnSpc>
            </a:pPr>
            <a:endParaRPr lang="en-US"/>
          </a:p>
          <a:p>
            <a:pPr eaLnBrk="1" hangingPunct="1">
              <a:lnSpc>
                <a:spcPct val="90000"/>
              </a:lnSpc>
            </a:pPr>
            <a:r>
              <a:rPr lang="en-US"/>
              <a:t>TIP – we know that the more senses that we associate new information with, the greater the likelihood we will remember it.  A conversation that takes place while hiking through the woods will be remembered more richly than one on the phone in your kitchen.  The smells, sounds and colors of the forest add context to the conversation and strengthen the memory of it.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59BA50C6-0385-ED42-9A65-144DE82B73B6}" type="slidenum">
              <a:rPr lang="en-US"/>
              <a:pPr/>
              <a:t>22</a:t>
            </a:fld>
            <a:endParaRPr lang="en-US"/>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Speaking of which, does anyone remember the grocery list?  It’s been about 20 minutes since you saw it, so the list should have moved into long-term memory by now.  </a:t>
            </a:r>
          </a:p>
          <a:p>
            <a:pPr eaLnBrk="1" hangingPunct="1"/>
            <a:endParaRPr lang="en-US"/>
          </a:p>
          <a:p>
            <a:pPr eaLnBrk="1" hangingPunct="1"/>
            <a:r>
              <a:rPr lang="en-US"/>
              <a:t>Have volunteers who thought they remembered all of them read their list.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BCFBAB9E-9710-A74A-B69E-C0D519D7A412}" type="slidenum">
              <a:rPr lang="en-US"/>
              <a:pPr/>
              <a:t>23</a:t>
            </a:fld>
            <a:endParaRPr lang="en-US"/>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Were they right?  If you remembered all or most of this list, the information migrated into your long-term memory.  </a:t>
            </a:r>
          </a:p>
          <a:p>
            <a:pPr eaLnBrk="1" hangingPunct="1"/>
            <a:endParaRPr lang="en-US"/>
          </a:p>
          <a:p>
            <a:pPr eaLnBrk="1" hangingPunct="1"/>
            <a:r>
              <a:rPr lang="en-US"/>
              <a:t>Talk about strategies used to remember them and why some of them might not have worked very well.  Often, one of the participants will admit that they were not really paying attention to the list when it was first presented so they promptly forgot it. The next slides details common strategies.</a:t>
            </a:r>
          </a:p>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B0B1BA52-DD60-A94A-AE8C-1C3A137E6CA0}" type="slidenum">
              <a:rPr lang="en-US"/>
              <a:pPr/>
              <a:t>24</a:t>
            </a:fld>
            <a:endParaRPr lang="en-US"/>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But here are some things that you can try to help you remember lists of information more easily.  Rather than writing your grocery list in order of what you need, write the items in order of how you will walk through the store. Imagine yourself moving through the store, picking up the items. If you do this, you’re rehearsing the information while visualizing -- this is a good way to learn and remember information.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9D4200C9-F28E-6B45-9472-BF41CDAAEDA5}" type="slidenum">
              <a:rPr lang="en-US"/>
              <a:pPr/>
              <a:t>25</a:t>
            </a:fld>
            <a:endParaRPr lang="en-US"/>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Another trick is to organize information into groups.  This is called chunking.  So you can think of two groups: a produce group with apples, oranges, and lettuce; and another group with bread and dairy.  These groups make sense to me, but maybe you would make different groups, do what seems most intuitive to you. This way, your mind needs to remember two groups of three, rather than six individual items.  Remember short-term memory is limited to lists of about 5-7 items — two groups of three is easier to remember than six individual items.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9B74CA85-0949-F24B-A1CF-AF3B0536D608}" type="slidenum">
              <a:rPr lang="en-US"/>
              <a:pPr/>
              <a:t>26</a:t>
            </a:fld>
            <a:endParaRPr lang="en-US"/>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Another way to study and remember information well is to put the items into a story.  You wouldn’t probably do this for a grocery list, but I’ll use it for an example.</a:t>
            </a:r>
          </a:p>
          <a:p>
            <a:pPr eaLnBrk="1" hangingPunct="1"/>
            <a:endParaRPr lang="en-US"/>
          </a:p>
          <a:p>
            <a:pPr eaLnBrk="1" hangingPunct="1"/>
            <a:r>
              <a:rPr lang="en-US"/>
              <a:t>Read the story on the slide, emphasizing each of the CAPITALIZED WORDS.</a:t>
            </a:r>
          </a:p>
          <a:p>
            <a:pPr eaLnBrk="1" hangingPunct="1"/>
            <a:endParaRPr lang="en-US"/>
          </a:p>
          <a:p>
            <a:pPr eaLnBrk="1" hangingPunct="1"/>
            <a:r>
              <a:rPr lang="en-US"/>
              <a:t>When we make meaningful associations between items, we engage more parts of our brain, and we can remember things easier.  The story helps trigger more of the items.</a:t>
            </a:r>
          </a:p>
          <a:p>
            <a:pPr eaLnBrk="1" hangingPunct="1"/>
            <a:endParaRPr lang="en-US"/>
          </a:p>
          <a:p>
            <a:pPr eaLnBrk="1" hangingPunct="1"/>
            <a:r>
              <a:rPr lang="en-US"/>
              <a:t>“Each of these strategies is INTENTIONAL.  This means your are focusing, concentrating, intending to remember this information.  Of all the “tricks” we can use to remember, being intentional is the most important. For instance, when you place your keys on the counter, say to yourself, “I am placing my keys on the counter.”  Or “I am filing my tax return in the cabinet in the basement.” By noting the activity, we are much more likely to remember it.  </a:t>
            </a:r>
          </a:p>
          <a:p>
            <a:pPr eaLnBrk="1" hangingPunct="1"/>
            <a:endParaRPr lang="en-US"/>
          </a:p>
          <a:p>
            <a:pPr eaLnBrk="1" hangingPunct="1"/>
            <a:r>
              <a:rPr lang="en-US"/>
              <a:t>You have to intentionally study information in these ways, and it may take a little extra time at first.  With practice this becomes easier.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7FFAA277-3EB1-134A-A3E3-ED42BC248C40}" type="slidenum">
              <a:rPr lang="en-US"/>
              <a:pPr/>
              <a:t>27</a:t>
            </a:fld>
            <a:endParaRPr lang="en-US"/>
          </a:p>
        </p:txBody>
      </p:sp>
      <p:sp>
        <p:nvSpPr>
          <p:cNvPr id="65539" name="Rectangle 2"/>
          <p:cNvSpPr>
            <a:spLocks noRot="1" noChangeArrowheads="1" noTextEdit="1"/>
          </p:cNvSpPr>
          <p:nvPr>
            <p:ph type="sldImg"/>
          </p:nvPr>
        </p:nvSpPr>
        <p:spPr>
          <a:ln/>
        </p:spPr>
      </p:sp>
      <p:sp>
        <p:nvSpPr>
          <p:cNvPr id="37892" name="Rectangle 3"/>
          <p:cNvSpPr>
            <a:spLocks noGrp="1" noChangeArrowheads="1"/>
          </p:cNvSpPr>
          <p:nvPr>
            <p:ph type="body" idx="1"/>
          </p:nvPr>
        </p:nvSpPr>
        <p:spPr/>
        <p:txBody>
          <a:bodyPr/>
          <a:lstStyle/>
          <a:p>
            <a:pPr eaLnBrk="1" hangingPunct="1">
              <a:lnSpc>
                <a:spcPct val="80000"/>
              </a:lnSpc>
            </a:pPr>
            <a:r>
              <a:rPr lang="en-US" sz="800"/>
              <a:t>Not usually.</a:t>
            </a:r>
          </a:p>
          <a:p>
            <a:pPr eaLnBrk="1" hangingPunct="1">
              <a:lnSpc>
                <a:spcPct val="80000"/>
              </a:lnSpc>
            </a:pPr>
            <a:endParaRPr lang="en-US" sz="800"/>
          </a:p>
          <a:p>
            <a:pPr eaLnBrk="1" hangingPunct="1">
              <a:lnSpc>
                <a:spcPct val="80000"/>
              </a:lnSpc>
            </a:pPr>
            <a:r>
              <a:rPr lang="en-US" sz="800"/>
              <a:t>We don</a:t>
            </a:r>
            <a:r>
              <a:rPr lang="ja-JP" altLang="en-US" sz="800"/>
              <a:t>’</a:t>
            </a:r>
            <a:r>
              <a:rPr lang="en-US" sz="800"/>
              <a:t>t remember where we left our glasses, because we are not intentional when we put them down.  And often other things are occurring at the same time, distracting us from the action. We need to pay attention to the action or the information never even makes it into short-term memory.</a:t>
            </a:r>
          </a:p>
          <a:p>
            <a:pPr eaLnBrk="1" hangingPunct="1">
              <a:lnSpc>
                <a:spcPct val="80000"/>
              </a:lnSpc>
            </a:pPr>
            <a:endParaRPr lang="en-US" sz="800"/>
          </a:p>
          <a:p>
            <a:pPr eaLnBrk="1" hangingPunct="1">
              <a:lnSpc>
                <a:spcPct val="80000"/>
              </a:lnSpc>
            </a:pPr>
            <a:r>
              <a:rPr lang="en-US" sz="800"/>
              <a:t>For names, repeat their name when you meet them.  Say, Hi Donna, glad to meet you. Say it to yourself again.  Then say it out loud again as you are leaving. That way your brain has engaged three times in a visual cue as well as a listening cue of the name and face.  </a:t>
            </a:r>
          </a:p>
          <a:p>
            <a:pPr eaLnBrk="1" hangingPunct="1">
              <a:lnSpc>
                <a:spcPct val="80000"/>
              </a:lnSpc>
            </a:pPr>
            <a:endParaRPr lang="en-US" sz="800"/>
          </a:p>
          <a:p>
            <a:pPr eaLnBrk="1" hangingPunct="1">
              <a:lnSpc>
                <a:spcPct val="80000"/>
              </a:lnSpc>
            </a:pPr>
            <a:r>
              <a:rPr lang="en-US" sz="800"/>
              <a:t>Earliest memories are in long-term memory, which is very stable. They are also associated with a variety of senses and emotions, so it</a:t>
            </a:r>
            <a:r>
              <a:rPr lang="ja-JP" altLang="en-US" sz="800"/>
              <a:t>’</a:t>
            </a:r>
            <a:r>
              <a:rPr lang="en-US" sz="800"/>
              <a:t>s not surprising that those memories are easier to access than the mundane information of your doctor</a:t>
            </a:r>
            <a:r>
              <a:rPr lang="ja-JP" altLang="en-US" sz="800"/>
              <a:t>’</a:t>
            </a:r>
            <a:r>
              <a:rPr lang="en-US" sz="800"/>
              <a:t>s appointment.</a:t>
            </a:r>
          </a:p>
          <a:p>
            <a:pPr eaLnBrk="1" hangingPunct="1">
              <a:lnSpc>
                <a:spcPct val="80000"/>
              </a:lnSpc>
            </a:pPr>
            <a:endParaRPr lang="en-US" sz="800"/>
          </a:p>
          <a:p>
            <a:pPr eaLnBrk="1" hangingPunct="1">
              <a:lnSpc>
                <a:spcPct val="80000"/>
              </a:lnSpc>
            </a:pPr>
            <a:r>
              <a:rPr lang="en-US" sz="800"/>
              <a:t>It is Alzheimer</a:t>
            </a:r>
            <a:r>
              <a:rPr lang="ja-JP" altLang="en-US" sz="800"/>
              <a:t>’</a:t>
            </a:r>
            <a:r>
              <a:rPr lang="en-US" sz="800"/>
              <a:t>s???</a:t>
            </a:r>
          </a:p>
          <a:p>
            <a:pPr eaLnBrk="1" hangingPunct="1">
              <a:lnSpc>
                <a:spcPct val="80000"/>
              </a:lnSpc>
            </a:pPr>
            <a:endParaRPr lang="en-US" sz="800"/>
          </a:p>
          <a:p>
            <a:pPr eaLnBrk="1" hangingPunct="1">
              <a:lnSpc>
                <a:spcPct val="80000"/>
              </a:lnSpc>
            </a:pPr>
            <a:r>
              <a:rPr lang="en-US" sz="800"/>
              <a:t>THE FOLLOWING IS VERY IMPORTANT TO STATE CLEARLY:  Memory decline is normal as we age. Everyone</a:t>
            </a:r>
            <a:r>
              <a:rPr lang="ja-JP" altLang="en-US" sz="800"/>
              <a:t>’</a:t>
            </a:r>
            <a:r>
              <a:rPr lang="en-US" sz="800"/>
              <a:t>s memory gets a little slower and less accurate over time. Forgetting a few things does not mean you have Alzheimer</a:t>
            </a:r>
            <a:r>
              <a:rPr lang="ja-JP" altLang="en-US" sz="800"/>
              <a:t>’</a:t>
            </a:r>
            <a:r>
              <a:rPr lang="en-US" sz="800"/>
              <a:t>s. Alzheimer</a:t>
            </a:r>
            <a:r>
              <a:rPr lang="ja-JP" altLang="en-US" sz="800"/>
              <a:t>’</a:t>
            </a:r>
            <a:r>
              <a:rPr lang="en-US" sz="800"/>
              <a:t>s is a much more profound and serious decline.</a:t>
            </a:r>
          </a:p>
          <a:p>
            <a:pPr eaLnBrk="1" hangingPunct="1">
              <a:lnSpc>
                <a:spcPct val="80000"/>
              </a:lnSpc>
            </a:pPr>
            <a:endParaRPr lang="en-US" sz="800"/>
          </a:p>
          <a:p>
            <a:pPr eaLnBrk="1" hangingPunct="1">
              <a:lnSpc>
                <a:spcPct val="80000"/>
              </a:lnSpc>
            </a:pPr>
            <a:r>
              <a:rPr lang="en-US" sz="800"/>
              <a:t>There will probably be a lot of questions about: </a:t>
            </a:r>
          </a:p>
          <a:p>
            <a:pPr eaLnBrk="1" hangingPunct="1">
              <a:lnSpc>
                <a:spcPct val="80000"/>
              </a:lnSpc>
            </a:pPr>
            <a:endParaRPr lang="en-US" sz="800"/>
          </a:p>
          <a:p>
            <a:pPr eaLnBrk="1" hangingPunct="1">
              <a:lnSpc>
                <a:spcPct val="80000"/>
              </a:lnSpc>
              <a:buFontTx/>
              <a:buAutoNum type="arabicParenBoth"/>
            </a:pPr>
            <a:r>
              <a:rPr lang="en-US" sz="800" b="1"/>
              <a:t> How is Alzheimer</a:t>
            </a:r>
            <a:r>
              <a:rPr lang="ja-JP" altLang="en-US" sz="800" b="1"/>
              <a:t>’</a:t>
            </a:r>
            <a:r>
              <a:rPr lang="en-US" sz="800" b="1"/>
              <a:t>s disease diagnosed?</a:t>
            </a:r>
            <a:r>
              <a:rPr lang="en-US" sz="800"/>
              <a:t>  Currently, a person may be diagnosed with Alzheimer</a:t>
            </a:r>
            <a:r>
              <a:rPr lang="ja-JP" altLang="en-US" sz="800"/>
              <a:t>’</a:t>
            </a:r>
            <a:r>
              <a:rPr lang="en-US" sz="800"/>
              <a:t>s but cannot be confirmed until an autopsy is done after death.  Even then, the markers we thought were definitive, are not exclusive to the disease.  Normal aging can also produce some plaques and tangles in the brain, but without notable cognitive decline.  So, we still just don</a:t>
            </a:r>
            <a:r>
              <a:rPr lang="ja-JP" altLang="en-US" sz="800"/>
              <a:t>’</a:t>
            </a:r>
            <a:r>
              <a:rPr lang="en-US" sz="800"/>
              <a:t>t know enough yet.</a:t>
            </a:r>
          </a:p>
          <a:p>
            <a:pPr eaLnBrk="1" hangingPunct="1">
              <a:lnSpc>
                <a:spcPct val="80000"/>
              </a:lnSpc>
            </a:pPr>
            <a:endParaRPr lang="en-US" sz="800"/>
          </a:p>
          <a:p>
            <a:pPr eaLnBrk="1" hangingPunct="1">
              <a:lnSpc>
                <a:spcPct val="80000"/>
              </a:lnSpc>
            </a:pPr>
            <a:r>
              <a:rPr lang="en-US" sz="800"/>
              <a:t>(2) </a:t>
            </a:r>
            <a:r>
              <a:rPr lang="en-US" sz="800" b="1"/>
              <a:t>How do I know if I have Alzheimer</a:t>
            </a:r>
            <a:r>
              <a:rPr lang="ja-JP" altLang="en-US" sz="800" b="1"/>
              <a:t>’</a:t>
            </a:r>
            <a:r>
              <a:rPr lang="en-US" sz="800" b="1"/>
              <a:t>s disease?  </a:t>
            </a:r>
            <a:r>
              <a:rPr lang="en-US" sz="800"/>
              <a:t>The disease presents as severe forgetfulness.  The saying goes, Forgetting where you put your keys is normal. Forgetting what keys are used for is serious. If you feel like you are becoming more forgetful, and it is interfering with your day to day life, then speak to your primary care physician.  They can help you determine if there are other symptoms that may point to a different health issue, like cardiovascular disease or depression, or if there may be a lifestyle cause, like diet or sleep.</a:t>
            </a:r>
          </a:p>
          <a:p>
            <a:pPr eaLnBrk="1" hangingPunct="1">
              <a:lnSpc>
                <a:spcPct val="80000"/>
              </a:lnSpc>
            </a:pPr>
            <a:endParaRPr lang="en-US" sz="800"/>
          </a:p>
          <a:p>
            <a:pPr eaLnBrk="1" hangingPunct="1">
              <a:lnSpc>
                <a:spcPct val="80000"/>
              </a:lnSpc>
            </a:pPr>
            <a:r>
              <a:rPr lang="en-US" sz="800"/>
              <a:t>(3) </a:t>
            </a:r>
            <a:r>
              <a:rPr lang="en-US" sz="800" b="1"/>
              <a:t>Is there a cure for Alzheimer</a:t>
            </a:r>
            <a:r>
              <a:rPr lang="ja-JP" altLang="en-US" sz="800" b="1"/>
              <a:t>’</a:t>
            </a:r>
            <a:r>
              <a:rPr lang="en-US" sz="800" b="1"/>
              <a:t>s disease?  </a:t>
            </a:r>
            <a:r>
              <a:rPr lang="en-US" sz="800"/>
              <a:t>Currently there is no cure.  Researchers are working very hard to understand how the disease is different from normal aging and other forms of dementia.  Until then, it</a:t>
            </a:r>
            <a:r>
              <a:rPr lang="ja-JP" altLang="en-US" sz="800"/>
              <a:t>’</a:t>
            </a:r>
            <a:r>
              <a:rPr lang="en-US" sz="800"/>
              <a:t>s difficult to know a cause, and so we can</a:t>
            </a:r>
            <a:r>
              <a:rPr lang="ja-JP" altLang="en-US" sz="800"/>
              <a:t>’</a:t>
            </a:r>
            <a:r>
              <a:rPr lang="en-US" sz="800"/>
              <a:t>t prevent it. You can try to maintain your current level of cognitive function by taking care of your heart health, good nutrition and physical activity, and staying mentally and socially engaged.</a:t>
            </a:r>
          </a:p>
          <a:p>
            <a:pPr eaLnBrk="1" hangingPunct="1">
              <a:lnSpc>
                <a:spcPct val="80000"/>
              </a:lnSpc>
            </a:pPr>
            <a:endParaRPr lang="en-US" sz="800"/>
          </a:p>
          <a:p>
            <a:pPr eaLnBrk="1" hangingPunct="1">
              <a:lnSpc>
                <a:spcPct val="80000"/>
              </a:lnSpc>
            </a:pPr>
            <a:r>
              <a:rPr lang="en-US" sz="800"/>
              <a:t>(4) </a:t>
            </a:r>
            <a:r>
              <a:rPr lang="en-US" sz="800" b="1"/>
              <a:t>Do games help keep your mind sharp?</a:t>
            </a:r>
            <a:r>
              <a:rPr lang="en-US" sz="800"/>
              <a:t>  The marketing for mind games, like Brain Age or luminosity are a little misleading. Playing the games can help you get better at playing the games, but hasn</a:t>
            </a:r>
            <a:r>
              <a:rPr lang="ja-JP" altLang="en-US" sz="800"/>
              <a:t>’</a:t>
            </a:r>
            <a:r>
              <a:rPr lang="en-US" sz="800"/>
              <a:t>t yet been proven to improve overall memory. If you enjoy them, though, by all means do them, but they can</a:t>
            </a:r>
            <a:r>
              <a:rPr lang="ja-JP" altLang="en-US" sz="800"/>
              <a:t>’</a:t>
            </a:r>
            <a:r>
              <a:rPr lang="en-US" sz="800"/>
              <a:t>t cure Alzheimer</a:t>
            </a:r>
            <a:r>
              <a:rPr lang="ja-JP" altLang="en-US" sz="800"/>
              <a:t>’</a:t>
            </a:r>
            <a:r>
              <a:rPr lang="en-US" sz="800"/>
              <a:t>s or guarantee you won</a:t>
            </a:r>
            <a:r>
              <a:rPr lang="ja-JP" altLang="en-US" sz="800"/>
              <a:t>’</a:t>
            </a:r>
            <a:r>
              <a:rPr lang="en-US" sz="800"/>
              <a:t>t get it.  </a:t>
            </a:r>
            <a:endParaRPr lang="en-US" sz="800"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buFontTx/>
              <a:buAutoNum type="arabicPeriod"/>
            </a:pPr>
            <a:r>
              <a:rPr lang="en-US"/>
              <a:t>Practice paying attention, by reading a news article and then explaining it to someone else.  Or watch a favorite TV show with your eyes closed and try to match the voice with the actor.</a:t>
            </a:r>
          </a:p>
          <a:p>
            <a:pPr marL="231775" indent="-231775" eaLnBrk="1" hangingPunct="1">
              <a:buFontTx/>
              <a:buAutoNum type="arabicPeriod"/>
            </a:pPr>
            <a:endParaRPr lang="en-US"/>
          </a:p>
          <a:p>
            <a:pPr marL="231775" indent="-231775" eaLnBrk="1" hangingPunct="1">
              <a:buFontTx/>
              <a:buAutoNum type="arabicPeriod"/>
            </a:pPr>
            <a:r>
              <a:rPr lang="en-US"/>
              <a:t>Put  items by the door so you remember to take them in the morning. Put a calendar at the bathroom sink so you see it first thing in the morning. If you need to pick up prescription, leave the empty bottle by front door.  </a:t>
            </a:r>
          </a:p>
          <a:p>
            <a:pPr marL="231775" indent="-231775" eaLnBrk="1" hangingPunct="1">
              <a:buFontTx/>
              <a:buAutoNum type="arabicPeriod"/>
            </a:pPr>
            <a:endParaRPr lang="en-US"/>
          </a:p>
          <a:p>
            <a:pPr marL="231775" indent="-231775" eaLnBrk="1" hangingPunct="1">
              <a:buFontTx/>
              <a:buAutoNum type="arabicPeriod"/>
            </a:pPr>
            <a:r>
              <a:rPr lang="en-US"/>
              <a:t>Group things together by category, alphabet, number or any other way that makes sense to you.</a:t>
            </a:r>
          </a:p>
          <a:p>
            <a:pPr marL="231775" indent="-231775" eaLnBrk="1" hangingPunct="1">
              <a:buFontTx/>
              <a:buAutoNum type="arabicPeriod"/>
            </a:pPr>
            <a:endParaRPr lang="en-US"/>
          </a:p>
          <a:p>
            <a:pPr marL="231775" indent="-231775" eaLnBrk="1" hangingPunct="1">
              <a:buFontTx/>
              <a:buAutoNum type="arabicPeriod"/>
            </a:pPr>
            <a:r>
              <a:rPr lang="en-US"/>
              <a:t>Name Game:  Use this to remember names by using rhyming or making a unusual connection.  Remember “Mary” by thinking of her with a little lamb.  Or Mary “Berry” because she was wearing a purple sweater when you first met.</a:t>
            </a:r>
          </a:p>
          <a:p>
            <a:pPr marL="231775" indent="-231775" eaLnBrk="1" hangingPunct="1">
              <a:buFontTx/>
              <a:buAutoNum type="arabicPeriod"/>
            </a:pPr>
            <a:endParaRPr lang="en-US"/>
          </a:p>
          <a:p>
            <a:pPr marL="231775" indent="-231775" eaLnBrk="1" hangingPunct="1">
              <a:buFontTx/>
              <a:buAutoNum type="arabicPeriod"/>
            </a:pPr>
            <a:r>
              <a:rPr lang="en-US"/>
              <a:t>Pay Attention. Make a verbal note, silently or out loud, of what you are trying to remember. </a:t>
            </a:r>
          </a:p>
          <a:p>
            <a:pPr marL="231775" indent="-231775" eaLnBrk="1" hangingPunct="1">
              <a:buFontTx/>
              <a:buAutoNum type="arabicPeriod"/>
            </a:pPr>
            <a:endParaRPr lang="en-US"/>
          </a:p>
          <a:p>
            <a:pPr marL="231775" indent="-231775" eaLnBrk="1" hangingPunct="1">
              <a:buFontTx/>
              <a:buAutoNum type="arabicPeriod"/>
            </a:pPr>
            <a:r>
              <a:rPr lang="en-US"/>
              <a:t>Visualization is seeing the picture of the experience in your head.  As with the grocery list, you don’t just remember the words, you actually see the items in the grocery store aisles. Or see yourself walking into your doctor’s office at 10 am on Monday.</a:t>
            </a:r>
          </a:p>
          <a:p>
            <a:pPr marL="231775" indent="-231775" eaLnBrk="1" hangingPunct="1">
              <a:buFontTx/>
              <a:buAutoNum type="arabicPeriod"/>
            </a:pPr>
            <a:endParaRPr lang="en-US"/>
          </a:p>
          <a:p>
            <a:pPr marL="231775" indent="-231775" eaLnBrk="1" hangingPunct="1">
              <a:buFontTx/>
              <a:buAutoNum type="arabicPeriod"/>
            </a:pPr>
            <a:r>
              <a:rPr lang="en-US"/>
              <a:t>Exercise helps blood flow to the brain and is important to all organs in the body.  25% of all the blood pumped per heart beat goes directly to the brain, so keep your heart strong.  Aim for 30 minutes three times a week of aerobic exercise where your heart beat is slightly elevated.  </a:t>
            </a:r>
          </a:p>
          <a:p>
            <a:pPr marL="231775" indent="-231775" eaLnBrk="1" hangingPunct="1">
              <a:buFontTx/>
              <a:buAutoNum type="arabicPeriod"/>
            </a:pPr>
            <a:endParaRPr lang="en-US"/>
          </a:p>
          <a:p>
            <a:pPr marL="231775" indent="-231775" eaLnBrk="1" hangingPunct="1">
              <a:buFontTx/>
              <a:buAutoNum type="arabicPeriod"/>
            </a:pPr>
            <a:r>
              <a:rPr lang="en-US"/>
              <a:t>Excessive drinking leads to short term memory loss.  Confine drinking to light to moderate, which means no more than 2 glasses of wine or bottles of beer a day</a:t>
            </a:r>
          </a:p>
          <a:p>
            <a:pPr marL="231775" indent="-231775" eaLnBrk="1" hangingPunct="1">
              <a:buFontTx/>
              <a:buAutoNum type="arabicPeriod"/>
            </a:pPr>
            <a:endParaRPr lang="en-US"/>
          </a:p>
          <a:p>
            <a:pPr marL="231775" indent="-231775" eaLnBrk="1" hangingPunct="1">
              <a:buFontTx/>
              <a:buAutoNum type="arabicPeriod"/>
            </a:pPr>
            <a:r>
              <a:rPr lang="en-US"/>
              <a:t>Depression contributes to memory loss. It makes new information harder to learn and impedes our ability to access memories. Depression also increases the stress hormone cortisol which has been shown to contribute to Alzheimer’s.</a:t>
            </a:r>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CDF9CA56-2784-D346-8B44-3E2518567C77}"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Here’s a test of working memory and your ability to suppress primary information. It also measures your ability to focus, concentrate and choose what to pay attention to.</a:t>
            </a:r>
          </a:p>
          <a:p>
            <a:pPr eaLnBrk="1" hangingPunct="1"/>
            <a:endParaRPr lang="en-US"/>
          </a:p>
          <a:p>
            <a:pPr eaLnBrk="1" hangingPunct="1"/>
            <a:r>
              <a:rPr lang="en-US"/>
              <a:t>This test was developed by a researcher named Dr. John Stroop.  First lets read the words we see in each column:  Red, Orange, Green, etc.  Go through the whole list.  </a:t>
            </a:r>
          </a:p>
          <a:p>
            <a:pPr eaLnBrk="1" hangingPunct="1"/>
            <a:endParaRPr lang="en-US"/>
          </a:p>
          <a:p>
            <a:pPr eaLnBrk="1" hangingPunct="1"/>
            <a:r>
              <a:rPr lang="en-US"/>
              <a:t>Next ask the participants to read out the color of the word (not the word itself, only the color).  Most people will find this much harder, especially to do quickly.  The brain keeps reverting back to the word because we are primarily readers of words. The language center of our brain is strong and usually dominant.  To do the Stroop well, we must suppress the urge to read the word and force a different part of our brain to engage and tell us the color instead.  This is very difficult but with practice you can get better and help to make your brain a bit more nimble.  </a:t>
            </a:r>
          </a:p>
          <a:p>
            <a:pPr eaLnBrk="1" hangingPunct="1"/>
            <a:endParaRPr lang="en-US"/>
          </a:p>
          <a:p>
            <a:pPr eaLnBrk="1" hangingPunct="1"/>
            <a:r>
              <a:rPr lang="en-US"/>
              <a:t>Other versions of Stroop are available online at the link at the bottom of the PPT slide.</a:t>
            </a:r>
          </a:p>
          <a:p>
            <a:pPr eaLnBrk="1" hangingPunct="1"/>
            <a:endParaRPr lang="en-US"/>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D535F710-2F99-6247-ADAD-EA0CB52D15C2}"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tray will have been already prepared with various objects, about 12. Use a variety of everyday objects but try to find some that would naturally be grouped together, such as office supplies, or kitchen tools. Have the attendees look at the tray for about a minute. Then cover it.</a:t>
            </a:r>
          </a:p>
          <a:p>
            <a:endParaRPr lang="en-US"/>
          </a:p>
          <a:p>
            <a:r>
              <a:rPr lang="en-US" b="1"/>
              <a:t>If you can’t use an actual tray, use our virtual tray on the next slide.</a:t>
            </a:r>
          </a:p>
          <a:p>
            <a:endParaRPr lang="en-US"/>
          </a:p>
          <a:p>
            <a:r>
              <a:rPr lang="en-US"/>
              <a:t>Attendees should not write down anything, simply try to remember.</a:t>
            </a:r>
          </a:p>
          <a:p>
            <a:endParaRPr lang="en-US"/>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68FF4769-8E8F-9C45-9770-CB8AD7C53566}"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After you reveal the tray, ask everyone how many they got write.  Ask the folks who got the most right what strategies they used to remember.  This should be a rousing discussion about how memory works.  Did people place objects into categories?  Did they take a mental picture?  Did they concoct a bizarre story?  Engage the group in analyzing how well they did and how they could improve in the future.</a:t>
            </a:r>
          </a:p>
          <a:p>
            <a:endParaRPr lang="en-US"/>
          </a:p>
          <a:p>
            <a:r>
              <a:rPr lang="en-US"/>
              <a:t>This works well as a review of the lesson and a double-check of how well they remembered what they learned.</a:t>
            </a: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198CA893-8B16-1145-B781-2BB9E61EA12E}"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Let participants share and discuss what they remembered.  Compare differences and similarities.</a:t>
            </a:r>
          </a:p>
          <a:p>
            <a:endParaRPr lang="en-US"/>
          </a:p>
          <a:p>
            <a:r>
              <a:rPr lang="en-US"/>
              <a:t>Talk about strategies for remembering.  These items could easily be grouped or chunked.  </a:t>
            </a:r>
          </a:p>
          <a:p>
            <a:endParaRPr lang="en-US"/>
          </a:p>
          <a:p>
            <a:r>
              <a:rPr lang="en-US"/>
              <a:t>Office supplies.</a:t>
            </a:r>
          </a:p>
          <a:p>
            <a:endParaRPr lang="en-US"/>
          </a:p>
          <a:p>
            <a:r>
              <a:rPr lang="en-US"/>
              <a:t>Keys – for the office and for the car.</a:t>
            </a:r>
          </a:p>
          <a:p>
            <a:endParaRPr lang="en-US"/>
          </a:p>
          <a:p>
            <a:r>
              <a:rPr lang="en-US"/>
              <a:t>Two things you can eat.</a:t>
            </a:r>
          </a:p>
          <a:p>
            <a:endParaRPr lang="en-US"/>
          </a:p>
          <a:p>
            <a:r>
              <a:rPr lang="en-US"/>
              <a:t>How did people make the feather fit in? Or is it easy to remember because it doesn’t fit?  Some people might remember the pen with the feather as in feather or quill pen.</a:t>
            </a:r>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F0D75607-7510-274A-AFC5-EEA3AE0BE7AC}"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Keys</a:t>
            </a:r>
          </a:p>
          <a:p>
            <a:r>
              <a:rPr lang="en-US"/>
              <a:t>Bubble gum</a:t>
            </a:r>
          </a:p>
          <a:p>
            <a:r>
              <a:rPr lang="en-US"/>
              <a:t>Toy car (convertible)</a:t>
            </a:r>
          </a:p>
          <a:p>
            <a:r>
              <a:rPr lang="en-US"/>
              <a:t>Stapler</a:t>
            </a:r>
          </a:p>
          <a:p>
            <a:r>
              <a:rPr lang="en-US"/>
              <a:t>Snickers bar</a:t>
            </a:r>
          </a:p>
          <a:p>
            <a:r>
              <a:rPr lang="en-US"/>
              <a:t>Peacock feather</a:t>
            </a:r>
          </a:p>
          <a:p>
            <a:r>
              <a:rPr lang="en-US"/>
              <a:t>Pen</a:t>
            </a:r>
          </a:p>
          <a:p>
            <a:r>
              <a:rPr lang="en-US"/>
              <a:t>Scissors</a:t>
            </a:r>
          </a:p>
          <a:p>
            <a:r>
              <a:rPr lang="en-US"/>
              <a:t>Paper Clip</a:t>
            </a:r>
          </a:p>
          <a:p>
            <a:r>
              <a:rPr lang="en-US"/>
              <a:t>Dollar Bill</a:t>
            </a: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62E0F319-58EC-8840-B3CE-44699F48C28D}"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19F130E0-1ECF-DB4F-887A-BFA7E8C39694}" type="slidenum">
              <a:rPr lang="en-US">
                <a:solidFill>
                  <a:srgbClr val="000000"/>
                </a:solidFill>
              </a:rPr>
              <a:pPr/>
              <a:t>33</a:t>
            </a:fld>
            <a:endParaRPr lang="en-US">
              <a:solidFill>
                <a:srgbClr val="000000"/>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We talked about some tricks you can do to help you remember more easily, and you should practice the tricks to become better at them.  It’s also important to take care of your health: so try to engage in moderate activity a couple of time a week, and then keep up with your prescriptions.</a:t>
            </a:r>
          </a:p>
          <a:p>
            <a:pPr eaLnBrk="1" hangingPunct="1"/>
            <a:endParaRPr lang="en-US"/>
          </a:p>
          <a:p>
            <a:pPr eaLnBrk="1" hangingPunct="1"/>
            <a:r>
              <a:rPr lang="en-US"/>
              <a:t>Ask what sorts of changes, if any, the participants are planning to make based on what they learned today.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9A37DC5C-B36C-7F4F-9A1A-E5CA452DBD5F}" type="slidenum">
              <a:rPr lang="en-US"/>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Keys</a:t>
            </a:r>
          </a:p>
          <a:p>
            <a:r>
              <a:rPr lang="en-US"/>
              <a:t>Bubble gum</a:t>
            </a:r>
          </a:p>
          <a:p>
            <a:r>
              <a:rPr lang="en-US"/>
              <a:t>Toy car (convertible)</a:t>
            </a:r>
          </a:p>
          <a:p>
            <a:r>
              <a:rPr lang="en-US"/>
              <a:t>Stapler</a:t>
            </a:r>
          </a:p>
          <a:p>
            <a:r>
              <a:rPr lang="en-US"/>
              <a:t>Snickers bar</a:t>
            </a:r>
          </a:p>
          <a:p>
            <a:r>
              <a:rPr lang="en-US"/>
              <a:t>Peacock feather</a:t>
            </a:r>
          </a:p>
          <a:p>
            <a:r>
              <a:rPr lang="en-US"/>
              <a:t>Pen</a:t>
            </a:r>
          </a:p>
          <a:p>
            <a:r>
              <a:rPr lang="en-US"/>
              <a:t>Scissors</a:t>
            </a:r>
          </a:p>
          <a:p>
            <a:r>
              <a:rPr lang="en-US"/>
              <a:t>Paper Clip</a:t>
            </a:r>
          </a:p>
          <a:p>
            <a:r>
              <a:rPr lang="en-US"/>
              <a:t>Dollar Bill</a:t>
            </a: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8EC30AD0-7AB5-674D-8762-9F2FEAFF2CDB}"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t>Some of these problems become more pronounced with age, but unless they are extreme and persistent, none is considered an indicator of dementia.</a:t>
            </a:r>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5D7EBC8A-CC51-E44E-A749-24AB14598922}"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is the tendency to forget facts or events over time. Although transience might seem like a sign of memory weakness, brain scientists regard it as beneficial because it clears the brain of unused memories, making way for newer, more useful ones.</a:t>
            </a: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38733A99-4BA7-8242-AE3B-359660A80DD6}"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Absent-mindedness.</a:t>
            </a:r>
            <a:r>
              <a:rPr lang="en-US"/>
              <a:t> This type of forgetting occurs when you don't pay close enough attention to what you are doing or hearing; for example, misplacing your glasses or car keys. Because you were thinking of something else, your brain didn't encode the information securely. Absent-mindedness also involves forgetting to do something at a prescribed time, like keeping an appointment.</a:t>
            </a:r>
          </a:p>
          <a:p>
            <a:endParaRPr lang="en-US"/>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D7EF9E57-6794-0E4A-9998-3FD0691C0503}"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Blocking.</a:t>
            </a:r>
            <a:r>
              <a:rPr lang="en-US"/>
              <a:t> This is the temporary inability to retrieve a memory — "It's on the tip of my tongue." Blocking occurs when a memory is properly stored in your brain but something keeps you from finding it. In many cases, the blocked memory is similar to another one, and you retrieve the wrong one. This competing memory, though, is so intrusive that you can't think of the memory you want — like when you call your younger son by your older son's name.</a:t>
            </a: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A96946B1-B159-BA4A-81EB-D37E6B52A694}"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Misattribution.</a:t>
            </a:r>
            <a:r>
              <a:rPr lang="en-US"/>
              <a:t> This memory problem occurs when you recall something accurately in part, but incorrectly recall some detail, like the time, place or person involved. As with several other kinds of memory lapses, misattribution becomes more common with age, for two reasons. First, as you age, you absorb fewer details when acquiring information, because you have somewhat more trouble concentrating and processing information rapidly. Second, when you get older, your memories grow older as well — and old memories are especially prone to misattribution.</a:t>
            </a:r>
          </a:p>
          <a:p>
            <a:endParaRPr lang="en-US"/>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47156B1D-BA89-C64E-9E53-4EB7C59A943F}"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2"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4096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fld id="{29371386-7916-9D41-8263-6C6E265B984D}" type="slidenum">
              <a:rPr lang="en-US"/>
              <a:pPr/>
              <a:t>‹#›</a:t>
            </a:fld>
            <a:endParaRPr lang="en-US"/>
          </a:p>
        </p:txBody>
      </p:sp>
    </p:spTree>
    <p:extLst>
      <p:ext uri="{BB962C8B-B14F-4D97-AF65-F5344CB8AC3E}">
        <p14:creationId xmlns:p14="http://schemas.microsoft.com/office/powerpoint/2010/main" val="55065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D74337E-06EA-0F4A-83BC-7CD75722C084}" type="slidenum">
              <a:rPr lang="en-US"/>
              <a:pPr/>
              <a:t>‹#›</a:t>
            </a:fld>
            <a:endParaRPr lang="en-US"/>
          </a:p>
        </p:txBody>
      </p:sp>
    </p:spTree>
    <p:extLst>
      <p:ext uri="{BB962C8B-B14F-4D97-AF65-F5344CB8AC3E}">
        <p14:creationId xmlns:p14="http://schemas.microsoft.com/office/powerpoint/2010/main" val="182555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BF064FC-20E0-0B4C-A7B1-E9711C45A849}" type="slidenum">
              <a:rPr lang="en-US"/>
              <a:pPr/>
              <a:t>‹#›</a:t>
            </a:fld>
            <a:endParaRPr lang="en-US"/>
          </a:p>
        </p:txBody>
      </p:sp>
    </p:spTree>
    <p:extLst>
      <p:ext uri="{BB962C8B-B14F-4D97-AF65-F5344CB8AC3E}">
        <p14:creationId xmlns:p14="http://schemas.microsoft.com/office/powerpoint/2010/main" val="4144360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C987B63-FAAF-8E4B-8525-AEC74D0B7A79}" type="slidenum">
              <a:rPr lang="en-US"/>
              <a:pPr/>
              <a:t>‹#›</a:t>
            </a:fld>
            <a:endParaRPr lang="en-US"/>
          </a:p>
        </p:txBody>
      </p:sp>
    </p:spTree>
    <p:extLst>
      <p:ext uri="{BB962C8B-B14F-4D97-AF65-F5344CB8AC3E}">
        <p14:creationId xmlns:p14="http://schemas.microsoft.com/office/powerpoint/2010/main" val="57946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fld id="{E91C5D69-93ED-EA4D-870F-35A3B1A045B5}" type="slidenum">
              <a:rPr lang="en-US"/>
              <a:pPr/>
              <a:t>‹#›</a:t>
            </a:fld>
            <a:endParaRPr lang="en-US"/>
          </a:p>
        </p:txBody>
      </p:sp>
    </p:spTree>
    <p:extLst>
      <p:ext uri="{BB962C8B-B14F-4D97-AF65-F5344CB8AC3E}">
        <p14:creationId xmlns:p14="http://schemas.microsoft.com/office/powerpoint/2010/main" val="334520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8F19FCF-44F2-DE40-9983-8730E38312E9}" type="slidenum">
              <a:rPr lang="en-US"/>
              <a:pPr/>
              <a:t>‹#›</a:t>
            </a:fld>
            <a:endParaRPr lang="en-US"/>
          </a:p>
        </p:txBody>
      </p:sp>
    </p:spTree>
    <p:extLst>
      <p:ext uri="{BB962C8B-B14F-4D97-AF65-F5344CB8AC3E}">
        <p14:creationId xmlns:p14="http://schemas.microsoft.com/office/powerpoint/2010/main" val="228932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0EB0B598-E8C6-A041-9A98-9EECCB78AED8}" type="slidenum">
              <a:rPr lang="en-US"/>
              <a:pPr/>
              <a:t>‹#›</a:t>
            </a:fld>
            <a:endParaRPr lang="en-US"/>
          </a:p>
        </p:txBody>
      </p:sp>
    </p:spTree>
    <p:extLst>
      <p:ext uri="{BB962C8B-B14F-4D97-AF65-F5344CB8AC3E}">
        <p14:creationId xmlns:p14="http://schemas.microsoft.com/office/powerpoint/2010/main" val="155025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5CCA248-0CE0-CB4E-934A-3408FAE525EA}" type="slidenum">
              <a:rPr lang="en-US"/>
              <a:pPr/>
              <a:t>‹#›</a:t>
            </a:fld>
            <a:endParaRPr lang="en-US"/>
          </a:p>
        </p:txBody>
      </p:sp>
    </p:spTree>
    <p:extLst>
      <p:ext uri="{BB962C8B-B14F-4D97-AF65-F5344CB8AC3E}">
        <p14:creationId xmlns:p14="http://schemas.microsoft.com/office/powerpoint/2010/main" val="319114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F29722AB-7FBD-FC48-ABD4-B73AB784E26B}" type="slidenum">
              <a:rPr lang="en-US"/>
              <a:pPr/>
              <a:t>‹#›</a:t>
            </a:fld>
            <a:endParaRPr lang="en-US"/>
          </a:p>
        </p:txBody>
      </p:sp>
    </p:spTree>
    <p:extLst>
      <p:ext uri="{BB962C8B-B14F-4D97-AF65-F5344CB8AC3E}">
        <p14:creationId xmlns:p14="http://schemas.microsoft.com/office/powerpoint/2010/main" val="306107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0F68116D-D58C-B84E-896D-EE92858F48D0}" type="slidenum">
              <a:rPr lang="en-US"/>
              <a:pPr/>
              <a:t>‹#›</a:t>
            </a:fld>
            <a:endParaRPr lang="en-US"/>
          </a:p>
        </p:txBody>
      </p:sp>
    </p:spTree>
    <p:extLst>
      <p:ext uri="{BB962C8B-B14F-4D97-AF65-F5344CB8AC3E}">
        <p14:creationId xmlns:p14="http://schemas.microsoft.com/office/powerpoint/2010/main" val="303924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CF10268F-60B8-F846-A282-9BD9AB8D45A3}" type="slidenum">
              <a:rPr lang="en-US"/>
              <a:pPr/>
              <a:t>‹#›</a:t>
            </a:fld>
            <a:endParaRPr lang="en-US"/>
          </a:p>
        </p:txBody>
      </p:sp>
    </p:spTree>
    <p:extLst>
      <p:ext uri="{BB962C8B-B14F-4D97-AF65-F5344CB8AC3E}">
        <p14:creationId xmlns:p14="http://schemas.microsoft.com/office/powerpoint/2010/main" val="405479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A483CA8-240D-3D46-8A5D-482A6AAA1EB0}" type="slidenum">
              <a:rPr lang="en-US"/>
              <a:pPr/>
              <a:t>‹#›</a:t>
            </a:fld>
            <a:endParaRPr lang="en-US"/>
          </a:p>
        </p:txBody>
      </p:sp>
    </p:spTree>
    <p:extLst>
      <p:ext uri="{BB962C8B-B14F-4D97-AF65-F5344CB8AC3E}">
        <p14:creationId xmlns:p14="http://schemas.microsoft.com/office/powerpoint/2010/main" val="384989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D3A5068-3DF1-2046-B668-4C0BC38DB757}" type="slidenum">
              <a:rPr lang="en-US"/>
              <a:pPr/>
              <a:t>‹#›</a:t>
            </a:fld>
            <a:endParaRPr lang="en-US"/>
          </a:p>
        </p:txBody>
      </p:sp>
    </p:spTree>
    <p:extLst>
      <p:ext uri="{BB962C8B-B14F-4D97-AF65-F5344CB8AC3E}">
        <p14:creationId xmlns:p14="http://schemas.microsoft.com/office/powerpoint/2010/main" val="818173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0" name="Rectangle 4"/>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mj-lt"/>
                <a:ea typeface="+mn-ea"/>
                <a:cs typeface="Arial" charset="0"/>
              </a:defRPr>
            </a:lvl1pPr>
          </a:lstStyle>
          <a:p>
            <a:pPr>
              <a:defRPr/>
            </a:pPr>
            <a:endParaRPr lang="en-US" altLang="en-US"/>
          </a:p>
        </p:txBody>
      </p:sp>
      <p:sp>
        <p:nvSpPr>
          <p:cNvPr id="39941"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latin typeface="+mj-lt"/>
                <a:ea typeface="+mn-ea"/>
                <a:cs typeface="Arial" charset="0"/>
              </a:defRPr>
            </a:lvl1pPr>
          </a:lstStyle>
          <a:p>
            <a:pPr>
              <a:defRPr/>
            </a:pPr>
            <a:endParaRPr lang="en-US" altLang="en-US"/>
          </a:p>
        </p:txBody>
      </p:sp>
      <p:sp>
        <p:nvSpPr>
          <p:cNvPr id="39942" name="Rectangle 6"/>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fld id="{86CEF901-E202-704E-96F1-A4139E0B807B}" type="slidenum">
              <a:rPr lang="en-US"/>
              <a:pPr/>
              <a:t>‹#›</a:t>
            </a:fld>
            <a:endParaRPr lang="en-US"/>
          </a:p>
        </p:txBody>
      </p:sp>
      <p:sp>
        <p:nvSpPr>
          <p:cNvPr id="2055"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6"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34"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Garamond" pitchFamily="18" charset="0"/>
          <a:ea typeface="ＭＳ Ｐゴシック" charset="0"/>
          <a:cs typeface="Arial" charset="0"/>
        </a:defRPr>
      </a:lvl2pPr>
      <a:lvl3pPr algn="l" rtl="0" eaLnBrk="0" fontAlgn="base" hangingPunct="0">
        <a:spcBef>
          <a:spcPct val="0"/>
        </a:spcBef>
        <a:spcAft>
          <a:spcPct val="0"/>
        </a:spcAft>
        <a:defRPr sz="4200">
          <a:solidFill>
            <a:schemeClr val="tx2"/>
          </a:solidFill>
          <a:latin typeface="Garamond" pitchFamily="18" charset="0"/>
          <a:ea typeface="ＭＳ Ｐゴシック" charset="0"/>
          <a:cs typeface="Arial" charset="0"/>
        </a:defRPr>
      </a:lvl3pPr>
      <a:lvl4pPr algn="l" rtl="0" eaLnBrk="0" fontAlgn="base" hangingPunct="0">
        <a:spcBef>
          <a:spcPct val="0"/>
        </a:spcBef>
        <a:spcAft>
          <a:spcPct val="0"/>
        </a:spcAft>
        <a:defRPr sz="4200">
          <a:solidFill>
            <a:schemeClr val="tx2"/>
          </a:solidFill>
          <a:latin typeface="Garamond" pitchFamily="18" charset="0"/>
          <a:ea typeface="ＭＳ Ｐゴシック" charset="0"/>
          <a:cs typeface="Arial" charset="0"/>
        </a:defRPr>
      </a:lvl4pPr>
      <a:lvl5pPr algn="l" rtl="0" eaLnBrk="0" fontAlgn="base" hangingPunct="0">
        <a:spcBef>
          <a:spcPct val="0"/>
        </a:spcBef>
        <a:spcAft>
          <a:spcPct val="0"/>
        </a:spcAft>
        <a:defRPr sz="4200">
          <a:solidFill>
            <a:schemeClr val="tx2"/>
          </a:solidFill>
          <a:latin typeface="Garamond" pitchFamily="18" charset="0"/>
          <a:ea typeface="ＭＳ Ｐゴシック"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3000">
          <a:solidFill>
            <a:schemeClr val="tx1"/>
          </a:solidFill>
          <a:latin typeface="+mn-lt"/>
          <a:ea typeface="ＭＳ Ｐゴシック" charset="0"/>
          <a:cs typeface="+mn-cs"/>
        </a:defRPr>
      </a:lvl1pPr>
      <a:lvl2pPr marL="669925" indent="-325438" algn="l" rtl="0" eaLnBrk="0" fontAlgn="base" hangingPunct="0">
        <a:spcBef>
          <a:spcPct val="20000"/>
        </a:spcBef>
        <a:spcAft>
          <a:spcPct val="0"/>
        </a:spcAft>
        <a:buClr>
          <a:schemeClr val="accent2"/>
        </a:buClr>
        <a:buSzPct val="60000"/>
        <a:buFont typeface="Wingdings" charset="0"/>
        <a:buChar char="q"/>
        <a:defRPr sz="2600">
          <a:solidFill>
            <a:schemeClr val="tx1"/>
          </a:solidFill>
          <a:latin typeface="+mn-lt"/>
          <a:ea typeface="Arial" charset="0"/>
          <a:cs typeface="+mn-cs"/>
        </a:defRPr>
      </a:lvl2pPr>
      <a:lvl3pPr marL="1022350" indent="-350838" algn="l" rtl="0" eaLnBrk="0" fontAlgn="base" hangingPunct="0">
        <a:spcBef>
          <a:spcPct val="20000"/>
        </a:spcBef>
        <a:spcAft>
          <a:spcPct val="0"/>
        </a:spcAft>
        <a:buClr>
          <a:schemeClr val="accent1"/>
        </a:buClr>
        <a:buSzPct val="65000"/>
        <a:buFont typeface="Wingdings" charset="0"/>
        <a:buChar char="n"/>
        <a:defRPr sz="2200">
          <a:solidFill>
            <a:schemeClr val="tx1"/>
          </a:solidFill>
          <a:latin typeface="+mn-lt"/>
          <a:ea typeface="Arial" charset="0"/>
          <a:cs typeface="+mn-cs"/>
        </a:defRPr>
      </a:lvl3pPr>
      <a:lvl4pPr marL="1339850" indent="-315913" algn="l" rtl="0" eaLnBrk="0" fontAlgn="base" hangingPunct="0">
        <a:spcBef>
          <a:spcPct val="20000"/>
        </a:spcBef>
        <a:spcAft>
          <a:spcPct val="0"/>
        </a:spcAft>
        <a:buClr>
          <a:schemeClr val="accent2"/>
        </a:buClr>
        <a:buSzPct val="70000"/>
        <a:buFont typeface="Wingdings" charset="0"/>
        <a:buChar char="q"/>
        <a:defRPr sz="2000">
          <a:solidFill>
            <a:schemeClr val="tx1"/>
          </a:solidFill>
          <a:latin typeface="+mn-lt"/>
          <a:ea typeface="Arial" charset="0"/>
          <a:cs typeface="+mn-cs"/>
        </a:defRPr>
      </a:lvl4pPr>
      <a:lvl5pPr marL="1681163" indent="-339725" algn="l" rtl="0" eaLnBrk="0" fontAlgn="base" hangingPunct="0">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emf"/><Relationship Id="rId5"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7" Type="http://schemas.openxmlformats.org/officeDocument/2006/relationships/image" Target="../media/image43.jpeg"/><Relationship Id="rId8" Type="http://schemas.openxmlformats.org/officeDocument/2006/relationships/image" Target="../media/image44.jpe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7" Type="http://schemas.openxmlformats.org/officeDocument/2006/relationships/image" Target="../media/image43.jpeg"/><Relationship Id="rId8" Type="http://schemas.openxmlformats.org/officeDocument/2006/relationships/image" Target="../media/image44.jpeg"/><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jpeg"/><Relationship Id="rId5" Type="http://schemas.openxmlformats.org/officeDocument/2006/relationships/image" Target="../media/image47.jpeg"/><Relationship Id="rId6" Type="http://schemas.openxmlformats.org/officeDocument/2006/relationships/image" Target="../media/image48.jpe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5729288"/>
            <a:ext cx="9144000" cy="1128712"/>
          </a:xfrm>
          <a:prstGeom prst="rect">
            <a:avLst/>
          </a:prstGeom>
          <a:solidFill>
            <a:srgbClr val="FCC73B"/>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cs typeface="+mn-cs"/>
            </a:endParaRPr>
          </a:p>
        </p:txBody>
      </p:sp>
      <p:sp>
        <p:nvSpPr>
          <p:cNvPr id="7" name="TextBox 6"/>
          <p:cNvSpPr txBox="1"/>
          <p:nvPr/>
        </p:nvSpPr>
        <p:spPr>
          <a:xfrm>
            <a:off x="-12700" y="6170613"/>
            <a:ext cx="9144000" cy="738187"/>
          </a:xfrm>
          <a:prstGeom prst="rect">
            <a:avLst/>
          </a:prstGeom>
          <a:noFill/>
          <a:ln>
            <a:noFill/>
          </a:ln>
        </p:spPr>
        <p:txBody>
          <a:bodyPr>
            <a:spAutoFit/>
          </a:bodyPr>
          <a:lstStyle/>
          <a:p>
            <a:pPr algn="ctr">
              <a:defRPr/>
            </a:pPr>
            <a:r>
              <a:rPr lang="en-US" sz="3600" kern="300" baseline="30000" dirty="0">
                <a:solidFill>
                  <a:srgbClr val="1A693F"/>
                </a:solidFill>
                <a:ea typeface="+mn-ea"/>
              </a:rPr>
              <a:t> Institute of Gerontology</a:t>
            </a:r>
            <a:endParaRPr lang="en-US" sz="3600" i="1" kern="300" baseline="30000" dirty="0">
              <a:solidFill>
                <a:srgbClr val="1A693F"/>
              </a:solidFill>
              <a:ea typeface="+mn-ea"/>
            </a:endParaRPr>
          </a:p>
          <a:p>
            <a:pPr>
              <a:defRPr/>
            </a:pPr>
            <a:endParaRPr lang="en-US" kern="300" dirty="0">
              <a:solidFill>
                <a:srgbClr val="1A693F"/>
              </a:solidFill>
              <a:ea typeface="+mn-ea"/>
            </a:endParaRPr>
          </a:p>
        </p:txBody>
      </p:sp>
      <p:pic>
        <p:nvPicPr>
          <p:cNvPr id="410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969000"/>
            <a:ext cx="9191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6067425"/>
            <a:ext cx="7572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 y="1684338"/>
            <a:ext cx="90582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457200"/>
            <a:ext cx="8229600" cy="1139825"/>
          </a:xfrm>
        </p:spPr>
        <p:txBody>
          <a:bodyPr/>
          <a:lstStyle/>
          <a:p>
            <a:r>
              <a:rPr lang="en-US" sz="4400" b="1">
                <a:latin typeface="Garamond" charset="0"/>
                <a:cs typeface="Arial" charset="0"/>
              </a:rPr>
              <a:t>Suggestibility</a:t>
            </a:r>
          </a:p>
        </p:txBody>
      </p:sp>
      <p:sp>
        <p:nvSpPr>
          <p:cNvPr id="13315" name="Content Placeholder 2"/>
          <p:cNvSpPr>
            <a:spLocks noGrp="1"/>
          </p:cNvSpPr>
          <p:nvPr>
            <p:ph idx="1"/>
          </p:nvPr>
        </p:nvSpPr>
        <p:spPr>
          <a:xfrm>
            <a:off x="442913" y="1570038"/>
            <a:ext cx="8229600" cy="4530725"/>
          </a:xfrm>
        </p:spPr>
        <p:txBody>
          <a:bodyPr/>
          <a:lstStyle/>
          <a:p>
            <a:pPr marL="0" indent="0">
              <a:buFont typeface="Wingdings" charset="0"/>
              <a:buNone/>
            </a:pPr>
            <a:r>
              <a:rPr lang="en-US">
                <a:latin typeface="Arial" charset="0"/>
                <a:cs typeface="Arial" charset="0"/>
              </a:rPr>
              <a:t>Memory is altered based on outside suggestions (or even photographs). </a:t>
            </a:r>
          </a:p>
        </p:txBody>
      </p:sp>
      <p:pic>
        <p:nvPicPr>
          <p:cNvPr id="13316" name="Picture 2" descr="C:\Users\deep.IOG.WAYNE.EDU\AppData\Local\Microsoft\Windows\Temporary Internet Files\Content.IE5\QXQLAZO0\Hypnotise-7290-mediu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7200"/>
            <a:ext cx="22177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descr="C:\Users\deep.IOG.WAYNE.EDU\AppData\Local\Microsoft\Windows\Temporary Internet Files\Content.IE5\C612JN00\abstract-spiral-via-Shutterstock-615x34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2895600"/>
            <a:ext cx="530542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533400"/>
            <a:ext cx="3048000" cy="838200"/>
          </a:xfrm>
        </p:spPr>
        <p:txBody>
          <a:bodyPr/>
          <a:lstStyle/>
          <a:p>
            <a:r>
              <a:rPr lang="en-US" sz="4400" b="1">
                <a:latin typeface="Garamond" charset="0"/>
                <a:cs typeface="Arial" charset="0"/>
              </a:rPr>
              <a:t>Bias</a:t>
            </a:r>
          </a:p>
        </p:txBody>
      </p:sp>
      <p:sp>
        <p:nvSpPr>
          <p:cNvPr id="14339" name="Content Placeholder 3"/>
          <p:cNvSpPr>
            <a:spLocks noGrp="1"/>
          </p:cNvSpPr>
          <p:nvPr>
            <p:ph idx="1"/>
          </p:nvPr>
        </p:nvSpPr>
        <p:spPr/>
        <p:txBody>
          <a:bodyPr/>
          <a:lstStyle/>
          <a:p>
            <a:pPr marL="0" indent="0">
              <a:buFont typeface="Wingdings" charset="0"/>
              <a:buNone/>
            </a:pPr>
            <a:r>
              <a:rPr lang="en-US">
                <a:latin typeface="Arial" charset="0"/>
                <a:cs typeface="Arial" charset="0"/>
              </a:rPr>
              <a:t>Memory “data” is recorded differently based on personal experiences, emotions, beliefs. Our perceptions filter the memory as it is stored.</a:t>
            </a:r>
          </a:p>
        </p:txBody>
      </p:sp>
      <p:pic>
        <p:nvPicPr>
          <p:cNvPr id="14340" name="Picture 6" descr="C:\Users\deep.IOG.WAYNE.EDU\AppData\Local\Microsoft\Windows\Temporary Internet Files\Content.IE5\5UAG2HJ7\face_vas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367088"/>
            <a:ext cx="20447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C:\Users\deep.IOG.WAYNE.EDU\AppData\Local\Microsoft\Windows\Temporary Internet Files\Content.IE5\J451CWEU\old-woman-yong-woman-optical-illus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343275"/>
            <a:ext cx="222885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ANd9GcRDdIxWRZfsp3451SnFyOT_JJsJkuBLqTvIUF8sTSFImhwiMzUQ"/>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895600" y="1143000"/>
            <a:ext cx="3568700" cy="4537075"/>
          </a:xfrm>
          <a:noFill/>
        </p:spPr>
      </p:pic>
      <p:sp>
        <p:nvSpPr>
          <p:cNvPr id="15363" name="Rectangle 4"/>
          <p:cNvSpPr>
            <a:spLocks noGrp="1" noChangeArrowheads="1"/>
          </p:cNvSpPr>
          <p:nvPr>
            <p:ph type="title"/>
          </p:nvPr>
        </p:nvSpPr>
        <p:spPr/>
        <p:txBody>
          <a:bodyPr/>
          <a:lstStyle/>
          <a:p>
            <a:pPr eaLnBrk="1" hangingPunct="1"/>
            <a:r>
              <a:rPr lang="en-US" b="1">
                <a:latin typeface="Garamond" charset="0"/>
                <a:cs typeface="Arial" charset="0"/>
              </a:rPr>
              <a:t>Grocery Lists</a:t>
            </a:r>
          </a:p>
        </p:txBody>
      </p:sp>
      <p:sp>
        <p:nvSpPr>
          <p:cNvPr id="15364" name="Rectangle 5"/>
          <p:cNvSpPr>
            <a:spLocks noGrp="1" noChangeArrowheads="1"/>
          </p:cNvSpPr>
          <p:nvPr>
            <p:ph type="body" sz="half" idx="1"/>
          </p:nvPr>
        </p:nvSpPr>
        <p:spPr>
          <a:xfrm>
            <a:off x="3505200" y="1870075"/>
            <a:ext cx="2819400" cy="3463925"/>
          </a:xfrm>
        </p:spPr>
        <p:txBody>
          <a:bodyPr/>
          <a:lstStyle/>
          <a:p>
            <a:pPr eaLnBrk="1" hangingPunct="1"/>
            <a:r>
              <a:rPr lang="en-US" sz="3200">
                <a:latin typeface="Arial" charset="0"/>
                <a:cs typeface="Arial" charset="0"/>
              </a:rPr>
              <a:t>Bread</a:t>
            </a:r>
          </a:p>
          <a:p>
            <a:pPr eaLnBrk="1" hangingPunct="1"/>
            <a:r>
              <a:rPr lang="en-US" sz="3200">
                <a:latin typeface="Arial" charset="0"/>
                <a:cs typeface="Arial" charset="0"/>
              </a:rPr>
              <a:t>Milk</a:t>
            </a:r>
          </a:p>
          <a:p>
            <a:pPr eaLnBrk="1" hangingPunct="1"/>
            <a:r>
              <a:rPr lang="en-US" sz="3200">
                <a:latin typeface="Arial" charset="0"/>
                <a:cs typeface="Arial" charset="0"/>
              </a:rPr>
              <a:t>Apples</a:t>
            </a:r>
          </a:p>
          <a:p>
            <a:pPr eaLnBrk="1" hangingPunct="1"/>
            <a:r>
              <a:rPr lang="en-US" sz="3200">
                <a:latin typeface="Arial" charset="0"/>
                <a:cs typeface="Arial" charset="0"/>
              </a:rPr>
              <a:t>Eggs</a:t>
            </a:r>
          </a:p>
          <a:p>
            <a:pPr eaLnBrk="1" hangingPunct="1"/>
            <a:r>
              <a:rPr lang="en-US" sz="3200">
                <a:latin typeface="Arial" charset="0"/>
                <a:cs typeface="Arial" charset="0"/>
              </a:rPr>
              <a:t>Lettuce</a:t>
            </a:r>
          </a:p>
          <a:p>
            <a:pPr eaLnBrk="1" hangingPunct="1"/>
            <a:r>
              <a:rPr lang="en-US" sz="3200">
                <a:latin typeface="Arial" charset="0"/>
                <a:cs typeface="Arial" charset="0"/>
              </a:rPr>
              <a:t>Oranges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211px-BrainLobesLabel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06450"/>
            <a:ext cx="60198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6"/>
          <p:cNvSpPr>
            <a:spLocks noGrp="1" noChangeArrowheads="1"/>
          </p:cNvSpPr>
          <p:nvPr>
            <p:ph type="title"/>
          </p:nvPr>
        </p:nvSpPr>
        <p:spPr/>
        <p:txBody>
          <a:bodyPr/>
          <a:lstStyle/>
          <a:p>
            <a:pPr eaLnBrk="1" hangingPunct="1"/>
            <a:r>
              <a:rPr lang="en-US" b="1">
                <a:latin typeface="Garamond" charset="0"/>
                <a:cs typeface="Arial" charset="0"/>
              </a:rPr>
              <a:t>Brain Regions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p:txBody>
          <a:bodyPr/>
          <a:lstStyle/>
          <a:p>
            <a:pPr eaLnBrk="1" hangingPunct="1"/>
            <a:r>
              <a:rPr lang="en-US" b="1">
                <a:latin typeface="Garamond" charset="0"/>
                <a:cs typeface="Arial" charset="0"/>
              </a:rPr>
              <a:t>Memory Region of the Brain:  Hippocampus</a:t>
            </a:r>
          </a:p>
        </p:txBody>
      </p:sp>
      <p:pic>
        <p:nvPicPr>
          <p:cNvPr id="17411" name="Picture 10" descr="https://encrypted-tbn0.gstatic.com/images?q=tbn:ANd9GcRd1xOy0GAAu3kPTfCpbgMAMl_AbmbmNiRhpZ3rjlU44owA9LTDn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52600"/>
            <a:ext cx="459740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ANd9GcTUcDYUeBRU2souQmWa55bN0LD15KSrv-PvueFrqVq26wZQ3bXl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16175"/>
            <a:ext cx="12414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ANd9GcS5fw3Mv4e0W7m4zxLqC47dbsqWQnCpY1gDi3-7-d2DWiEs7xAq"/>
          <p:cNvPicPr>
            <a:picLocks noChangeAspect="1" noChangeArrowheads="1"/>
          </p:cNvPicPr>
          <p:nvPr/>
        </p:nvPicPr>
        <p:blipFill>
          <a:blip r:embed="rId4">
            <a:extLst>
              <a:ext uri="{28A0092B-C50C-407E-A947-70E740481C1C}">
                <a14:useLocalDpi xmlns:a14="http://schemas.microsoft.com/office/drawing/2010/main" val="0"/>
              </a:ext>
            </a:extLst>
          </a:blip>
          <a:srcRect b="5000"/>
          <a:stretch>
            <a:fillRect/>
          </a:stretch>
        </p:blipFill>
        <p:spPr bwMode="auto">
          <a:xfrm>
            <a:off x="2068513" y="2563813"/>
            <a:ext cx="10795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1" descr="ANd9GcTtqDyU9YNGABdnjkT1DX3aiGpsM0NGToIws1xrEIBAUNf6X-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347913"/>
            <a:ext cx="1241425"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ANd9GcSwJQrwPjxVreCCgnts1Ra-VUcAR6wZNCMHZjPAj_gh60-ouKqj"/>
          <p:cNvPicPr>
            <a:picLocks noChangeAspect="1" noChangeArrowheads="1"/>
          </p:cNvPicPr>
          <p:nvPr/>
        </p:nvPicPr>
        <p:blipFill>
          <a:blip r:embed="rId6">
            <a:extLst>
              <a:ext uri="{28A0092B-C50C-407E-A947-70E740481C1C}">
                <a14:useLocalDpi xmlns:a14="http://schemas.microsoft.com/office/drawing/2010/main" val="0"/>
              </a:ext>
            </a:extLst>
          </a:blip>
          <a:srcRect l="24138" r="24138"/>
          <a:stretch>
            <a:fillRect/>
          </a:stretch>
        </p:blipFill>
        <p:spPr bwMode="auto">
          <a:xfrm>
            <a:off x="5638800" y="3962400"/>
            <a:ext cx="931863"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5" descr="long-term-storage-cos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2667000"/>
            <a:ext cx="12192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Line 16"/>
          <p:cNvSpPr>
            <a:spLocks noChangeShapeType="1"/>
          </p:cNvSpPr>
          <p:nvPr/>
        </p:nvSpPr>
        <p:spPr bwMode="auto">
          <a:xfrm>
            <a:off x="1379538" y="2378075"/>
            <a:ext cx="762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3" name="Line 17"/>
          <p:cNvSpPr>
            <a:spLocks noChangeShapeType="1"/>
          </p:cNvSpPr>
          <p:nvPr/>
        </p:nvSpPr>
        <p:spPr bwMode="auto">
          <a:xfrm flipV="1">
            <a:off x="1289050" y="325755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4" name="Line 18"/>
          <p:cNvSpPr>
            <a:spLocks noChangeShapeType="1"/>
          </p:cNvSpPr>
          <p:nvPr/>
        </p:nvSpPr>
        <p:spPr bwMode="auto">
          <a:xfrm>
            <a:off x="3505200" y="3109913"/>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5" name="Line 19"/>
          <p:cNvSpPr>
            <a:spLocks noChangeShapeType="1"/>
          </p:cNvSpPr>
          <p:nvPr/>
        </p:nvSpPr>
        <p:spPr bwMode="auto">
          <a:xfrm>
            <a:off x="5029200" y="37338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6" name="Line 20"/>
          <p:cNvSpPr>
            <a:spLocks noChangeShapeType="1"/>
          </p:cNvSpPr>
          <p:nvPr/>
        </p:nvSpPr>
        <p:spPr bwMode="auto">
          <a:xfrm flipV="1">
            <a:off x="6400800" y="3276600"/>
            <a:ext cx="762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7" name="Line 21"/>
          <p:cNvSpPr>
            <a:spLocks noChangeShapeType="1"/>
          </p:cNvSpPr>
          <p:nvPr/>
        </p:nvSpPr>
        <p:spPr bwMode="auto">
          <a:xfrm flipH="1">
            <a:off x="6629400" y="3962400"/>
            <a:ext cx="1066800" cy="762000"/>
          </a:xfrm>
          <a:prstGeom prst="line">
            <a:avLst/>
          </a:prstGeom>
          <a:noFill/>
          <a:ln w="28575">
            <a:solidFill>
              <a:srgbClr val="0066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5" name="Text Box 22"/>
          <p:cNvSpPr txBox="1">
            <a:spLocks noChangeArrowheads="1"/>
          </p:cNvSpPr>
          <p:nvPr/>
        </p:nvSpPr>
        <p:spPr bwMode="auto">
          <a:xfrm>
            <a:off x="457200" y="1665288"/>
            <a:ext cx="1455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cs typeface="Arial" charset="0"/>
              </a:defRPr>
            </a:lvl1pPr>
            <a:lvl2pPr marL="742950" indent="-285750">
              <a:defRPr sz="2600">
                <a:solidFill>
                  <a:schemeClr val="tx1"/>
                </a:solidFill>
                <a:latin typeface="Arial" charset="0"/>
                <a:ea typeface="Arial" charset="0"/>
                <a:cs typeface="Arial" charset="0"/>
              </a:defRPr>
            </a:lvl2pPr>
            <a:lvl3pPr marL="1143000" indent="-228600">
              <a:defRPr sz="22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hangingPunct="0">
              <a:buFont typeface="Wingdings" charset="0"/>
              <a:defRPr sz="2000">
                <a:solidFill>
                  <a:schemeClr val="tx1"/>
                </a:solidFill>
                <a:latin typeface="Arial" charset="0"/>
                <a:ea typeface="Arial" charset="0"/>
                <a:cs typeface="Arial" charset="0"/>
              </a:defRPr>
            </a:lvl6pPr>
            <a:lvl7pPr marL="2971800" indent="-228600" eaLnBrk="0" hangingPunct="0">
              <a:buFont typeface="Wingdings" charset="0"/>
              <a:defRPr sz="2000">
                <a:solidFill>
                  <a:schemeClr val="tx1"/>
                </a:solidFill>
                <a:latin typeface="Arial" charset="0"/>
                <a:ea typeface="Arial" charset="0"/>
                <a:cs typeface="Arial" charset="0"/>
              </a:defRPr>
            </a:lvl7pPr>
            <a:lvl8pPr marL="3429000" indent="-228600" eaLnBrk="0" hangingPunct="0">
              <a:buFont typeface="Wingdings" charset="0"/>
              <a:defRPr sz="2000">
                <a:solidFill>
                  <a:schemeClr val="tx1"/>
                </a:solidFill>
                <a:latin typeface="Arial" charset="0"/>
                <a:ea typeface="Arial" charset="0"/>
                <a:cs typeface="Arial" charset="0"/>
              </a:defRPr>
            </a:lvl8pPr>
            <a:lvl9pPr marL="3886200" indent="-228600" eaLnBrk="0" hangingPunct="0">
              <a:buFont typeface="Wingdings" charset="0"/>
              <a:defRPr sz="2000">
                <a:solidFill>
                  <a:schemeClr val="tx1"/>
                </a:solidFill>
                <a:latin typeface="Arial" charset="0"/>
                <a:ea typeface="Arial" charset="0"/>
                <a:cs typeface="Arial" charset="0"/>
              </a:defRPr>
            </a:lvl9pPr>
          </a:lstStyle>
          <a:p>
            <a:r>
              <a:rPr lang="en-US" sz="2000"/>
              <a:t>Experience</a:t>
            </a:r>
          </a:p>
        </p:txBody>
      </p:sp>
      <p:sp>
        <p:nvSpPr>
          <p:cNvPr id="14359" name="Text Box 23"/>
          <p:cNvSpPr txBox="1">
            <a:spLocks noChangeArrowheads="1"/>
          </p:cNvSpPr>
          <p:nvPr/>
        </p:nvSpPr>
        <p:spPr bwMode="auto">
          <a:xfrm>
            <a:off x="1738313" y="3695700"/>
            <a:ext cx="1925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cs typeface="Arial" charset="0"/>
              </a:defRPr>
            </a:lvl1pPr>
            <a:lvl2pPr marL="742950" indent="-285750">
              <a:defRPr sz="2600">
                <a:solidFill>
                  <a:schemeClr val="tx1"/>
                </a:solidFill>
                <a:latin typeface="Arial" charset="0"/>
                <a:ea typeface="Arial" charset="0"/>
                <a:cs typeface="Arial" charset="0"/>
              </a:defRPr>
            </a:lvl2pPr>
            <a:lvl3pPr marL="1143000" indent="-228600">
              <a:defRPr sz="22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hangingPunct="0">
              <a:buFont typeface="Wingdings" charset="0"/>
              <a:defRPr sz="2000">
                <a:solidFill>
                  <a:schemeClr val="tx1"/>
                </a:solidFill>
                <a:latin typeface="Arial" charset="0"/>
                <a:ea typeface="Arial" charset="0"/>
                <a:cs typeface="Arial" charset="0"/>
              </a:defRPr>
            </a:lvl6pPr>
            <a:lvl7pPr marL="2971800" indent="-228600" eaLnBrk="0" hangingPunct="0">
              <a:buFont typeface="Wingdings" charset="0"/>
              <a:defRPr sz="2000">
                <a:solidFill>
                  <a:schemeClr val="tx1"/>
                </a:solidFill>
                <a:latin typeface="Arial" charset="0"/>
                <a:ea typeface="Arial" charset="0"/>
                <a:cs typeface="Arial" charset="0"/>
              </a:defRPr>
            </a:lvl7pPr>
            <a:lvl8pPr marL="3429000" indent="-228600" eaLnBrk="0" hangingPunct="0">
              <a:buFont typeface="Wingdings" charset="0"/>
              <a:defRPr sz="2000">
                <a:solidFill>
                  <a:schemeClr val="tx1"/>
                </a:solidFill>
                <a:latin typeface="Arial" charset="0"/>
                <a:ea typeface="Arial" charset="0"/>
                <a:cs typeface="Arial" charset="0"/>
              </a:defRPr>
            </a:lvl8pPr>
            <a:lvl9pPr marL="3886200" indent="-228600" eaLnBrk="0" hangingPunct="0">
              <a:buFont typeface="Wingdings" charset="0"/>
              <a:defRPr sz="2000">
                <a:solidFill>
                  <a:schemeClr val="tx1"/>
                </a:solidFill>
                <a:latin typeface="Arial" charset="0"/>
                <a:ea typeface="Arial" charset="0"/>
                <a:cs typeface="Arial" charset="0"/>
              </a:defRPr>
            </a:lvl9pPr>
          </a:lstStyle>
          <a:p>
            <a:r>
              <a:rPr lang="en-US" sz="2000"/>
              <a:t>Brain Encoding</a:t>
            </a:r>
          </a:p>
        </p:txBody>
      </p:sp>
      <p:sp>
        <p:nvSpPr>
          <p:cNvPr id="14360" name="Text Box 24"/>
          <p:cNvSpPr txBox="1">
            <a:spLocks noChangeArrowheads="1"/>
          </p:cNvSpPr>
          <p:nvPr/>
        </p:nvSpPr>
        <p:spPr bwMode="auto">
          <a:xfrm>
            <a:off x="3733800" y="1371600"/>
            <a:ext cx="2514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ea typeface="ＭＳ Ｐゴシック" charset="0"/>
                <a:cs typeface="Arial" charset="0"/>
              </a:defRPr>
            </a:lvl1pPr>
            <a:lvl2pPr marL="742950" indent="-285750">
              <a:defRPr sz="2600">
                <a:solidFill>
                  <a:schemeClr val="tx1"/>
                </a:solidFill>
                <a:latin typeface="Arial" charset="0"/>
                <a:ea typeface="Arial" charset="0"/>
                <a:cs typeface="Arial" charset="0"/>
              </a:defRPr>
            </a:lvl2pPr>
            <a:lvl3pPr marL="1143000" indent="-228600">
              <a:defRPr sz="22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hangingPunct="0">
              <a:buFont typeface="Wingdings" charset="0"/>
              <a:defRPr sz="2000">
                <a:solidFill>
                  <a:schemeClr val="tx1"/>
                </a:solidFill>
                <a:latin typeface="Arial" charset="0"/>
                <a:ea typeface="Arial" charset="0"/>
                <a:cs typeface="Arial" charset="0"/>
              </a:defRPr>
            </a:lvl6pPr>
            <a:lvl7pPr marL="2971800" indent="-228600" eaLnBrk="0" hangingPunct="0">
              <a:buFont typeface="Wingdings" charset="0"/>
              <a:defRPr sz="2000">
                <a:solidFill>
                  <a:schemeClr val="tx1"/>
                </a:solidFill>
                <a:latin typeface="Arial" charset="0"/>
                <a:ea typeface="Arial" charset="0"/>
                <a:cs typeface="Arial" charset="0"/>
              </a:defRPr>
            </a:lvl7pPr>
            <a:lvl8pPr marL="3429000" indent="-228600" eaLnBrk="0" hangingPunct="0">
              <a:buFont typeface="Wingdings" charset="0"/>
              <a:defRPr sz="2000">
                <a:solidFill>
                  <a:schemeClr val="tx1"/>
                </a:solidFill>
                <a:latin typeface="Arial" charset="0"/>
                <a:ea typeface="Arial" charset="0"/>
                <a:cs typeface="Arial" charset="0"/>
              </a:defRPr>
            </a:lvl8pPr>
            <a:lvl9pPr marL="3886200" indent="-228600" eaLnBrk="0" hangingPunct="0">
              <a:buFont typeface="Wingdings" charset="0"/>
              <a:defRPr sz="2000">
                <a:solidFill>
                  <a:schemeClr val="tx1"/>
                </a:solidFill>
                <a:latin typeface="Arial" charset="0"/>
                <a:ea typeface="Arial" charset="0"/>
                <a:cs typeface="Arial" charset="0"/>
              </a:defRPr>
            </a:lvl9pPr>
          </a:lstStyle>
          <a:p>
            <a:r>
              <a:rPr lang="en-US" sz="2000"/>
              <a:t>Short Term Memory:</a:t>
            </a:r>
          </a:p>
          <a:p>
            <a:pPr>
              <a:buFontTx/>
              <a:buChar char="•"/>
            </a:pPr>
            <a:r>
              <a:rPr lang="en-US" sz="2000"/>
              <a:t> 15-20 minutes</a:t>
            </a:r>
          </a:p>
          <a:p>
            <a:pPr>
              <a:buFontTx/>
              <a:buChar char="•"/>
            </a:pPr>
            <a:r>
              <a:rPr lang="en-US" sz="2000"/>
              <a:t> 5-9 items</a:t>
            </a:r>
          </a:p>
        </p:txBody>
      </p:sp>
      <p:sp>
        <p:nvSpPr>
          <p:cNvPr id="14361" name="Text Box 25"/>
          <p:cNvSpPr txBox="1">
            <a:spLocks noChangeArrowheads="1"/>
          </p:cNvSpPr>
          <p:nvPr/>
        </p:nvSpPr>
        <p:spPr bwMode="auto">
          <a:xfrm>
            <a:off x="5181600" y="5384800"/>
            <a:ext cx="2171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cs typeface="Arial" charset="0"/>
              </a:defRPr>
            </a:lvl1pPr>
            <a:lvl2pPr marL="742950" indent="-285750">
              <a:defRPr sz="2600">
                <a:solidFill>
                  <a:schemeClr val="tx1"/>
                </a:solidFill>
                <a:latin typeface="Arial" charset="0"/>
                <a:ea typeface="Arial" charset="0"/>
                <a:cs typeface="Arial" charset="0"/>
              </a:defRPr>
            </a:lvl2pPr>
            <a:lvl3pPr marL="1143000" indent="-228600">
              <a:defRPr sz="22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hangingPunct="0">
              <a:buFont typeface="Wingdings" charset="0"/>
              <a:defRPr sz="2000">
                <a:solidFill>
                  <a:schemeClr val="tx1"/>
                </a:solidFill>
                <a:latin typeface="Arial" charset="0"/>
                <a:ea typeface="Arial" charset="0"/>
                <a:cs typeface="Arial" charset="0"/>
              </a:defRPr>
            </a:lvl6pPr>
            <a:lvl7pPr marL="2971800" indent="-228600" eaLnBrk="0" hangingPunct="0">
              <a:buFont typeface="Wingdings" charset="0"/>
              <a:defRPr sz="2000">
                <a:solidFill>
                  <a:schemeClr val="tx1"/>
                </a:solidFill>
                <a:latin typeface="Arial" charset="0"/>
                <a:ea typeface="Arial" charset="0"/>
                <a:cs typeface="Arial" charset="0"/>
              </a:defRPr>
            </a:lvl7pPr>
            <a:lvl8pPr marL="3429000" indent="-228600" eaLnBrk="0" hangingPunct="0">
              <a:buFont typeface="Wingdings" charset="0"/>
              <a:defRPr sz="2000">
                <a:solidFill>
                  <a:schemeClr val="tx1"/>
                </a:solidFill>
                <a:latin typeface="Arial" charset="0"/>
                <a:ea typeface="Arial" charset="0"/>
                <a:cs typeface="Arial" charset="0"/>
              </a:defRPr>
            </a:lvl8pPr>
            <a:lvl9pPr marL="3886200" indent="-228600" eaLnBrk="0" hangingPunct="0">
              <a:buFont typeface="Wingdings" charset="0"/>
              <a:defRPr sz="2000">
                <a:solidFill>
                  <a:schemeClr val="tx1"/>
                </a:solidFill>
                <a:latin typeface="Arial" charset="0"/>
                <a:ea typeface="Arial" charset="0"/>
                <a:cs typeface="Arial" charset="0"/>
              </a:defRPr>
            </a:lvl9pPr>
          </a:lstStyle>
          <a:p>
            <a:r>
              <a:rPr lang="en-US" sz="2000"/>
              <a:t>Working Memory:</a:t>
            </a:r>
          </a:p>
          <a:p>
            <a:pPr>
              <a:buFontTx/>
              <a:buChar char="•"/>
            </a:pPr>
            <a:r>
              <a:rPr lang="en-US" sz="2000"/>
              <a:t> Juggling Ideas</a:t>
            </a:r>
          </a:p>
        </p:txBody>
      </p:sp>
      <p:sp>
        <p:nvSpPr>
          <p:cNvPr id="14362" name="Text Box 26"/>
          <p:cNvSpPr txBox="1">
            <a:spLocks noChangeArrowheads="1"/>
          </p:cNvSpPr>
          <p:nvPr/>
        </p:nvSpPr>
        <p:spPr bwMode="auto">
          <a:xfrm>
            <a:off x="6705600" y="1803400"/>
            <a:ext cx="2466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cs typeface="Arial" charset="0"/>
              </a:defRPr>
            </a:lvl1pPr>
            <a:lvl2pPr marL="742950" indent="-285750">
              <a:defRPr sz="2600">
                <a:solidFill>
                  <a:schemeClr val="tx1"/>
                </a:solidFill>
                <a:latin typeface="Arial" charset="0"/>
                <a:ea typeface="Arial" charset="0"/>
                <a:cs typeface="Arial" charset="0"/>
              </a:defRPr>
            </a:lvl2pPr>
            <a:lvl3pPr marL="1143000" indent="-228600">
              <a:defRPr sz="22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hangingPunct="0">
              <a:buFont typeface="Wingdings" charset="0"/>
              <a:defRPr sz="2000">
                <a:solidFill>
                  <a:schemeClr val="tx1"/>
                </a:solidFill>
                <a:latin typeface="Arial" charset="0"/>
                <a:ea typeface="Arial" charset="0"/>
                <a:cs typeface="Arial" charset="0"/>
              </a:defRPr>
            </a:lvl6pPr>
            <a:lvl7pPr marL="2971800" indent="-228600" eaLnBrk="0" hangingPunct="0">
              <a:buFont typeface="Wingdings" charset="0"/>
              <a:defRPr sz="2000">
                <a:solidFill>
                  <a:schemeClr val="tx1"/>
                </a:solidFill>
                <a:latin typeface="Arial" charset="0"/>
                <a:ea typeface="Arial" charset="0"/>
                <a:cs typeface="Arial" charset="0"/>
              </a:defRPr>
            </a:lvl7pPr>
            <a:lvl8pPr marL="3429000" indent="-228600" eaLnBrk="0" hangingPunct="0">
              <a:buFont typeface="Wingdings" charset="0"/>
              <a:defRPr sz="2000">
                <a:solidFill>
                  <a:schemeClr val="tx1"/>
                </a:solidFill>
                <a:latin typeface="Arial" charset="0"/>
                <a:ea typeface="Arial" charset="0"/>
                <a:cs typeface="Arial" charset="0"/>
              </a:defRPr>
            </a:lvl8pPr>
            <a:lvl9pPr marL="3886200" indent="-228600" eaLnBrk="0" hangingPunct="0">
              <a:buFont typeface="Wingdings" charset="0"/>
              <a:defRPr sz="2000">
                <a:solidFill>
                  <a:schemeClr val="tx1"/>
                </a:solidFill>
                <a:latin typeface="Arial" charset="0"/>
                <a:ea typeface="Arial" charset="0"/>
                <a:cs typeface="Arial" charset="0"/>
              </a:defRPr>
            </a:lvl9pPr>
          </a:lstStyle>
          <a:p>
            <a:r>
              <a:rPr lang="en-US" sz="2000"/>
              <a:t>Long Term Memory:</a:t>
            </a:r>
          </a:p>
          <a:p>
            <a:pPr>
              <a:buFontTx/>
              <a:buChar char="•"/>
            </a:pPr>
            <a:r>
              <a:rPr lang="en-US" sz="2000"/>
              <a:t> Infinite Capacity</a:t>
            </a:r>
          </a:p>
        </p:txBody>
      </p:sp>
      <p:sp>
        <p:nvSpPr>
          <p:cNvPr id="14364" name="Text Box 28"/>
          <p:cNvSpPr txBox="1">
            <a:spLocks noChangeArrowheads="1"/>
          </p:cNvSpPr>
          <p:nvPr/>
        </p:nvSpPr>
        <p:spPr bwMode="auto">
          <a:xfrm>
            <a:off x="7196138" y="4343400"/>
            <a:ext cx="194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cs typeface="Arial" charset="0"/>
              </a:defRPr>
            </a:lvl1pPr>
            <a:lvl2pPr marL="742950" indent="-285750">
              <a:defRPr sz="2600">
                <a:solidFill>
                  <a:schemeClr val="tx1"/>
                </a:solidFill>
                <a:latin typeface="Arial" charset="0"/>
                <a:ea typeface="Arial" charset="0"/>
                <a:cs typeface="Arial" charset="0"/>
              </a:defRPr>
            </a:lvl2pPr>
            <a:lvl3pPr marL="1143000" indent="-228600">
              <a:defRPr sz="22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hangingPunct="0">
              <a:buFont typeface="Wingdings" charset="0"/>
              <a:defRPr sz="2000">
                <a:solidFill>
                  <a:schemeClr val="tx1"/>
                </a:solidFill>
                <a:latin typeface="Arial" charset="0"/>
                <a:ea typeface="Arial" charset="0"/>
                <a:cs typeface="Arial" charset="0"/>
              </a:defRPr>
            </a:lvl6pPr>
            <a:lvl7pPr marL="2971800" indent="-228600" eaLnBrk="0" hangingPunct="0">
              <a:buFont typeface="Wingdings" charset="0"/>
              <a:defRPr sz="2000">
                <a:solidFill>
                  <a:schemeClr val="tx1"/>
                </a:solidFill>
                <a:latin typeface="Arial" charset="0"/>
                <a:ea typeface="Arial" charset="0"/>
                <a:cs typeface="Arial" charset="0"/>
              </a:defRPr>
            </a:lvl7pPr>
            <a:lvl8pPr marL="3429000" indent="-228600" eaLnBrk="0" hangingPunct="0">
              <a:buFont typeface="Wingdings" charset="0"/>
              <a:defRPr sz="2000">
                <a:solidFill>
                  <a:schemeClr val="tx1"/>
                </a:solidFill>
                <a:latin typeface="Arial" charset="0"/>
                <a:ea typeface="Arial" charset="0"/>
                <a:cs typeface="Arial" charset="0"/>
              </a:defRPr>
            </a:lvl8pPr>
            <a:lvl9pPr marL="3886200" indent="-228600" eaLnBrk="0" hangingPunct="0">
              <a:buFont typeface="Wingdings" charset="0"/>
              <a:defRPr sz="2000">
                <a:solidFill>
                  <a:schemeClr val="tx1"/>
                </a:solidFill>
                <a:latin typeface="Arial" charset="0"/>
                <a:ea typeface="Arial" charset="0"/>
                <a:cs typeface="Arial" charset="0"/>
              </a:defRPr>
            </a:lvl9pPr>
          </a:lstStyle>
          <a:p>
            <a:r>
              <a:rPr lang="en-US" sz="2000">
                <a:solidFill>
                  <a:srgbClr val="0066CC"/>
                </a:solidFill>
              </a:rPr>
              <a:t>“Remembering”</a:t>
            </a:r>
          </a:p>
        </p:txBody>
      </p:sp>
      <p:sp>
        <p:nvSpPr>
          <p:cNvPr id="18451" name="Rectangle 29"/>
          <p:cNvSpPr>
            <a:spLocks noGrp="1" noChangeArrowheads="1"/>
          </p:cNvSpPr>
          <p:nvPr>
            <p:ph type="title"/>
          </p:nvPr>
        </p:nvSpPr>
        <p:spPr/>
        <p:txBody>
          <a:bodyPr/>
          <a:lstStyle/>
          <a:p>
            <a:pPr eaLnBrk="1" hangingPunct="1"/>
            <a:r>
              <a:rPr lang="en-US" b="1">
                <a:latin typeface="Garamond" charset="0"/>
                <a:cs typeface="Arial" charset="0"/>
              </a:rPr>
              <a:t>Memory Structure</a:t>
            </a:r>
          </a:p>
        </p:txBody>
      </p:sp>
      <p:sp>
        <p:nvSpPr>
          <p:cNvPr id="14366" name="Rectangle 30"/>
          <p:cNvSpPr>
            <a:spLocks noChangeArrowheads="1"/>
          </p:cNvSpPr>
          <p:nvPr/>
        </p:nvSpPr>
        <p:spPr bwMode="auto">
          <a:xfrm>
            <a:off x="3175000" y="952500"/>
            <a:ext cx="5892800" cy="5219700"/>
          </a:xfrm>
          <a:prstGeom prst="rect">
            <a:avLst/>
          </a:prstGeom>
          <a:solidFill>
            <a:srgbClr val="CC66FF">
              <a:alpha val="30196"/>
            </a:srgbClr>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5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6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3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36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3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3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35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35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364">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animBg="1"/>
      <p:bldP spid="14353" grpId="0" animBg="1"/>
      <p:bldP spid="14354" grpId="0" animBg="1"/>
      <p:bldP spid="14355" grpId="0" animBg="1"/>
      <p:bldP spid="14356" grpId="0" animBg="1"/>
      <p:bldP spid="14357" grpId="0" animBg="1"/>
      <p:bldP spid="14359" grpId="0"/>
      <p:bldP spid="14360" grpId="0"/>
      <p:bldP spid="14361" grpId="0"/>
      <p:bldP spid="14362" grpId="0"/>
      <p:bldP spid="143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p:txBody>
          <a:bodyPr/>
          <a:lstStyle/>
          <a:p>
            <a:pPr algn="ctr" eaLnBrk="1" hangingPunct="1">
              <a:buFont typeface="Wingdings" charset="0"/>
              <a:buNone/>
            </a:pPr>
            <a:r>
              <a:rPr lang="en-US">
                <a:latin typeface="Arial" charset="0"/>
                <a:cs typeface="Arial" charset="0"/>
              </a:rPr>
              <a:t>I’ll read a few pairs of words.</a:t>
            </a:r>
          </a:p>
          <a:p>
            <a:pPr algn="ctr" eaLnBrk="1" hangingPunct="1">
              <a:buFont typeface="Wingdings" charset="0"/>
              <a:buNone/>
            </a:pPr>
            <a:endParaRPr lang="en-US">
              <a:latin typeface="Arial" charset="0"/>
              <a:cs typeface="Arial" charset="0"/>
            </a:endParaRPr>
          </a:p>
          <a:p>
            <a:pPr algn="ctr" eaLnBrk="1" hangingPunct="1">
              <a:buFont typeface="Wingdings" charset="0"/>
              <a:buNone/>
            </a:pPr>
            <a:r>
              <a:rPr lang="en-US">
                <a:latin typeface="Arial" charset="0"/>
                <a:cs typeface="Arial" charset="0"/>
              </a:rPr>
              <a:t>When I’m done, I’ll ask you to pick the two that go together.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p:txBody>
          <a:bodyPr/>
          <a:lstStyle/>
          <a:p>
            <a:pPr algn="ctr" eaLnBrk="1" hangingPunct="1">
              <a:buFont typeface="Wingdings" charset="0"/>
              <a:buNone/>
            </a:pPr>
            <a:r>
              <a:rPr lang="en-US" b="1">
                <a:latin typeface="Arial" charset="0"/>
                <a:cs typeface="Arial" charset="0"/>
              </a:rPr>
              <a:t>Hot, Cold</a:t>
            </a:r>
          </a:p>
          <a:p>
            <a:pPr eaLnBrk="1" hangingPunct="1">
              <a:buFont typeface="Wingdings" charset="0"/>
              <a:buNone/>
            </a:pPr>
            <a:endParaRPr lang="en-US" b="1">
              <a:latin typeface="Arial"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1981200"/>
            <a:ext cx="8229600" cy="1295400"/>
          </a:xfrm>
        </p:spPr>
        <p:txBody>
          <a:bodyPr/>
          <a:lstStyle/>
          <a:p>
            <a:pPr algn="ctr" eaLnBrk="1" hangingPunct="1">
              <a:buFont typeface="Wingdings" charset="0"/>
              <a:buNone/>
            </a:pPr>
            <a:r>
              <a:rPr lang="en-US" b="1">
                <a:latin typeface="Arial" charset="0"/>
                <a:cs typeface="Arial" charset="0"/>
              </a:rPr>
              <a:t>Soft, Hard</a:t>
            </a:r>
          </a:p>
          <a:p>
            <a:pPr eaLnBrk="1" hangingPunct="1">
              <a:buFont typeface="Wingdings" charset="0"/>
              <a:buNone/>
            </a:pPr>
            <a:endParaRPr lang="en-US" b="1">
              <a:latin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57200" y="1981200"/>
            <a:ext cx="8229600" cy="1143000"/>
          </a:xfrm>
        </p:spPr>
        <p:txBody>
          <a:bodyPr/>
          <a:lstStyle/>
          <a:p>
            <a:pPr algn="ctr" eaLnBrk="1" hangingPunct="1">
              <a:buFont typeface="Wingdings" charset="0"/>
              <a:buNone/>
            </a:pPr>
            <a:r>
              <a:rPr lang="en-US" b="1">
                <a:latin typeface="Arial" charset="0"/>
                <a:cs typeface="Arial" charset="0"/>
              </a:rPr>
              <a:t>Nose, Ears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1524000" y="3484563"/>
            <a:ext cx="70548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ea typeface="ＭＳ Ｐゴシック" charset="0"/>
                <a:cs typeface="Arial" charset="0"/>
              </a:defRPr>
            </a:lvl1pPr>
            <a:lvl2pPr marL="742950" indent="-285750">
              <a:defRPr sz="2600">
                <a:solidFill>
                  <a:schemeClr val="tx1"/>
                </a:solidFill>
                <a:latin typeface="Arial" charset="0"/>
                <a:ea typeface="Arial" charset="0"/>
                <a:cs typeface="Arial" charset="0"/>
              </a:defRPr>
            </a:lvl2pPr>
            <a:lvl3pPr marL="1143000" indent="-228600">
              <a:defRPr sz="22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hangingPunct="0">
              <a:buFont typeface="Wingdings" charset="0"/>
              <a:defRPr sz="2000">
                <a:solidFill>
                  <a:schemeClr val="tx1"/>
                </a:solidFill>
                <a:latin typeface="Arial" charset="0"/>
                <a:ea typeface="Arial" charset="0"/>
                <a:cs typeface="Arial" charset="0"/>
              </a:defRPr>
            </a:lvl6pPr>
            <a:lvl7pPr marL="2971800" indent="-228600" eaLnBrk="0" hangingPunct="0">
              <a:buFont typeface="Wingdings" charset="0"/>
              <a:defRPr sz="2000">
                <a:solidFill>
                  <a:schemeClr val="tx1"/>
                </a:solidFill>
                <a:latin typeface="Arial" charset="0"/>
                <a:ea typeface="Arial" charset="0"/>
                <a:cs typeface="Arial" charset="0"/>
              </a:defRPr>
            </a:lvl7pPr>
            <a:lvl8pPr marL="3429000" indent="-228600" eaLnBrk="0" hangingPunct="0">
              <a:buFont typeface="Wingdings" charset="0"/>
              <a:defRPr sz="2000">
                <a:solidFill>
                  <a:schemeClr val="tx1"/>
                </a:solidFill>
                <a:latin typeface="Arial" charset="0"/>
                <a:ea typeface="Arial" charset="0"/>
                <a:cs typeface="Arial" charset="0"/>
              </a:defRPr>
            </a:lvl8pPr>
            <a:lvl9pPr marL="3886200" indent="-228600" eaLnBrk="0" hangingPunct="0">
              <a:buFont typeface="Wingdings" charset="0"/>
              <a:defRPr sz="2000">
                <a:solidFill>
                  <a:schemeClr val="tx1"/>
                </a:solidFill>
                <a:latin typeface="Arial" charset="0"/>
                <a:ea typeface="Arial" charset="0"/>
                <a:cs typeface="Arial" charset="0"/>
              </a:defRPr>
            </a:lvl9pPr>
          </a:lstStyle>
          <a:p>
            <a:pPr algn="ctr">
              <a:lnSpc>
                <a:spcPct val="80000"/>
              </a:lnSpc>
            </a:pPr>
            <a:r>
              <a:rPr lang="en-US" sz="6000" b="1" i="1" baseline="30000">
                <a:solidFill>
                  <a:srgbClr val="1A693F"/>
                </a:solidFill>
              </a:rPr>
              <a:t>Lesson 4:  Memory Tricks</a:t>
            </a:r>
          </a:p>
          <a:p>
            <a:endParaRPr lang="en-US" sz="1800"/>
          </a:p>
        </p:txBody>
      </p:sp>
      <p:pic>
        <p:nvPicPr>
          <p:cNvPr id="512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657225"/>
            <a:ext cx="32067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5729288"/>
            <a:ext cx="9144000" cy="1128712"/>
          </a:xfrm>
          <a:prstGeom prst="rect">
            <a:avLst/>
          </a:prstGeom>
          <a:solidFill>
            <a:srgbClr val="FCC73B"/>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cs typeface="+mn-cs"/>
            </a:endParaRPr>
          </a:p>
        </p:txBody>
      </p:sp>
      <p:sp>
        <p:nvSpPr>
          <p:cNvPr id="7" name="TextBox 6"/>
          <p:cNvSpPr txBox="1"/>
          <p:nvPr/>
        </p:nvSpPr>
        <p:spPr>
          <a:xfrm>
            <a:off x="-12700" y="6170613"/>
            <a:ext cx="9144000" cy="738187"/>
          </a:xfrm>
          <a:prstGeom prst="rect">
            <a:avLst/>
          </a:prstGeom>
          <a:noFill/>
          <a:ln>
            <a:noFill/>
          </a:ln>
        </p:spPr>
        <p:txBody>
          <a:bodyPr>
            <a:spAutoFit/>
          </a:bodyPr>
          <a:lstStyle/>
          <a:p>
            <a:pPr algn="ctr">
              <a:defRPr/>
            </a:pPr>
            <a:r>
              <a:rPr lang="en-US" sz="3600" kern="300" baseline="30000" dirty="0">
                <a:solidFill>
                  <a:srgbClr val="1A693F"/>
                </a:solidFill>
                <a:ea typeface="+mn-ea"/>
              </a:rPr>
              <a:t> Institute of Gerontology</a:t>
            </a:r>
            <a:endParaRPr lang="en-US" sz="3600" i="1" kern="300" baseline="30000" dirty="0">
              <a:solidFill>
                <a:srgbClr val="1A693F"/>
              </a:solidFill>
              <a:ea typeface="+mn-ea"/>
            </a:endParaRPr>
          </a:p>
          <a:p>
            <a:pPr>
              <a:defRPr/>
            </a:pPr>
            <a:endParaRPr lang="en-US" kern="300" dirty="0">
              <a:solidFill>
                <a:srgbClr val="1A693F"/>
              </a:solidFill>
              <a:ea typeface="+mn-ea"/>
            </a:endParaRPr>
          </a:p>
        </p:txBody>
      </p:sp>
      <p:pic>
        <p:nvPicPr>
          <p:cNvPr id="512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6018213"/>
            <a:ext cx="9191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42088" y="6076950"/>
            <a:ext cx="7572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Garamond" charset="0"/>
                <a:cs typeface="Arial" charset="0"/>
              </a:rPr>
              <a:t>You were using </a:t>
            </a:r>
            <a:r>
              <a:rPr lang="en-US" b="1">
                <a:latin typeface="Garamond" charset="0"/>
                <a:cs typeface="Arial" charset="0"/>
              </a:rPr>
              <a:t>Working Memory</a:t>
            </a:r>
          </a:p>
        </p:txBody>
      </p:sp>
      <p:sp>
        <p:nvSpPr>
          <p:cNvPr id="23555" name="Rectangle 3"/>
          <p:cNvSpPr>
            <a:spLocks noGrp="1" noChangeArrowheads="1"/>
          </p:cNvSpPr>
          <p:nvPr>
            <p:ph type="body" idx="1"/>
          </p:nvPr>
        </p:nvSpPr>
        <p:spPr/>
        <p:txBody>
          <a:bodyPr/>
          <a:lstStyle/>
          <a:p>
            <a:pPr eaLnBrk="1" hangingPunct="1">
              <a:buFont typeface="Wingdings" charset="0"/>
              <a:buNone/>
            </a:pPr>
            <a:endParaRPr lang="en-US">
              <a:latin typeface="Arial" charset="0"/>
              <a:cs typeface="Arial" charset="0"/>
            </a:endParaRPr>
          </a:p>
          <a:p>
            <a:pPr eaLnBrk="1" hangingPunct="1"/>
            <a:r>
              <a:rPr lang="en-US">
                <a:latin typeface="Arial" charset="0"/>
                <a:cs typeface="Arial" charset="0"/>
              </a:rPr>
              <a:t>Listening and maintaining a list of information</a:t>
            </a:r>
          </a:p>
          <a:p>
            <a:pPr lvl="1" eaLnBrk="1" hangingPunct="1"/>
            <a:endParaRPr lang="en-US">
              <a:latin typeface="Arial" charset="0"/>
              <a:cs typeface="Arial" charset="0"/>
            </a:endParaRPr>
          </a:p>
          <a:p>
            <a:pPr eaLnBrk="1" hangingPunct="1"/>
            <a:r>
              <a:rPr lang="en-US">
                <a:latin typeface="Arial" charset="0"/>
                <a:cs typeface="Arial" charset="0"/>
              </a:rPr>
              <a:t>Working with information you already know</a:t>
            </a:r>
          </a:p>
          <a:p>
            <a:pPr lvl="1" eaLnBrk="1" hangingPunct="1"/>
            <a:endParaRPr lang="en-US">
              <a:latin typeface="Arial" charset="0"/>
              <a:cs typeface="Arial" charset="0"/>
            </a:endParaRPr>
          </a:p>
          <a:p>
            <a:pPr eaLnBrk="1" hangingPunct="1"/>
            <a:r>
              <a:rPr lang="en-US">
                <a:latin typeface="Arial" charset="0"/>
                <a:cs typeface="Arial" charset="0"/>
              </a:rPr>
              <a:t>Putting concepts together and making judgments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Diagram 7"/>
          <p:cNvGrpSpPr>
            <a:grpSpLocks/>
          </p:cNvGrpSpPr>
          <p:nvPr/>
        </p:nvGrpSpPr>
        <p:grpSpPr bwMode="auto">
          <a:xfrm>
            <a:off x="390525" y="307975"/>
            <a:ext cx="8515350" cy="6092825"/>
            <a:chOff x="1416" y="694"/>
            <a:chExt cx="5160" cy="3576"/>
          </a:xfrm>
        </p:grpSpPr>
        <p:sp>
          <p:nvSpPr>
            <p:cNvPr id="1027" name="AutoShape 6"/>
            <p:cNvSpPr>
              <a:spLocks noChangeAspect="1" noChangeArrowheads="1" noTextEdit="1"/>
            </p:cNvSpPr>
            <p:nvPr/>
          </p:nvSpPr>
          <p:spPr bwMode="auto">
            <a:xfrm>
              <a:off x="1416" y="694"/>
              <a:ext cx="5160" cy="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8" name="_s1028"/>
            <p:cNvSpPr>
              <a:spLocks noChangeShapeType="1"/>
            </p:cNvSpPr>
            <p:nvPr/>
          </p:nvSpPr>
          <p:spPr bwMode="auto">
            <a:xfrm flipH="1" flipV="1">
              <a:off x="3513" y="1998"/>
              <a:ext cx="242" cy="24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9" name="_s1029"/>
            <p:cNvSpPr>
              <a:spLocks noChangeArrowheads="1"/>
            </p:cNvSpPr>
            <p:nvPr/>
          </p:nvSpPr>
          <p:spPr bwMode="auto">
            <a:xfrm>
              <a:off x="2929" y="1413"/>
              <a:ext cx="684" cy="684"/>
            </a:xfrm>
            <a:prstGeom prst="ellipse">
              <a:avLst/>
            </a:prstGeom>
            <a:solidFill>
              <a:srgbClr val="01BD0A"/>
            </a:solidFill>
            <a:ln w="28575">
              <a:solidFill>
                <a:srgbClr val="019308"/>
              </a:solidFill>
              <a:round/>
              <a:headEnd/>
              <a:tailEnd/>
            </a:ln>
          </p:spPr>
          <p:txBody>
            <a:bodyPr wrap="none" anchor="ctr"/>
            <a:lstStyle/>
            <a:p>
              <a:pPr algn="ctr"/>
              <a:r>
                <a:rPr lang="en-US" sz="1600"/>
                <a:t>Association</a:t>
              </a:r>
            </a:p>
          </p:txBody>
        </p:sp>
        <p:sp>
          <p:nvSpPr>
            <p:cNvPr id="1030" name="_s1030"/>
            <p:cNvSpPr>
              <a:spLocks noChangeShapeType="1"/>
            </p:cNvSpPr>
            <p:nvPr/>
          </p:nvSpPr>
          <p:spPr bwMode="auto">
            <a:xfrm flipH="1">
              <a:off x="3313" y="2481"/>
              <a:ext cx="34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31" name="_s1031"/>
            <p:cNvSpPr>
              <a:spLocks noChangeArrowheads="1"/>
            </p:cNvSpPr>
            <p:nvPr/>
          </p:nvSpPr>
          <p:spPr bwMode="auto">
            <a:xfrm>
              <a:off x="2628" y="2139"/>
              <a:ext cx="684" cy="684"/>
            </a:xfrm>
            <a:prstGeom prst="ellipse">
              <a:avLst/>
            </a:prstGeom>
            <a:solidFill>
              <a:srgbClr val="1A0FFF"/>
            </a:solidFill>
            <a:ln w="28575">
              <a:solidFill>
                <a:srgbClr val="0A00CE"/>
              </a:solidFill>
              <a:round/>
              <a:headEnd/>
              <a:tailEnd/>
            </a:ln>
          </p:spPr>
          <p:txBody>
            <a:bodyPr wrap="none" anchor="ctr"/>
            <a:lstStyle/>
            <a:p>
              <a:pPr algn="ctr"/>
              <a:r>
                <a:rPr lang="en-US"/>
                <a:t>Order</a:t>
              </a:r>
            </a:p>
          </p:txBody>
        </p:sp>
        <p:sp>
          <p:nvSpPr>
            <p:cNvPr id="1032" name="_s1032"/>
            <p:cNvSpPr>
              <a:spLocks noChangeShapeType="1"/>
            </p:cNvSpPr>
            <p:nvPr/>
          </p:nvSpPr>
          <p:spPr bwMode="auto">
            <a:xfrm flipH="1">
              <a:off x="3513" y="2722"/>
              <a:ext cx="242" cy="24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33" name="_s1033"/>
            <p:cNvSpPr>
              <a:spLocks noChangeArrowheads="1"/>
            </p:cNvSpPr>
            <p:nvPr/>
          </p:nvSpPr>
          <p:spPr bwMode="auto">
            <a:xfrm>
              <a:off x="2929" y="2865"/>
              <a:ext cx="684" cy="684"/>
            </a:xfrm>
            <a:prstGeom prst="ellipse">
              <a:avLst/>
            </a:prstGeom>
            <a:solidFill>
              <a:srgbClr val="9966FF"/>
            </a:solidFill>
            <a:ln w="28575">
              <a:solidFill>
                <a:srgbClr val="5F0FFF"/>
              </a:solidFill>
              <a:round/>
              <a:headEnd/>
              <a:tailEnd/>
            </a:ln>
          </p:spPr>
          <p:txBody>
            <a:bodyPr wrap="none" anchor="ctr"/>
            <a:lstStyle/>
            <a:p>
              <a:pPr algn="ctr"/>
              <a:r>
                <a:rPr lang="en-US"/>
                <a:t>Symbols</a:t>
              </a:r>
            </a:p>
          </p:txBody>
        </p:sp>
        <p:sp>
          <p:nvSpPr>
            <p:cNvPr id="1034" name="_s1034"/>
            <p:cNvSpPr>
              <a:spLocks noChangeShapeType="1"/>
            </p:cNvSpPr>
            <p:nvPr/>
          </p:nvSpPr>
          <p:spPr bwMode="auto">
            <a:xfrm>
              <a:off x="3996" y="2822"/>
              <a:ext cx="0" cy="34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35" name="_s1035"/>
            <p:cNvSpPr>
              <a:spLocks noChangeArrowheads="1"/>
            </p:cNvSpPr>
            <p:nvPr/>
          </p:nvSpPr>
          <p:spPr bwMode="auto">
            <a:xfrm>
              <a:off x="3655" y="3165"/>
              <a:ext cx="684" cy="684"/>
            </a:xfrm>
            <a:prstGeom prst="ellipse">
              <a:avLst/>
            </a:prstGeom>
            <a:solidFill>
              <a:srgbClr val="FF00FF"/>
            </a:solidFill>
            <a:ln w="28575">
              <a:solidFill>
                <a:srgbClr val="CA00CA"/>
              </a:solidFill>
              <a:round/>
              <a:headEnd/>
              <a:tailEnd/>
            </a:ln>
          </p:spPr>
          <p:txBody>
            <a:bodyPr wrap="none" anchor="ctr"/>
            <a:lstStyle/>
            <a:p>
              <a:pPr algn="ctr"/>
              <a:r>
                <a:rPr lang="en-US"/>
                <a:t>Numbers</a:t>
              </a:r>
            </a:p>
          </p:txBody>
        </p:sp>
        <p:sp>
          <p:nvSpPr>
            <p:cNvPr id="1036" name="_s1036"/>
            <p:cNvSpPr>
              <a:spLocks noChangeShapeType="1"/>
            </p:cNvSpPr>
            <p:nvPr/>
          </p:nvSpPr>
          <p:spPr bwMode="auto">
            <a:xfrm>
              <a:off x="4237" y="2722"/>
              <a:ext cx="242" cy="24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37" name="_s1037"/>
            <p:cNvSpPr>
              <a:spLocks noChangeArrowheads="1"/>
            </p:cNvSpPr>
            <p:nvPr/>
          </p:nvSpPr>
          <p:spPr bwMode="auto">
            <a:xfrm>
              <a:off x="4380" y="2864"/>
              <a:ext cx="684" cy="684"/>
            </a:xfrm>
            <a:prstGeom prst="ellipse">
              <a:avLst/>
            </a:prstGeom>
            <a:solidFill>
              <a:srgbClr val="FF0000"/>
            </a:solidFill>
            <a:ln w="28575">
              <a:solidFill>
                <a:srgbClr val="BE0000"/>
              </a:solidFill>
              <a:round/>
              <a:headEnd/>
              <a:tailEnd/>
            </a:ln>
          </p:spPr>
          <p:txBody>
            <a:bodyPr wrap="none" anchor="ctr"/>
            <a:lstStyle/>
            <a:p>
              <a:pPr algn="ctr"/>
              <a:r>
                <a:rPr lang="en-US"/>
                <a:t>Color</a:t>
              </a:r>
            </a:p>
          </p:txBody>
        </p:sp>
        <p:sp>
          <p:nvSpPr>
            <p:cNvPr id="1038" name="_s1038"/>
            <p:cNvSpPr>
              <a:spLocks noChangeShapeType="1"/>
            </p:cNvSpPr>
            <p:nvPr/>
          </p:nvSpPr>
          <p:spPr bwMode="auto">
            <a:xfrm>
              <a:off x="4337" y="2481"/>
              <a:ext cx="34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39" name="_s1039"/>
            <p:cNvSpPr>
              <a:spLocks noChangeArrowheads="1"/>
            </p:cNvSpPr>
            <p:nvPr/>
          </p:nvSpPr>
          <p:spPr bwMode="auto">
            <a:xfrm>
              <a:off x="4680" y="2139"/>
              <a:ext cx="684" cy="684"/>
            </a:xfrm>
            <a:prstGeom prst="ellipse">
              <a:avLst/>
            </a:prstGeom>
            <a:solidFill>
              <a:srgbClr val="01BD0A"/>
            </a:solidFill>
            <a:ln w="28575">
              <a:solidFill>
                <a:srgbClr val="019308"/>
              </a:solidFill>
              <a:round/>
              <a:headEnd/>
              <a:tailEnd/>
            </a:ln>
          </p:spPr>
          <p:txBody>
            <a:bodyPr wrap="none" anchor="ctr"/>
            <a:lstStyle/>
            <a:p>
              <a:pPr algn="ctr"/>
              <a:r>
                <a:rPr lang="en-US"/>
                <a:t>Movement</a:t>
              </a:r>
            </a:p>
          </p:txBody>
        </p:sp>
        <p:sp>
          <p:nvSpPr>
            <p:cNvPr id="1040" name="_s1040"/>
            <p:cNvSpPr>
              <a:spLocks noChangeShapeType="1"/>
            </p:cNvSpPr>
            <p:nvPr/>
          </p:nvSpPr>
          <p:spPr bwMode="auto">
            <a:xfrm flipV="1">
              <a:off x="4237" y="1998"/>
              <a:ext cx="242" cy="24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41" name="_s1041"/>
            <p:cNvSpPr>
              <a:spLocks noChangeArrowheads="1"/>
            </p:cNvSpPr>
            <p:nvPr/>
          </p:nvSpPr>
          <p:spPr bwMode="auto">
            <a:xfrm>
              <a:off x="4379" y="1414"/>
              <a:ext cx="684" cy="684"/>
            </a:xfrm>
            <a:prstGeom prst="ellipse">
              <a:avLst/>
            </a:prstGeom>
            <a:solidFill>
              <a:srgbClr val="0399FF"/>
            </a:solidFill>
            <a:ln w="28575">
              <a:solidFill>
                <a:srgbClr val="4B595B"/>
              </a:solidFill>
              <a:round/>
              <a:headEnd/>
              <a:tailEnd/>
            </a:ln>
          </p:spPr>
          <p:txBody>
            <a:bodyPr wrap="none" anchor="ctr"/>
            <a:lstStyle/>
            <a:p>
              <a:pPr algn="ctr"/>
              <a:r>
                <a:rPr lang="en-US"/>
                <a:t>Senses</a:t>
              </a:r>
            </a:p>
          </p:txBody>
        </p:sp>
        <p:sp>
          <p:nvSpPr>
            <p:cNvPr id="1042" name="_s1042"/>
            <p:cNvSpPr>
              <a:spLocks noChangeShapeType="1"/>
            </p:cNvSpPr>
            <p:nvPr/>
          </p:nvSpPr>
          <p:spPr bwMode="auto">
            <a:xfrm flipV="1">
              <a:off x="3996" y="1798"/>
              <a:ext cx="0" cy="34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43" name="_s1043"/>
            <p:cNvSpPr>
              <a:spLocks noChangeArrowheads="1"/>
            </p:cNvSpPr>
            <p:nvPr/>
          </p:nvSpPr>
          <p:spPr bwMode="auto">
            <a:xfrm>
              <a:off x="3654" y="1114"/>
              <a:ext cx="684" cy="684"/>
            </a:xfrm>
            <a:prstGeom prst="ellipse">
              <a:avLst/>
            </a:prstGeom>
            <a:solidFill>
              <a:srgbClr val="FF8C01"/>
            </a:solidFill>
            <a:ln w="28575">
              <a:solidFill>
                <a:srgbClr val="D87600"/>
              </a:solidFill>
              <a:round/>
              <a:headEnd/>
              <a:tailEnd/>
            </a:ln>
          </p:spPr>
          <p:txBody>
            <a:bodyPr wrap="none" anchor="ctr"/>
            <a:lstStyle/>
            <a:p>
              <a:pPr algn="ctr"/>
              <a:r>
                <a:rPr lang="en-US"/>
                <a:t>Brain</a:t>
              </a:r>
            </a:p>
          </p:txBody>
        </p:sp>
        <p:sp>
          <p:nvSpPr>
            <p:cNvPr id="1044" name="_s1044"/>
            <p:cNvSpPr>
              <a:spLocks noChangeArrowheads="1"/>
            </p:cNvSpPr>
            <p:nvPr/>
          </p:nvSpPr>
          <p:spPr bwMode="auto">
            <a:xfrm>
              <a:off x="3654" y="2140"/>
              <a:ext cx="684" cy="684"/>
            </a:xfrm>
            <a:prstGeom prst="ellipse">
              <a:avLst/>
            </a:prstGeom>
            <a:solidFill>
              <a:srgbClr val="F1FD09"/>
            </a:solidFill>
            <a:ln w="28575">
              <a:solidFill>
                <a:srgbClr val="CAD402"/>
              </a:solidFill>
              <a:round/>
              <a:headEnd/>
              <a:tailEnd/>
            </a:ln>
          </p:spPr>
          <p:txBody>
            <a:bodyPr wrap="none" anchor="ctr"/>
            <a:lstStyle/>
            <a:p>
              <a:pPr algn="ctr"/>
              <a:r>
                <a:rPr lang="en-US"/>
                <a:t>Memory </a:t>
              </a:r>
            </a:p>
            <a:p>
              <a:pPr algn="ctr"/>
              <a:r>
                <a:rPr lang="en-US"/>
                <a:t>Principles</a:t>
              </a:r>
            </a:p>
          </p:txBody>
        </p:sp>
      </p:grpSp>
      <p:pic>
        <p:nvPicPr>
          <p:cNvPr id="1045" name="Picture 1"/>
          <p:cNvPicPr>
            <a:picLocks noChangeAspect="1"/>
          </p:cNvPicPr>
          <p:nvPr/>
        </p:nvPicPr>
        <p:blipFill>
          <a:blip r:embed="rId3">
            <a:extLst>
              <a:ext uri="{28A0092B-C50C-407E-A947-70E740481C1C}">
                <a14:useLocalDpi xmlns:a14="http://schemas.microsoft.com/office/drawing/2010/main" val="0"/>
              </a:ext>
            </a:extLst>
          </a:blip>
          <a:srcRect l="11497" t="1978" r="7260" b="17796"/>
          <a:stretch>
            <a:fillRect/>
          </a:stretch>
        </p:blipFill>
        <p:spPr bwMode="auto">
          <a:xfrm>
            <a:off x="1373188" y="560388"/>
            <a:ext cx="1293812"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AutoShape 29"/>
          <p:cNvSpPr>
            <a:spLocks noChangeArrowheads="1"/>
          </p:cNvSpPr>
          <p:nvPr/>
        </p:nvSpPr>
        <p:spPr bwMode="auto">
          <a:xfrm>
            <a:off x="1257300" y="4979988"/>
            <a:ext cx="381000" cy="381000"/>
          </a:xfrm>
          <a:prstGeom prst="smileyFace">
            <a:avLst>
              <a:gd name="adj" fmla="val 4653"/>
            </a:avLst>
          </a:prstGeom>
          <a:solidFill>
            <a:srgbClr val="FFFF00"/>
          </a:solidFill>
          <a:ln w="9525">
            <a:solidFill>
              <a:schemeClr val="tx1"/>
            </a:solidFill>
            <a:round/>
            <a:headEnd/>
            <a:tailEnd/>
          </a:ln>
        </p:spPr>
        <p:txBody>
          <a:bodyPr wrap="none" anchor="ctr"/>
          <a:lstStyle/>
          <a:p>
            <a:endParaRPr lang="en-US"/>
          </a:p>
        </p:txBody>
      </p:sp>
      <p:sp>
        <p:nvSpPr>
          <p:cNvPr id="4126" name="AutoShape 30"/>
          <p:cNvSpPr>
            <a:spLocks noChangeArrowheads="1"/>
          </p:cNvSpPr>
          <p:nvPr/>
        </p:nvSpPr>
        <p:spPr bwMode="auto">
          <a:xfrm>
            <a:off x="2006600" y="5029200"/>
            <a:ext cx="304800" cy="38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4128" name="Text Box 32"/>
          <p:cNvSpPr txBox="1">
            <a:spLocks noChangeArrowheads="1"/>
          </p:cNvSpPr>
          <p:nvPr/>
        </p:nvSpPr>
        <p:spPr bwMode="auto">
          <a:xfrm>
            <a:off x="4049713" y="5795963"/>
            <a:ext cx="1184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cs typeface="Arial" charset="0"/>
              </a:defRPr>
            </a:lvl1pPr>
            <a:lvl2pPr marL="742950" indent="-285750">
              <a:defRPr sz="2600">
                <a:solidFill>
                  <a:schemeClr val="tx1"/>
                </a:solidFill>
                <a:latin typeface="Arial" charset="0"/>
                <a:ea typeface="Arial" charset="0"/>
                <a:cs typeface="Arial" charset="0"/>
              </a:defRPr>
            </a:lvl2pPr>
            <a:lvl3pPr marL="1143000" indent="-228600">
              <a:defRPr sz="22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hangingPunct="0">
              <a:buFont typeface="Wingdings" charset="0"/>
              <a:defRPr sz="2000">
                <a:solidFill>
                  <a:schemeClr val="tx1"/>
                </a:solidFill>
                <a:latin typeface="Arial" charset="0"/>
                <a:ea typeface="Arial" charset="0"/>
                <a:cs typeface="Arial" charset="0"/>
              </a:defRPr>
            </a:lvl6pPr>
            <a:lvl7pPr marL="2971800" indent="-228600" eaLnBrk="0" hangingPunct="0">
              <a:buFont typeface="Wingdings" charset="0"/>
              <a:defRPr sz="2000">
                <a:solidFill>
                  <a:schemeClr val="tx1"/>
                </a:solidFill>
                <a:latin typeface="Arial" charset="0"/>
                <a:ea typeface="Arial" charset="0"/>
                <a:cs typeface="Arial" charset="0"/>
              </a:defRPr>
            </a:lvl7pPr>
            <a:lvl8pPr marL="3429000" indent="-228600" eaLnBrk="0" hangingPunct="0">
              <a:buFont typeface="Wingdings" charset="0"/>
              <a:defRPr sz="2000">
                <a:solidFill>
                  <a:schemeClr val="tx1"/>
                </a:solidFill>
                <a:latin typeface="Arial" charset="0"/>
                <a:ea typeface="Arial" charset="0"/>
                <a:cs typeface="Arial" charset="0"/>
              </a:defRPr>
            </a:lvl8pPr>
            <a:lvl9pPr marL="3886200" indent="-228600" eaLnBrk="0" hangingPunct="0">
              <a:buFont typeface="Wingdings" charset="0"/>
              <a:defRPr sz="2000">
                <a:solidFill>
                  <a:schemeClr val="tx1"/>
                </a:solidFill>
                <a:latin typeface="Arial" charset="0"/>
                <a:ea typeface="Arial" charset="0"/>
                <a:cs typeface="Arial" charset="0"/>
              </a:defRPr>
            </a:lvl9pPr>
          </a:lstStyle>
          <a:p>
            <a:r>
              <a:rPr lang="en-US" sz="2000"/>
              <a:t>2 + 2 = 4</a:t>
            </a:r>
          </a:p>
        </p:txBody>
      </p:sp>
      <p:pic>
        <p:nvPicPr>
          <p:cNvPr id="4129" name="Picture 33" descr="211px-BrainLobesLabel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28600"/>
            <a:ext cx="914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Picture 37" descr="ANd9GcQoOodliccY9FQzh22irExiwp9FojPhDnsqfgzXg6xI_owhKROC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819400"/>
            <a:ext cx="16764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 name="Text Box 41"/>
          <p:cNvSpPr txBox="1">
            <a:spLocks noChangeArrowheads="1"/>
          </p:cNvSpPr>
          <p:nvPr/>
        </p:nvSpPr>
        <p:spPr bwMode="auto">
          <a:xfrm>
            <a:off x="2025650" y="1717675"/>
            <a:ext cx="6969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ea typeface="ＭＳ Ｐゴシック" charset="0"/>
                <a:cs typeface="Arial" charset="0"/>
              </a:defRPr>
            </a:lvl1pPr>
            <a:lvl2pPr marL="742950" indent="-285750">
              <a:defRPr sz="2600">
                <a:solidFill>
                  <a:schemeClr val="tx1"/>
                </a:solidFill>
                <a:latin typeface="Arial" charset="0"/>
                <a:ea typeface="Arial" charset="0"/>
                <a:cs typeface="Arial" charset="0"/>
              </a:defRPr>
            </a:lvl2pPr>
            <a:lvl3pPr marL="1143000" indent="-228600">
              <a:defRPr sz="22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hangingPunct="0">
              <a:buFont typeface="Wingdings" charset="0"/>
              <a:defRPr sz="2000">
                <a:solidFill>
                  <a:schemeClr val="tx1"/>
                </a:solidFill>
                <a:latin typeface="Arial" charset="0"/>
                <a:ea typeface="Arial" charset="0"/>
                <a:cs typeface="Arial" charset="0"/>
              </a:defRPr>
            </a:lvl6pPr>
            <a:lvl7pPr marL="2971800" indent="-228600" eaLnBrk="0" hangingPunct="0">
              <a:buFont typeface="Wingdings" charset="0"/>
              <a:defRPr sz="2000">
                <a:solidFill>
                  <a:schemeClr val="tx1"/>
                </a:solidFill>
                <a:latin typeface="Arial" charset="0"/>
                <a:ea typeface="Arial" charset="0"/>
                <a:cs typeface="Arial" charset="0"/>
              </a:defRPr>
            </a:lvl7pPr>
            <a:lvl8pPr marL="3429000" indent="-228600" eaLnBrk="0" hangingPunct="0">
              <a:buFont typeface="Wingdings" charset="0"/>
              <a:defRPr sz="2000">
                <a:solidFill>
                  <a:schemeClr val="tx1"/>
                </a:solidFill>
                <a:latin typeface="Arial" charset="0"/>
                <a:ea typeface="Arial" charset="0"/>
                <a:cs typeface="Arial" charset="0"/>
              </a:defRPr>
            </a:lvl8pPr>
            <a:lvl9pPr marL="3886200" indent="-228600" eaLnBrk="0" hangingPunct="0">
              <a:buFont typeface="Wingdings" charset="0"/>
              <a:defRPr sz="2000">
                <a:solidFill>
                  <a:schemeClr val="tx1"/>
                </a:solidFill>
                <a:latin typeface="Arial" charset="0"/>
                <a:ea typeface="Arial" charset="0"/>
                <a:cs typeface="Arial" charset="0"/>
              </a:defRPr>
            </a:lvl9pPr>
          </a:lstStyle>
          <a:p>
            <a:r>
              <a:rPr lang="en-US" sz="1800">
                <a:solidFill>
                  <a:schemeClr val="bg1"/>
                </a:solidFill>
              </a:rPr>
              <a:t>John</a:t>
            </a:r>
          </a:p>
          <a:p>
            <a:r>
              <a:rPr lang="en-US" sz="1800"/>
              <a:t>	</a:t>
            </a:r>
          </a:p>
        </p:txBody>
      </p:sp>
      <p:pic>
        <p:nvPicPr>
          <p:cNvPr id="4139" name="Picture 43" descr="ANd9GcQBbLb2hUoxOySR9cvqk0rzcBKHG1gmEO1ICxbZOhmXwNlve806k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800600"/>
            <a:ext cx="16002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7" name="AutoShape 31"/>
          <p:cNvSpPr>
            <a:spLocks noChangeArrowheads="1"/>
          </p:cNvSpPr>
          <p:nvPr/>
        </p:nvSpPr>
        <p:spPr bwMode="auto">
          <a:xfrm>
            <a:off x="2570163" y="5029200"/>
            <a:ext cx="304800" cy="381000"/>
          </a:xfrm>
          <a:prstGeom prst="moon">
            <a:avLst>
              <a:gd name="adj" fmla="val 50000"/>
            </a:avLst>
          </a:prstGeom>
          <a:solidFill>
            <a:srgbClr val="0066CC"/>
          </a:solidFill>
          <a:ln w="9525">
            <a:solidFill>
              <a:schemeClr val="tx1"/>
            </a:solidFill>
            <a:miter lim="800000"/>
            <a:headEnd/>
            <a:tailEnd/>
          </a:ln>
        </p:spPr>
        <p:txBody>
          <a:bodyPr wrap="none" anchor="ctr"/>
          <a:lstStyle/>
          <a:p>
            <a:endParaRPr lang="en-US"/>
          </a:p>
        </p:txBody>
      </p:sp>
      <p:pic>
        <p:nvPicPr>
          <p:cNvPr id="4131" name="Picture 35" descr="ANd9GcQ4yepxs7b34RjujngU7blfjYubQg9Gw8dQ87dlGBZUoObmDmX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1143000"/>
            <a:ext cx="923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4" name="Text Box 28"/>
          <p:cNvSpPr txBox="1">
            <a:spLocks noChangeArrowheads="1"/>
          </p:cNvSpPr>
          <p:nvPr/>
        </p:nvSpPr>
        <p:spPr bwMode="auto">
          <a:xfrm>
            <a:off x="1447800" y="2971800"/>
            <a:ext cx="781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cs typeface="Arial" charset="0"/>
              </a:defRPr>
            </a:lvl1pPr>
            <a:lvl2pPr marL="742950" indent="-285750">
              <a:defRPr sz="2600">
                <a:solidFill>
                  <a:schemeClr val="tx1"/>
                </a:solidFill>
                <a:latin typeface="Arial" charset="0"/>
                <a:ea typeface="Arial" charset="0"/>
                <a:cs typeface="Arial" charset="0"/>
              </a:defRPr>
            </a:lvl2pPr>
            <a:lvl3pPr marL="1143000" indent="-228600">
              <a:defRPr sz="22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hangingPunct="0">
              <a:buFont typeface="Wingdings" charset="0"/>
              <a:defRPr sz="2000">
                <a:solidFill>
                  <a:schemeClr val="tx1"/>
                </a:solidFill>
                <a:latin typeface="Arial" charset="0"/>
                <a:ea typeface="Arial" charset="0"/>
                <a:cs typeface="Arial" charset="0"/>
              </a:defRPr>
            </a:lvl6pPr>
            <a:lvl7pPr marL="2971800" indent="-228600" eaLnBrk="0" hangingPunct="0">
              <a:buFont typeface="Wingdings" charset="0"/>
              <a:defRPr sz="2000">
                <a:solidFill>
                  <a:schemeClr val="tx1"/>
                </a:solidFill>
                <a:latin typeface="Arial" charset="0"/>
                <a:ea typeface="Arial" charset="0"/>
                <a:cs typeface="Arial" charset="0"/>
              </a:defRPr>
            </a:lvl7pPr>
            <a:lvl8pPr marL="3429000" indent="-228600" eaLnBrk="0" hangingPunct="0">
              <a:buFont typeface="Wingdings" charset="0"/>
              <a:defRPr sz="2000">
                <a:solidFill>
                  <a:schemeClr val="tx1"/>
                </a:solidFill>
                <a:latin typeface="Arial" charset="0"/>
                <a:ea typeface="Arial" charset="0"/>
                <a:cs typeface="Arial" charset="0"/>
              </a:defRPr>
            </a:lvl8pPr>
            <a:lvl9pPr marL="3886200" indent="-228600" eaLnBrk="0" hangingPunct="0">
              <a:buFont typeface="Wingdings" charset="0"/>
              <a:defRPr sz="2000">
                <a:solidFill>
                  <a:schemeClr val="tx1"/>
                </a:solidFill>
                <a:latin typeface="Arial" charset="0"/>
                <a:ea typeface="Arial" charset="0"/>
                <a:cs typeface="Arial" charset="0"/>
              </a:defRPr>
            </a:lvl9pPr>
          </a:lstStyle>
          <a:p>
            <a:r>
              <a:rPr lang="en-US" sz="1800"/>
              <a:t>1,2,3</a:t>
            </a:r>
          </a:p>
          <a:p>
            <a:r>
              <a:rPr lang="en-US" sz="1800"/>
              <a:t>A,B,C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2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5" grpId="0" animBg="1"/>
      <p:bldP spid="4126" grpId="0" animBg="1"/>
      <p:bldP spid="4128" grpId="0"/>
      <p:bldP spid="4137" grpId="0"/>
      <p:bldP spid="4127" grpId="0" animBg="1"/>
      <p:bldP spid="41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457200" y="2819400"/>
            <a:ext cx="8229600" cy="1143000"/>
          </a:xfrm>
        </p:spPr>
        <p:txBody>
          <a:bodyPr/>
          <a:lstStyle/>
          <a:p>
            <a:pPr algn="ctr" eaLnBrk="1" hangingPunct="1"/>
            <a:r>
              <a:rPr lang="en-US" sz="3800" b="1">
                <a:latin typeface="Garamond" charset="0"/>
                <a:cs typeface="Arial" charset="0"/>
              </a:rPr>
              <a:t>Do You Remember Your Groceries?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Nd9GcRDdIxWRZfsp3451SnFyOT_JJsJkuBLqTvIUF8sTSFImhwiMzUQ"/>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1295400"/>
            <a:ext cx="3568700" cy="4537075"/>
          </a:xfrm>
          <a:noFill/>
        </p:spPr>
      </p:pic>
      <p:sp>
        <p:nvSpPr>
          <p:cNvPr id="25603" name="Rectangle 3"/>
          <p:cNvSpPr>
            <a:spLocks noGrp="1" noChangeArrowheads="1"/>
          </p:cNvSpPr>
          <p:nvPr>
            <p:ph type="title"/>
          </p:nvPr>
        </p:nvSpPr>
        <p:spPr/>
        <p:txBody>
          <a:bodyPr/>
          <a:lstStyle/>
          <a:p>
            <a:pPr eaLnBrk="1" hangingPunct="1"/>
            <a:r>
              <a:rPr lang="en-US" b="1">
                <a:latin typeface="Garamond" charset="0"/>
                <a:cs typeface="Arial" charset="0"/>
              </a:rPr>
              <a:t>Grocery Lists</a:t>
            </a:r>
          </a:p>
        </p:txBody>
      </p:sp>
      <p:sp>
        <p:nvSpPr>
          <p:cNvPr id="25604" name="Rectangle 4"/>
          <p:cNvSpPr>
            <a:spLocks noGrp="1" noChangeArrowheads="1"/>
          </p:cNvSpPr>
          <p:nvPr>
            <p:ph type="body" sz="half" idx="1"/>
          </p:nvPr>
        </p:nvSpPr>
        <p:spPr>
          <a:xfrm>
            <a:off x="5410200" y="2022475"/>
            <a:ext cx="2819400" cy="3463925"/>
          </a:xfrm>
        </p:spPr>
        <p:txBody>
          <a:bodyPr/>
          <a:lstStyle/>
          <a:p>
            <a:pPr eaLnBrk="1" hangingPunct="1"/>
            <a:r>
              <a:rPr lang="en-US" sz="3200">
                <a:latin typeface="Arial" charset="0"/>
                <a:cs typeface="Arial" charset="0"/>
              </a:rPr>
              <a:t>Bread</a:t>
            </a:r>
          </a:p>
          <a:p>
            <a:pPr eaLnBrk="1" hangingPunct="1"/>
            <a:r>
              <a:rPr lang="en-US" sz="3200">
                <a:latin typeface="Arial" charset="0"/>
                <a:cs typeface="Arial" charset="0"/>
              </a:rPr>
              <a:t>Milk</a:t>
            </a:r>
          </a:p>
          <a:p>
            <a:pPr eaLnBrk="1" hangingPunct="1"/>
            <a:r>
              <a:rPr lang="en-US" sz="3200">
                <a:latin typeface="Arial" charset="0"/>
                <a:cs typeface="Arial" charset="0"/>
              </a:rPr>
              <a:t>Apples</a:t>
            </a:r>
          </a:p>
          <a:p>
            <a:pPr eaLnBrk="1" hangingPunct="1"/>
            <a:r>
              <a:rPr lang="en-US" sz="3200">
                <a:latin typeface="Arial" charset="0"/>
                <a:cs typeface="Arial" charset="0"/>
              </a:rPr>
              <a:t>Eggs</a:t>
            </a:r>
          </a:p>
          <a:p>
            <a:pPr eaLnBrk="1" hangingPunct="1"/>
            <a:r>
              <a:rPr lang="en-US" sz="3200">
                <a:latin typeface="Arial" charset="0"/>
                <a:cs typeface="Arial" charset="0"/>
              </a:rPr>
              <a:t>Lettuce</a:t>
            </a:r>
          </a:p>
          <a:p>
            <a:pPr eaLnBrk="1" hangingPunct="1"/>
            <a:r>
              <a:rPr lang="en-US" sz="3200">
                <a:latin typeface="Arial" charset="0"/>
                <a:cs typeface="Arial" charset="0"/>
              </a:rPr>
              <a:t>Oranges</a:t>
            </a:r>
          </a:p>
        </p:txBody>
      </p:sp>
      <p:sp>
        <p:nvSpPr>
          <p:cNvPr id="25605" name="Text Box 6"/>
          <p:cNvSpPr txBox="1">
            <a:spLocks noChangeArrowheads="1"/>
          </p:cNvSpPr>
          <p:nvPr/>
        </p:nvSpPr>
        <p:spPr bwMode="auto">
          <a:xfrm>
            <a:off x="381000" y="2819400"/>
            <a:ext cx="3886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ea typeface="ＭＳ Ｐゴシック" charset="0"/>
                <a:cs typeface="Arial" charset="0"/>
              </a:defRPr>
            </a:lvl1pPr>
            <a:lvl2pPr marL="742950" indent="-285750">
              <a:defRPr sz="2600">
                <a:solidFill>
                  <a:schemeClr val="tx1"/>
                </a:solidFill>
                <a:latin typeface="Arial" charset="0"/>
                <a:ea typeface="Arial" charset="0"/>
                <a:cs typeface="Arial" charset="0"/>
              </a:defRPr>
            </a:lvl2pPr>
            <a:lvl3pPr marL="1143000" indent="-228600">
              <a:defRPr sz="22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hangingPunct="0">
              <a:buFont typeface="Wingdings" charset="0"/>
              <a:defRPr sz="2000">
                <a:solidFill>
                  <a:schemeClr val="tx1"/>
                </a:solidFill>
                <a:latin typeface="Arial" charset="0"/>
                <a:ea typeface="Arial" charset="0"/>
                <a:cs typeface="Arial" charset="0"/>
              </a:defRPr>
            </a:lvl6pPr>
            <a:lvl7pPr marL="2971800" indent="-228600" eaLnBrk="0" hangingPunct="0">
              <a:buFont typeface="Wingdings" charset="0"/>
              <a:defRPr sz="2000">
                <a:solidFill>
                  <a:schemeClr val="tx1"/>
                </a:solidFill>
                <a:latin typeface="Arial" charset="0"/>
                <a:ea typeface="Arial" charset="0"/>
                <a:cs typeface="Arial" charset="0"/>
              </a:defRPr>
            </a:lvl7pPr>
            <a:lvl8pPr marL="3429000" indent="-228600" eaLnBrk="0" hangingPunct="0">
              <a:buFont typeface="Wingdings" charset="0"/>
              <a:defRPr sz="2000">
                <a:solidFill>
                  <a:schemeClr val="tx1"/>
                </a:solidFill>
                <a:latin typeface="Arial" charset="0"/>
                <a:ea typeface="Arial" charset="0"/>
                <a:cs typeface="Arial" charset="0"/>
              </a:defRPr>
            </a:lvl8pPr>
            <a:lvl9pPr marL="3886200" indent="-228600" eaLnBrk="0" hangingPunct="0">
              <a:buFont typeface="Wingdings" charset="0"/>
              <a:defRPr sz="2000">
                <a:solidFill>
                  <a:schemeClr val="tx1"/>
                </a:solidFill>
                <a:latin typeface="Arial" charset="0"/>
                <a:ea typeface="Arial" charset="0"/>
                <a:cs typeface="Arial" charset="0"/>
              </a:defRPr>
            </a:lvl9pPr>
          </a:lstStyle>
          <a:p>
            <a:r>
              <a:rPr lang="en-US"/>
              <a:t>“Long-term” memory example.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a:latin typeface="Garamond" charset="0"/>
                <a:cs typeface="Arial" charset="0"/>
              </a:rPr>
              <a:t>Memory “Tricks”</a:t>
            </a:r>
          </a:p>
        </p:txBody>
      </p:sp>
      <p:sp>
        <p:nvSpPr>
          <p:cNvPr id="18435" name="Rectangle 3"/>
          <p:cNvSpPr>
            <a:spLocks noGrp="1" noChangeArrowheads="1"/>
          </p:cNvSpPr>
          <p:nvPr>
            <p:ph type="body" sz="half" idx="1"/>
          </p:nvPr>
        </p:nvSpPr>
        <p:spPr>
          <a:xfrm>
            <a:off x="457200" y="1066800"/>
            <a:ext cx="8458200" cy="5257800"/>
          </a:xfrm>
        </p:spPr>
        <p:txBody>
          <a:bodyPr/>
          <a:lstStyle/>
          <a:p>
            <a:pPr marL="0" indent="0" eaLnBrk="1" hangingPunct="1">
              <a:buFont typeface="Wingdings" pitchFamily="2" charset="2"/>
              <a:buNone/>
              <a:defRPr/>
            </a:pPr>
            <a:r>
              <a:rPr lang="en-US" altLang="en-US" sz="2600" dirty="0" smtClean="0">
                <a:ea typeface="+mn-ea"/>
              </a:rPr>
              <a:t>Organize by How You Walk through the Grocery Store</a:t>
            </a:r>
          </a:p>
          <a:p>
            <a:pPr lvl="1" eaLnBrk="1" hangingPunct="1">
              <a:buFont typeface="Wingdings" pitchFamily="2" charset="2"/>
              <a:buChar char="q"/>
              <a:defRPr/>
            </a:pPr>
            <a:r>
              <a:rPr lang="en-US" altLang="en-US" sz="2200" dirty="0" smtClean="0"/>
              <a:t>PRODUCE: Apples, Oranges, Lettuce, </a:t>
            </a:r>
          </a:p>
          <a:p>
            <a:pPr lvl="1" eaLnBrk="1" hangingPunct="1">
              <a:buFont typeface="Wingdings" pitchFamily="2" charset="2"/>
              <a:buChar char="q"/>
              <a:defRPr/>
            </a:pPr>
            <a:r>
              <a:rPr lang="en-US" altLang="en-US" sz="2200" dirty="0" smtClean="0"/>
              <a:t>BAKED GOODS:  Bread</a:t>
            </a:r>
          </a:p>
          <a:p>
            <a:pPr lvl="1" eaLnBrk="1" hangingPunct="1">
              <a:buFont typeface="Wingdings" pitchFamily="2" charset="2"/>
              <a:buChar char="q"/>
              <a:defRPr/>
            </a:pPr>
            <a:r>
              <a:rPr lang="en-US" altLang="en-US" sz="2200" dirty="0" smtClean="0"/>
              <a:t>REFRIGERATED FOODS: Eggs, Milk</a:t>
            </a:r>
          </a:p>
          <a:p>
            <a:pPr eaLnBrk="1" hangingPunct="1">
              <a:buFont typeface="Wingdings" pitchFamily="2" charset="2"/>
              <a:buChar char="n"/>
              <a:defRPr/>
            </a:pPr>
            <a:endParaRPr lang="en-US" altLang="en-US" sz="2600" dirty="0" smtClean="0">
              <a:ea typeface="+mn-ea"/>
            </a:endParaRPr>
          </a:p>
          <a:p>
            <a:pPr eaLnBrk="1" hangingPunct="1">
              <a:buFont typeface="Wingdings" pitchFamily="2" charset="2"/>
              <a:buNone/>
              <a:defRPr/>
            </a:pPr>
            <a:endParaRPr lang="en-US" altLang="en-US" sz="2600" dirty="0" smtClean="0">
              <a:ea typeface="+mn-ea"/>
            </a:endParaRPr>
          </a:p>
          <a:p>
            <a:pPr lvl="1" eaLnBrk="1" hangingPunct="1">
              <a:buFont typeface="Wingdings" pitchFamily="2" charset="2"/>
              <a:buChar char="q"/>
              <a:defRPr/>
            </a:pPr>
            <a:endParaRPr lang="en-US" altLang="en-US" sz="2200" dirty="0" smtClean="0"/>
          </a:p>
        </p:txBody>
      </p:sp>
      <p:pic>
        <p:nvPicPr>
          <p:cNvPr id="26628" name="Picture 4" descr="ANd9GcT1xIO0KpMHG9VGdQ2EBaD3hM-oZuedS3Un7zcQFCJGLpivkp8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81000" y="2874963"/>
            <a:ext cx="1697038" cy="1709737"/>
          </a:xfrm>
          <a:noFill/>
        </p:spPr>
      </p:pic>
      <p:pic>
        <p:nvPicPr>
          <p:cNvPr id="26629" name="Picture 5" descr="ANd9GcTzE_cEbXKS6N7WejCgGof7FcVTMXosPaF5n0DSO9nadzFgINqm_w"/>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752600" y="3200400"/>
            <a:ext cx="1260475" cy="1360488"/>
          </a:xfrm>
          <a:noFill/>
        </p:spPr>
      </p:pic>
      <p:pic>
        <p:nvPicPr>
          <p:cNvPr id="26630" name="Picture 6" descr="ANd9GcSsIh2nVNYB4wxjBg-0-KnfxXWMpaHgiKnxw7A3sUvJQb3b798D7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287713"/>
            <a:ext cx="232727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Lettu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200400"/>
            <a:ext cx="1371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ANd9GcRDtlTZ7S6qsS7URYA43tkMohK0txCpB-Ob66A2sqmM7b5iahQ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953000"/>
            <a:ext cx="12192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ANd9GcQQeMd3QITdelCW_Xie-sc9GhVP8ICKdvwQihnFDSY8P6SMT3SZ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4530725"/>
            <a:ext cx="12969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a:latin typeface="Garamond" charset="0"/>
                <a:cs typeface="Arial" charset="0"/>
              </a:rPr>
              <a:t>Memory “Tricks”</a:t>
            </a:r>
          </a:p>
        </p:txBody>
      </p:sp>
      <p:sp>
        <p:nvSpPr>
          <p:cNvPr id="27651" name="Rectangle 3"/>
          <p:cNvSpPr>
            <a:spLocks noGrp="1" noChangeArrowheads="1"/>
          </p:cNvSpPr>
          <p:nvPr>
            <p:ph type="body" sz="half" idx="1"/>
          </p:nvPr>
        </p:nvSpPr>
        <p:spPr>
          <a:xfrm>
            <a:off x="457200" y="1219200"/>
            <a:ext cx="8458200" cy="4906963"/>
          </a:xfrm>
        </p:spPr>
        <p:txBody>
          <a:bodyPr/>
          <a:lstStyle/>
          <a:p>
            <a:pPr eaLnBrk="1" hangingPunct="1"/>
            <a:endParaRPr lang="en-US" sz="2600">
              <a:latin typeface="Arial" charset="0"/>
              <a:cs typeface="Arial" charset="0"/>
            </a:endParaRPr>
          </a:p>
          <a:p>
            <a:pPr eaLnBrk="1" hangingPunct="1"/>
            <a:r>
              <a:rPr lang="en-US" sz="2600">
                <a:latin typeface="Arial" charset="0"/>
                <a:cs typeface="Arial" charset="0"/>
              </a:rPr>
              <a:t>Group the Items (Chunking):</a:t>
            </a:r>
          </a:p>
          <a:p>
            <a:pPr eaLnBrk="1" hangingPunct="1"/>
            <a:endParaRPr lang="en-US" sz="2600">
              <a:latin typeface="Arial" charset="0"/>
              <a:cs typeface="Arial" charset="0"/>
            </a:endParaRPr>
          </a:p>
          <a:p>
            <a:pPr lvl="1" eaLnBrk="1" hangingPunct="1"/>
            <a:endParaRPr lang="en-US" sz="2200">
              <a:latin typeface="Arial" charset="0"/>
              <a:cs typeface="Arial" charset="0"/>
            </a:endParaRPr>
          </a:p>
        </p:txBody>
      </p:sp>
      <p:pic>
        <p:nvPicPr>
          <p:cNvPr id="27652" name="Picture 5" descr="ANd9GcT1xIO0KpMHG9VGdQ2EBaD3hM-oZuedS3Un7zcQFCJGLpivkp8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2344738"/>
            <a:ext cx="1697038" cy="1711325"/>
          </a:xfrm>
          <a:noFill/>
        </p:spPr>
      </p:pic>
      <p:pic>
        <p:nvPicPr>
          <p:cNvPr id="27653" name="Picture 8" descr="ANd9GcTzE_cEbXKS6N7WejCgGof7FcVTMXosPaF5n0DSO9nadzFgINqm_w"/>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914400" y="4214813"/>
            <a:ext cx="1260475" cy="1360487"/>
          </a:xfrm>
          <a:noFill/>
        </p:spPr>
      </p:pic>
      <p:pic>
        <p:nvPicPr>
          <p:cNvPr id="27654" name="Picture 11" descr="ANd9GcSsIh2nVNYB4wxjBg-0-KnfxXWMpaHgiKnxw7A3sUvJQb3b798D7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990850"/>
            <a:ext cx="232727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3" descr="Lettu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140075"/>
            <a:ext cx="1371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5" descr="ANd9GcRDtlTZ7S6qsS7URYA43tkMohK0txCpB-Ob66A2sqmM7b5iahQ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9138" y="4178300"/>
            <a:ext cx="12192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7" descr="ANd9GcQQeMd3QITdelCW_Xie-sc9GhVP8ICKdvwQihnFDSY8P6SMT3SZ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5475" y="1925638"/>
            <a:ext cx="12969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a:latin typeface="Garamond" charset="0"/>
                <a:cs typeface="Arial" charset="0"/>
              </a:rPr>
              <a:t>Memory “Tricks”</a:t>
            </a:r>
          </a:p>
        </p:txBody>
      </p:sp>
      <p:sp>
        <p:nvSpPr>
          <p:cNvPr id="28675" name="Rectangle 3"/>
          <p:cNvSpPr>
            <a:spLocks noGrp="1" noChangeArrowheads="1"/>
          </p:cNvSpPr>
          <p:nvPr>
            <p:ph type="body" sz="half" idx="1"/>
          </p:nvPr>
        </p:nvSpPr>
        <p:spPr>
          <a:xfrm>
            <a:off x="457200" y="1295400"/>
            <a:ext cx="8382000" cy="4830763"/>
          </a:xfrm>
        </p:spPr>
        <p:txBody>
          <a:bodyPr/>
          <a:lstStyle/>
          <a:p>
            <a:pPr eaLnBrk="1" hangingPunct="1"/>
            <a:r>
              <a:rPr lang="en-US" sz="2600">
                <a:latin typeface="Arial" charset="0"/>
                <a:cs typeface="Arial" charset="0"/>
              </a:rPr>
              <a:t>Association: Create a Story</a:t>
            </a:r>
          </a:p>
          <a:p>
            <a:pPr lvl="1" eaLnBrk="1" hangingPunct="1"/>
            <a:r>
              <a:rPr lang="en-US" sz="2200">
                <a:latin typeface="Arial" charset="0"/>
                <a:cs typeface="Arial" charset="0"/>
              </a:rPr>
              <a:t>The woman made a sandwich for lunch.  She used BREAD, EGGS and LETTUCE.  She ate the sandwich with APPLES and ORANGES.  She drank a big glass of MILK.</a:t>
            </a:r>
          </a:p>
        </p:txBody>
      </p:sp>
      <p:pic>
        <p:nvPicPr>
          <p:cNvPr id="28676" name="Picture 5" descr="Woman Clip Art"/>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219200" y="3505200"/>
            <a:ext cx="1033463" cy="2057400"/>
          </a:xfrm>
          <a:noFill/>
        </p:spPr>
      </p:pic>
      <p:pic>
        <p:nvPicPr>
          <p:cNvPr id="28677" name="Picture 8" descr="ANd9GcRVBHaXMnLMGMidqYM6eqc_TWlKRqFP5ceCE1iXp4WJ1dQk3YSu"/>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048000" y="3886200"/>
            <a:ext cx="1981200" cy="1531938"/>
          </a:xfrm>
          <a:noFill/>
        </p:spPr>
      </p:pic>
      <p:pic>
        <p:nvPicPr>
          <p:cNvPr id="28678" name="Picture 11" descr="ANd9GcSAZMYzfy6uBaJi3QN3I0Z6OskO2VrJSO1TuKg4N8KXmYZeyLZf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114800"/>
            <a:ext cx="18288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3" descr="ANd9GcQhIKG1wb8gK3FfPhS-y9sxM1-S50c-7Pgx33ksqLm7e_3QOOt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657600"/>
            <a:ext cx="118903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57200" y="1981200"/>
            <a:ext cx="8229600" cy="3886200"/>
          </a:xfrm>
        </p:spPr>
        <p:txBody>
          <a:bodyPr/>
          <a:lstStyle/>
          <a:p>
            <a:pPr eaLnBrk="1" hangingPunct="1">
              <a:lnSpc>
                <a:spcPct val="90000"/>
              </a:lnSpc>
            </a:pPr>
            <a:r>
              <a:rPr lang="en-US">
                <a:latin typeface="Arial" charset="0"/>
                <a:cs typeface="Arial" charset="0"/>
              </a:rPr>
              <a:t>Remember where I left my glasses?</a:t>
            </a:r>
          </a:p>
          <a:p>
            <a:pPr eaLnBrk="1" hangingPunct="1">
              <a:lnSpc>
                <a:spcPct val="90000"/>
              </a:lnSpc>
            </a:pPr>
            <a:endParaRPr lang="en-US">
              <a:latin typeface="Arial" charset="0"/>
              <a:cs typeface="Arial" charset="0"/>
            </a:endParaRPr>
          </a:p>
          <a:p>
            <a:pPr eaLnBrk="1" hangingPunct="1">
              <a:lnSpc>
                <a:spcPct val="90000"/>
              </a:lnSpc>
            </a:pPr>
            <a:r>
              <a:rPr lang="en-US">
                <a:latin typeface="Arial" charset="0"/>
                <a:cs typeface="Arial" charset="0"/>
              </a:rPr>
              <a:t>Remember the name of the person I just met? </a:t>
            </a:r>
          </a:p>
          <a:p>
            <a:pPr eaLnBrk="1" hangingPunct="1">
              <a:lnSpc>
                <a:spcPct val="90000"/>
              </a:lnSpc>
            </a:pPr>
            <a:endParaRPr lang="en-US">
              <a:latin typeface="Arial" charset="0"/>
              <a:cs typeface="Arial" charset="0"/>
            </a:endParaRPr>
          </a:p>
          <a:p>
            <a:pPr eaLnBrk="1" hangingPunct="1">
              <a:lnSpc>
                <a:spcPct val="90000"/>
              </a:lnSpc>
            </a:pPr>
            <a:r>
              <a:rPr lang="en-US">
                <a:latin typeface="Arial" charset="0"/>
                <a:cs typeface="Arial" charset="0"/>
              </a:rPr>
              <a:t>Remember my doctor’s appointment but can remember my childhood bedroom wallpaper? (Last in, first out)</a:t>
            </a:r>
          </a:p>
        </p:txBody>
      </p:sp>
      <p:sp>
        <p:nvSpPr>
          <p:cNvPr id="29699" name="TextBox 1"/>
          <p:cNvSpPr txBox="1">
            <a:spLocks noChangeArrowheads="1"/>
          </p:cNvSpPr>
          <p:nvPr/>
        </p:nvSpPr>
        <p:spPr bwMode="auto">
          <a:xfrm>
            <a:off x="685800" y="717550"/>
            <a:ext cx="762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ea typeface="ＭＳ Ｐゴシック" charset="0"/>
                <a:cs typeface="Arial" charset="0"/>
              </a:defRPr>
            </a:lvl1pPr>
            <a:lvl2pPr marL="742950" indent="-285750">
              <a:defRPr sz="2600">
                <a:solidFill>
                  <a:schemeClr val="tx1"/>
                </a:solidFill>
                <a:latin typeface="Arial" charset="0"/>
                <a:ea typeface="Arial" charset="0"/>
                <a:cs typeface="Arial" charset="0"/>
              </a:defRPr>
            </a:lvl2pPr>
            <a:lvl3pPr marL="1143000" indent="-228600">
              <a:defRPr sz="22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hangingPunct="0">
              <a:buFont typeface="Wingdings" charset="0"/>
              <a:defRPr sz="2000">
                <a:solidFill>
                  <a:schemeClr val="tx1"/>
                </a:solidFill>
                <a:latin typeface="Arial" charset="0"/>
                <a:ea typeface="Arial" charset="0"/>
                <a:cs typeface="Arial" charset="0"/>
              </a:defRPr>
            </a:lvl6pPr>
            <a:lvl7pPr marL="2971800" indent="-228600" eaLnBrk="0" hangingPunct="0">
              <a:buFont typeface="Wingdings" charset="0"/>
              <a:defRPr sz="2000">
                <a:solidFill>
                  <a:schemeClr val="tx1"/>
                </a:solidFill>
                <a:latin typeface="Arial" charset="0"/>
                <a:ea typeface="Arial" charset="0"/>
                <a:cs typeface="Arial" charset="0"/>
              </a:defRPr>
            </a:lvl7pPr>
            <a:lvl8pPr marL="3429000" indent="-228600" eaLnBrk="0" hangingPunct="0">
              <a:buFont typeface="Wingdings" charset="0"/>
              <a:defRPr sz="2000">
                <a:solidFill>
                  <a:schemeClr val="tx1"/>
                </a:solidFill>
                <a:latin typeface="Arial" charset="0"/>
                <a:ea typeface="Arial" charset="0"/>
                <a:cs typeface="Arial" charset="0"/>
              </a:defRPr>
            </a:lvl8pPr>
            <a:lvl9pPr marL="3886200" indent="-228600" eaLnBrk="0" hangingPunct="0">
              <a:buFont typeface="Wingdings" charset="0"/>
              <a:defRPr sz="2000">
                <a:solidFill>
                  <a:schemeClr val="tx1"/>
                </a:solidFill>
                <a:latin typeface="Arial" charset="0"/>
                <a:ea typeface="Arial" charset="0"/>
                <a:cs typeface="Arial" charset="0"/>
              </a:defRPr>
            </a:lvl9pPr>
          </a:lstStyle>
          <a:p>
            <a:r>
              <a:rPr lang="en-US" sz="3600" i="1"/>
              <a:t>Is it a serious problem if I can’t . . .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28600"/>
            <a:ext cx="8229600" cy="1139825"/>
          </a:xfrm>
        </p:spPr>
        <p:txBody>
          <a:bodyPr/>
          <a:lstStyle/>
          <a:p>
            <a:pPr eaLnBrk="1" hangingPunct="1"/>
            <a:r>
              <a:rPr lang="en-US" b="1">
                <a:latin typeface="Garamond" charset="0"/>
                <a:cs typeface="Arial" charset="0"/>
              </a:rPr>
              <a:t>How to Increase Memory Function</a:t>
            </a:r>
            <a:endParaRPr lang="en-US">
              <a:latin typeface="Garamond" charset="0"/>
              <a:cs typeface="Arial" charset="0"/>
            </a:endParaRPr>
          </a:p>
        </p:txBody>
      </p:sp>
      <p:sp>
        <p:nvSpPr>
          <p:cNvPr id="21507" name="Rectangle 3"/>
          <p:cNvSpPr>
            <a:spLocks noGrp="1" noChangeArrowheads="1"/>
          </p:cNvSpPr>
          <p:nvPr>
            <p:ph type="body" sz="half" idx="1"/>
          </p:nvPr>
        </p:nvSpPr>
        <p:spPr>
          <a:xfrm>
            <a:off x="1295400" y="1295400"/>
            <a:ext cx="7010400" cy="4525963"/>
          </a:xfrm>
        </p:spPr>
        <p:txBody>
          <a:bodyPr/>
          <a:lstStyle/>
          <a:p>
            <a:pPr marL="514350" indent="-514350" eaLnBrk="1" hangingPunct="1">
              <a:buFont typeface="+mj-lt"/>
              <a:buAutoNum type="arabicPeriod"/>
              <a:defRPr/>
            </a:pPr>
            <a:r>
              <a:rPr lang="en-US" altLang="en-US" sz="2800" dirty="0" smtClean="0">
                <a:ea typeface="+mn-ea"/>
              </a:rPr>
              <a:t>Practice Makes Perfect</a:t>
            </a:r>
          </a:p>
          <a:p>
            <a:pPr marL="514350" indent="-514350" eaLnBrk="1" hangingPunct="1">
              <a:buFont typeface="+mj-lt"/>
              <a:buAutoNum type="arabicPeriod"/>
              <a:defRPr/>
            </a:pPr>
            <a:r>
              <a:rPr lang="en-US" altLang="en-US" sz="2800" dirty="0" smtClean="0">
                <a:ea typeface="+mn-ea"/>
              </a:rPr>
              <a:t>Use and Alter Your Environment</a:t>
            </a:r>
          </a:p>
          <a:p>
            <a:pPr marL="514350" indent="-514350" eaLnBrk="1" hangingPunct="1">
              <a:buFont typeface="+mj-lt"/>
              <a:buAutoNum type="arabicPeriod"/>
              <a:defRPr/>
            </a:pPr>
            <a:r>
              <a:rPr lang="en-US" altLang="en-US" sz="2800" dirty="0" smtClean="0">
                <a:ea typeface="+mn-ea"/>
              </a:rPr>
              <a:t>Chunking</a:t>
            </a:r>
          </a:p>
          <a:p>
            <a:pPr marL="514350" indent="-514350" eaLnBrk="1" hangingPunct="1">
              <a:buFont typeface="+mj-lt"/>
              <a:buAutoNum type="arabicPeriod"/>
              <a:defRPr/>
            </a:pPr>
            <a:r>
              <a:rPr lang="en-US" altLang="en-US" sz="2800" dirty="0" smtClean="0">
                <a:ea typeface="+mn-ea"/>
              </a:rPr>
              <a:t>Name Game</a:t>
            </a:r>
          </a:p>
          <a:p>
            <a:pPr marL="514350" indent="-514350" eaLnBrk="1" hangingPunct="1">
              <a:buFont typeface="+mj-lt"/>
              <a:buAutoNum type="arabicPeriod"/>
              <a:defRPr/>
            </a:pPr>
            <a:r>
              <a:rPr lang="en-US" altLang="en-US" sz="2800" dirty="0" smtClean="0">
                <a:ea typeface="+mn-ea"/>
              </a:rPr>
              <a:t>Pay Attention</a:t>
            </a:r>
          </a:p>
          <a:p>
            <a:pPr marL="514350" indent="-514350" eaLnBrk="1" hangingPunct="1">
              <a:buFont typeface="+mj-lt"/>
              <a:buAutoNum type="arabicPeriod"/>
              <a:defRPr/>
            </a:pPr>
            <a:r>
              <a:rPr lang="en-US" altLang="en-US" sz="2800" dirty="0" smtClean="0">
                <a:ea typeface="+mn-ea"/>
              </a:rPr>
              <a:t>Visualization and Association</a:t>
            </a:r>
          </a:p>
          <a:p>
            <a:pPr marL="514350" indent="-514350" eaLnBrk="1" hangingPunct="1">
              <a:buFont typeface="+mj-lt"/>
              <a:buAutoNum type="arabicPeriod"/>
              <a:defRPr/>
            </a:pPr>
            <a:r>
              <a:rPr lang="en-US" altLang="en-US" sz="2800" dirty="0" smtClean="0">
                <a:ea typeface="+mn-ea"/>
              </a:rPr>
              <a:t>Exercise</a:t>
            </a:r>
          </a:p>
          <a:p>
            <a:pPr marL="514350" indent="-514350" eaLnBrk="1" hangingPunct="1">
              <a:buFont typeface="+mj-lt"/>
              <a:buAutoNum type="arabicPeriod"/>
              <a:defRPr/>
            </a:pPr>
            <a:r>
              <a:rPr lang="en-US" altLang="en-US" sz="2800" dirty="0" smtClean="0">
                <a:ea typeface="+mn-ea"/>
              </a:rPr>
              <a:t>Drink in moderation</a:t>
            </a:r>
          </a:p>
          <a:p>
            <a:pPr marL="514350" indent="-514350" eaLnBrk="1" hangingPunct="1">
              <a:buFont typeface="+mj-lt"/>
              <a:buAutoNum type="arabicPeriod"/>
              <a:defRPr/>
            </a:pPr>
            <a:r>
              <a:rPr lang="en-US" altLang="en-US" sz="2800" dirty="0" smtClean="0">
                <a:ea typeface="+mn-ea"/>
              </a:rPr>
              <a:t>Reduce stress, get help for depression</a:t>
            </a:r>
          </a:p>
          <a:p>
            <a:pPr eaLnBrk="1" hangingPunct="1">
              <a:buFont typeface="Wingdings" pitchFamily="2" charset="2"/>
              <a:buChar char="n"/>
              <a:defRPr/>
            </a:pPr>
            <a:endParaRPr lang="en-US" altLang="en-US" sz="2200" dirty="0" smtClean="0">
              <a:ea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46088" y="444500"/>
            <a:ext cx="8229600" cy="1139825"/>
          </a:xfrm>
        </p:spPr>
        <p:txBody>
          <a:bodyPr/>
          <a:lstStyle/>
          <a:p>
            <a:pPr eaLnBrk="1" hangingPunct="1"/>
            <a:r>
              <a:rPr lang="en-US" sz="4800" b="1">
                <a:latin typeface="Garamond" charset="0"/>
                <a:cs typeface="Arial" charset="0"/>
              </a:rPr>
              <a:t>Stroop Test             FOCUS  </a:t>
            </a:r>
            <a:r>
              <a:rPr lang="en-US" sz="2800">
                <a:latin typeface="Garamond" charset="0"/>
                <a:cs typeface="Arial" charset="0"/>
              </a:rPr>
              <a:t/>
            </a:r>
            <a:br>
              <a:rPr lang="en-US" sz="2800">
                <a:latin typeface="Garamond" charset="0"/>
                <a:cs typeface="Arial" charset="0"/>
              </a:rPr>
            </a:br>
            <a:endParaRPr lang="en-US" sz="2800">
              <a:latin typeface="Garamond" charset="0"/>
              <a:cs typeface="Arial" charset="0"/>
            </a:endParaRPr>
          </a:p>
        </p:txBody>
      </p:sp>
      <p:sp>
        <p:nvSpPr>
          <p:cNvPr id="31747" name="Text Placeholder 2"/>
          <p:cNvSpPr>
            <a:spLocks noGrp="1"/>
          </p:cNvSpPr>
          <p:nvPr>
            <p:ph type="body" sz="half" idx="1"/>
          </p:nvPr>
        </p:nvSpPr>
        <p:spPr/>
        <p:txBody>
          <a:bodyPr/>
          <a:lstStyle/>
          <a:p>
            <a:pPr eaLnBrk="1" hangingPunct="1"/>
            <a:endParaRPr lang="en-US">
              <a:latin typeface="Arial" charset="0"/>
              <a:cs typeface="Arial" charset="0"/>
            </a:endParaRPr>
          </a:p>
        </p:txBody>
      </p:sp>
      <p:sp>
        <p:nvSpPr>
          <p:cNvPr id="31748" name="Content Placeholder 3"/>
          <p:cNvSpPr>
            <a:spLocks noGrp="1"/>
          </p:cNvSpPr>
          <p:nvPr>
            <p:ph sz="quarter" idx="2"/>
          </p:nvPr>
        </p:nvSpPr>
        <p:spPr/>
        <p:txBody>
          <a:bodyPr/>
          <a:lstStyle/>
          <a:p>
            <a:pPr eaLnBrk="1" hangingPunct="1"/>
            <a:endParaRPr lang="en-US">
              <a:latin typeface="Arial" charset="0"/>
              <a:cs typeface="Arial" charset="0"/>
            </a:endParaRPr>
          </a:p>
        </p:txBody>
      </p:sp>
      <p:sp>
        <p:nvSpPr>
          <p:cNvPr id="31749" name="Content Placeholder 4"/>
          <p:cNvSpPr>
            <a:spLocks noGrp="1"/>
          </p:cNvSpPr>
          <p:nvPr>
            <p:ph sz="quarter" idx="3"/>
          </p:nvPr>
        </p:nvSpPr>
        <p:spPr/>
        <p:txBody>
          <a:bodyPr/>
          <a:lstStyle/>
          <a:p>
            <a:pPr eaLnBrk="1" hangingPunct="1"/>
            <a:endParaRPr lang="en-US">
              <a:latin typeface="Arial" charset="0"/>
              <a:cs typeface="Arial" charset="0"/>
            </a:endParaRPr>
          </a:p>
        </p:txBody>
      </p:sp>
      <p:pic>
        <p:nvPicPr>
          <p:cNvPr id="317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7788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5"/>
          <p:cNvSpPr txBox="1">
            <a:spLocks noChangeArrowheads="1"/>
          </p:cNvSpPr>
          <p:nvPr/>
        </p:nvSpPr>
        <p:spPr bwMode="auto">
          <a:xfrm>
            <a:off x="762000" y="6248400"/>
            <a:ext cx="723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ea typeface="ＭＳ Ｐゴシック" charset="0"/>
                <a:cs typeface="Arial" charset="0"/>
              </a:defRPr>
            </a:lvl1pPr>
            <a:lvl2pPr marL="742950" indent="-285750">
              <a:defRPr sz="2600">
                <a:solidFill>
                  <a:schemeClr val="tx1"/>
                </a:solidFill>
                <a:latin typeface="Arial" charset="0"/>
                <a:ea typeface="Arial" charset="0"/>
                <a:cs typeface="Arial" charset="0"/>
              </a:defRPr>
            </a:lvl2pPr>
            <a:lvl3pPr marL="1143000" indent="-228600">
              <a:defRPr sz="22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marL="2514600" indent="-228600" eaLnBrk="0" hangingPunct="0">
              <a:buFont typeface="Wingdings" charset="0"/>
              <a:defRPr sz="2000">
                <a:solidFill>
                  <a:schemeClr val="tx1"/>
                </a:solidFill>
                <a:latin typeface="Arial" charset="0"/>
                <a:ea typeface="Arial" charset="0"/>
                <a:cs typeface="Arial" charset="0"/>
              </a:defRPr>
            </a:lvl6pPr>
            <a:lvl7pPr marL="2971800" indent="-228600" eaLnBrk="0" hangingPunct="0">
              <a:buFont typeface="Wingdings" charset="0"/>
              <a:defRPr sz="2000">
                <a:solidFill>
                  <a:schemeClr val="tx1"/>
                </a:solidFill>
                <a:latin typeface="Arial" charset="0"/>
                <a:ea typeface="Arial" charset="0"/>
                <a:cs typeface="Arial" charset="0"/>
              </a:defRPr>
            </a:lvl7pPr>
            <a:lvl8pPr marL="3429000" indent="-228600" eaLnBrk="0" hangingPunct="0">
              <a:buFont typeface="Wingdings" charset="0"/>
              <a:defRPr sz="2000">
                <a:solidFill>
                  <a:schemeClr val="tx1"/>
                </a:solidFill>
                <a:latin typeface="Arial" charset="0"/>
                <a:ea typeface="Arial" charset="0"/>
                <a:cs typeface="Arial" charset="0"/>
              </a:defRPr>
            </a:lvl8pPr>
            <a:lvl9pPr marL="3886200" indent="-228600" eaLnBrk="0" hangingPunct="0">
              <a:buFont typeface="Wingdings" charset="0"/>
              <a:defRPr sz="2000">
                <a:solidFill>
                  <a:schemeClr val="tx1"/>
                </a:solidFill>
                <a:latin typeface="Arial" charset="0"/>
                <a:ea typeface="Arial" charset="0"/>
                <a:cs typeface="Arial" charset="0"/>
              </a:defRPr>
            </a:lvl9pPr>
          </a:lstStyle>
          <a:p>
            <a:pPr algn="ctr"/>
            <a:r>
              <a:rPr lang="en-US" sz="1800"/>
              <a:t>http://faculty.washington.edu/chudler/java/timesc.html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a:latin typeface="Garamond" charset="0"/>
                <a:cs typeface="Arial" charset="0"/>
              </a:rPr>
              <a:t>Remembering Stuff</a:t>
            </a:r>
          </a:p>
        </p:txBody>
      </p:sp>
      <p:sp>
        <p:nvSpPr>
          <p:cNvPr id="6147" name="Content Placeholder 2"/>
          <p:cNvSpPr>
            <a:spLocks noGrp="1"/>
          </p:cNvSpPr>
          <p:nvPr>
            <p:ph idx="1"/>
          </p:nvPr>
        </p:nvSpPr>
        <p:spPr>
          <a:xfrm>
            <a:off x="1066800" y="1371600"/>
            <a:ext cx="4953000" cy="685800"/>
          </a:xfrm>
        </p:spPr>
        <p:txBody>
          <a:bodyPr/>
          <a:lstStyle/>
          <a:p>
            <a:pPr marL="0" indent="0">
              <a:buFont typeface="Wingdings" charset="0"/>
              <a:buNone/>
            </a:pPr>
            <a:r>
              <a:rPr lang="en-US">
                <a:latin typeface="Arial" charset="0"/>
                <a:cs typeface="Arial" charset="0"/>
              </a:rPr>
              <a:t>Try the Tray</a:t>
            </a:r>
          </a:p>
        </p:txBody>
      </p:sp>
      <p:pic>
        <p:nvPicPr>
          <p:cNvPr id="6148" name="Picture 2" descr="C:\Users\deep.IOG.WAYNE.EDU\AppData\Local\Microsoft\Windows\Temporary Internet Files\Content.IE5\5UAG2HJ7\image[1].jpg"/>
          <p:cNvPicPr>
            <a:picLocks noChangeAspect="1" noChangeArrowheads="1"/>
          </p:cNvPicPr>
          <p:nvPr/>
        </p:nvPicPr>
        <p:blipFill>
          <a:blip r:embed="rId3">
            <a:extLst>
              <a:ext uri="{28A0092B-C50C-407E-A947-70E740481C1C}">
                <a14:useLocalDpi xmlns:a14="http://schemas.microsoft.com/office/drawing/2010/main" val="0"/>
              </a:ext>
            </a:extLst>
          </a:blip>
          <a:srcRect b="9018"/>
          <a:stretch>
            <a:fillRect/>
          </a:stretch>
        </p:blipFill>
        <p:spPr bwMode="auto">
          <a:xfrm>
            <a:off x="1295400" y="2590800"/>
            <a:ext cx="6900863"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28600"/>
            <a:ext cx="8229600" cy="1139825"/>
          </a:xfrm>
        </p:spPr>
        <p:txBody>
          <a:bodyPr/>
          <a:lstStyle/>
          <a:p>
            <a:r>
              <a:rPr lang="en-US">
                <a:latin typeface="Garamond" charset="0"/>
                <a:cs typeface="Arial" charset="0"/>
              </a:rPr>
              <a:t>Remembering Stuff</a:t>
            </a:r>
          </a:p>
        </p:txBody>
      </p:sp>
      <p:sp>
        <p:nvSpPr>
          <p:cNvPr id="32771" name="Content Placeholder 2"/>
          <p:cNvSpPr>
            <a:spLocks noGrp="1"/>
          </p:cNvSpPr>
          <p:nvPr>
            <p:ph idx="1"/>
          </p:nvPr>
        </p:nvSpPr>
        <p:spPr>
          <a:xfrm>
            <a:off x="1066800" y="1371600"/>
            <a:ext cx="6553200" cy="685800"/>
          </a:xfrm>
        </p:spPr>
        <p:txBody>
          <a:bodyPr/>
          <a:lstStyle/>
          <a:p>
            <a:pPr marL="0" indent="0">
              <a:buFont typeface="Wingdings" charset="0"/>
              <a:buNone/>
            </a:pPr>
            <a:r>
              <a:rPr lang="en-US">
                <a:latin typeface="Arial" charset="0"/>
                <a:cs typeface="Arial" charset="0"/>
              </a:rPr>
              <a:t>Write down all the objects on the tray</a:t>
            </a:r>
          </a:p>
        </p:txBody>
      </p:sp>
      <p:pic>
        <p:nvPicPr>
          <p:cNvPr id="32772" name="Picture 2" descr="C:\Users\deep.IOG.WAYNE.EDU\AppData\Local\Microsoft\Windows\Temporary Internet Files\Content.IE5\5UAG2HJ7\image[1].jpg"/>
          <p:cNvPicPr>
            <a:picLocks noChangeAspect="1" noChangeArrowheads="1"/>
          </p:cNvPicPr>
          <p:nvPr/>
        </p:nvPicPr>
        <p:blipFill>
          <a:blip r:embed="rId3">
            <a:extLst>
              <a:ext uri="{28A0092B-C50C-407E-A947-70E740481C1C}">
                <a14:useLocalDpi xmlns:a14="http://schemas.microsoft.com/office/drawing/2010/main" val="0"/>
              </a:ext>
            </a:extLst>
          </a:blip>
          <a:srcRect b="9018"/>
          <a:stretch>
            <a:fillRect/>
          </a:stretch>
        </p:blipFill>
        <p:spPr bwMode="auto">
          <a:xfrm>
            <a:off x="1295400" y="2590800"/>
            <a:ext cx="6900863"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7813"/>
            <a:ext cx="8229600" cy="1550987"/>
          </a:xfrm>
        </p:spPr>
        <p:txBody>
          <a:bodyPr/>
          <a:lstStyle/>
          <a:p>
            <a:r>
              <a:rPr lang="en-US" b="1">
                <a:latin typeface="Garamond" charset="0"/>
                <a:cs typeface="Arial" charset="0"/>
              </a:rPr>
              <a:t>Can You Remember the Items on the Virtual Tray?</a:t>
            </a:r>
          </a:p>
        </p:txBody>
      </p:sp>
      <p:sp>
        <p:nvSpPr>
          <p:cNvPr id="33795" name="Content Placeholder 2"/>
          <p:cNvSpPr>
            <a:spLocks noGrp="1"/>
          </p:cNvSpPr>
          <p:nvPr>
            <p:ph idx="1"/>
          </p:nvPr>
        </p:nvSpPr>
        <p:spPr>
          <a:xfrm>
            <a:off x="457200" y="2590800"/>
            <a:ext cx="8229600" cy="3540125"/>
          </a:xfrm>
        </p:spPr>
        <p:txBody>
          <a:bodyPr/>
          <a:lstStyle/>
          <a:p>
            <a:pPr marL="0" indent="0">
              <a:buFont typeface="Wingdings" charset="0"/>
              <a:buNone/>
            </a:pPr>
            <a:r>
              <a:rPr lang="en-US">
                <a:latin typeface="Arial" charset="0"/>
                <a:cs typeface="Arial" charset="0"/>
              </a:rPr>
              <a:t>Write them down?</a:t>
            </a:r>
          </a:p>
          <a:p>
            <a:pPr marL="0" indent="0">
              <a:buFont typeface="Wingdings" charset="0"/>
              <a:buNone/>
            </a:pPr>
            <a:r>
              <a:rPr lang="en-US">
                <a:latin typeface="Arial" charset="0"/>
                <a:cs typeface="Arial" charset="0"/>
              </a:rPr>
              <a:t>How many do you think there were?</a:t>
            </a:r>
          </a:p>
          <a:p>
            <a:pPr marL="0" indent="0">
              <a:buFont typeface="Wingdings" charset="0"/>
              <a:buNone/>
            </a:pPr>
            <a:r>
              <a:rPr lang="en-US">
                <a:latin typeface="Arial" charset="0"/>
                <a:cs typeface="Arial" charset="0"/>
              </a:rPr>
              <a:t>Who wants to share?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9" descr="C:\Users\deep.IOG.WAYNE.EDU\AppData\Local\Microsoft\Windows\Temporary Internet Files\Content.IE5\J451CWEU\11_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38980">
            <a:off x="5510213" y="4424363"/>
            <a:ext cx="3579812"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0" descr="C:\Users\deep.IOG.WAYNE.EDU\AppData\Local\Microsoft\Windows\Temporary Internet Files\Content.IE5\5UAG2HJ7\gu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400" y="565150"/>
            <a:ext cx="153987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itle 1"/>
          <p:cNvSpPr>
            <a:spLocks noGrp="1"/>
          </p:cNvSpPr>
          <p:nvPr>
            <p:ph type="title"/>
          </p:nvPr>
        </p:nvSpPr>
        <p:spPr>
          <a:xfrm>
            <a:off x="565150" y="231775"/>
            <a:ext cx="4281488" cy="865188"/>
          </a:xfrm>
        </p:spPr>
        <p:txBody>
          <a:bodyPr/>
          <a:lstStyle/>
          <a:p>
            <a:r>
              <a:rPr lang="en-US" b="1">
                <a:latin typeface="Garamond" charset="0"/>
                <a:cs typeface="Arial" charset="0"/>
              </a:rPr>
              <a:t>Memorize These</a:t>
            </a:r>
          </a:p>
        </p:txBody>
      </p:sp>
      <p:pic>
        <p:nvPicPr>
          <p:cNvPr id="34821" name="Picture 4" descr="C:\Users\deep.IOG.WAYNE.EDU\AppData\Local\Microsoft\Windows\Temporary Internet Files\Content.IE5\5UAG2HJ7\stapl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0113" y="290513"/>
            <a:ext cx="2424112"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descr="C:\Users\deep.IOG.WAYNE.EDU\AppData\Local\Microsoft\Windows\Temporary Internet Files\Content.IE5\C612JN00\Pen-2959-medium[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0913" y="1519238"/>
            <a:ext cx="184308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C:\Users\deep.IOG.WAYNE.EDU\AppData\Local\Microsoft\Windows\Temporary Internet Files\Content.IE5\5UAG2HJ7\Peacock_Feather_1_by_HKPasseyStock[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6925" y="3265488"/>
            <a:ext cx="29051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2238" y="4953000"/>
            <a:ext cx="4103687"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7" descr="C:\Users\deep.IOG.WAYNE.EDU\AppData\Local\Microsoft\Windows\Temporary Internet Files\Content.IE5\J451CWEU\paper-clip-with-shadow[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5548313"/>
            <a:ext cx="154305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8" descr="C:\Users\deep.IOG.WAYNE.EDU\AppData\Local\Microsoft\Windows\Temporary Internet Files\Content.IE5\C612JN00\snickers-candy-bar[1].jpg"/>
          <p:cNvPicPr>
            <a:picLocks noChangeAspect="1" noChangeArrowheads="1"/>
          </p:cNvPicPr>
          <p:nvPr/>
        </p:nvPicPr>
        <p:blipFill>
          <a:blip r:embed="rId10">
            <a:extLst>
              <a:ext uri="{28A0092B-C50C-407E-A947-70E740481C1C}">
                <a14:useLocalDpi xmlns:a14="http://schemas.microsoft.com/office/drawing/2010/main" val="0"/>
              </a:ext>
            </a:extLst>
          </a:blip>
          <a:srcRect l="7065" t="22229" r="7646" b="18227"/>
          <a:stretch>
            <a:fillRect/>
          </a:stretch>
        </p:blipFill>
        <p:spPr bwMode="auto">
          <a:xfrm>
            <a:off x="419100" y="3119438"/>
            <a:ext cx="342741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6"/>
          <p:cNvPicPr>
            <a:picLocks noChangeAspect="1"/>
          </p:cNvPicPr>
          <p:nvPr/>
        </p:nvPicPr>
        <p:blipFill>
          <a:blip r:embed="rId11">
            <a:extLst>
              <a:ext uri="{28A0092B-C50C-407E-A947-70E740481C1C}">
                <a14:useLocalDpi xmlns:a14="http://schemas.microsoft.com/office/drawing/2010/main" val="0"/>
              </a:ext>
            </a:extLst>
          </a:blip>
          <a:srcRect l="4730" t="7928" r="8649" b="6012"/>
          <a:stretch>
            <a:fillRect/>
          </a:stretch>
        </p:blipFill>
        <p:spPr bwMode="auto">
          <a:xfrm>
            <a:off x="4191000" y="1825625"/>
            <a:ext cx="25701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7"/>
          <p:cNvPicPr>
            <a:picLocks noChangeAspect="1"/>
          </p:cNvPicPr>
          <p:nvPr/>
        </p:nvPicPr>
        <p:blipFill>
          <a:blip r:embed="rId12">
            <a:extLst>
              <a:ext uri="{28A0092B-C50C-407E-A947-70E740481C1C}">
                <a14:useLocalDpi xmlns:a14="http://schemas.microsoft.com/office/drawing/2010/main" val="0"/>
              </a:ext>
            </a:extLst>
          </a:blip>
          <a:srcRect l="6799" t="6847" r="7254" b="10786"/>
          <a:stretch>
            <a:fillRect/>
          </a:stretch>
        </p:blipFill>
        <p:spPr bwMode="auto">
          <a:xfrm>
            <a:off x="419100" y="1228725"/>
            <a:ext cx="283845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533400"/>
            <a:ext cx="8229600" cy="838200"/>
          </a:xfrm>
        </p:spPr>
        <p:txBody>
          <a:bodyPr/>
          <a:lstStyle/>
          <a:p>
            <a:pPr eaLnBrk="1" hangingPunct="1"/>
            <a:r>
              <a:rPr lang="en-US">
                <a:latin typeface="Garamond" charset="0"/>
                <a:cs typeface="Arial" charset="0"/>
              </a:rPr>
              <a:t>Take Home Messages</a:t>
            </a:r>
          </a:p>
        </p:txBody>
      </p:sp>
      <p:sp>
        <p:nvSpPr>
          <p:cNvPr id="35843" name="Rectangle 3"/>
          <p:cNvSpPr>
            <a:spLocks noGrp="1" noChangeArrowheads="1"/>
          </p:cNvSpPr>
          <p:nvPr>
            <p:ph type="body" idx="1"/>
          </p:nvPr>
        </p:nvSpPr>
        <p:spPr/>
        <p:txBody>
          <a:bodyPr/>
          <a:lstStyle/>
          <a:p>
            <a:pPr eaLnBrk="1" hangingPunct="1"/>
            <a:r>
              <a:rPr lang="en-US">
                <a:latin typeface="Arial" charset="0"/>
                <a:cs typeface="Arial" charset="0"/>
              </a:rPr>
              <a:t>Everyone forgets. Some forgetting is necessary</a:t>
            </a:r>
          </a:p>
          <a:p>
            <a:pPr eaLnBrk="1" hangingPunct="1"/>
            <a:r>
              <a:rPr lang="en-US">
                <a:latin typeface="Arial" charset="0"/>
                <a:cs typeface="Arial" charset="0"/>
              </a:rPr>
              <a:t>Use “tricks” to strengthen your memory</a:t>
            </a:r>
          </a:p>
          <a:p>
            <a:pPr eaLnBrk="1" hangingPunct="1"/>
            <a:r>
              <a:rPr lang="en-US">
                <a:latin typeface="Arial" charset="0"/>
                <a:cs typeface="Arial" charset="0"/>
              </a:rPr>
              <a:t>Practice these tricks daily</a:t>
            </a:r>
          </a:p>
          <a:p>
            <a:pPr eaLnBrk="1" hangingPunct="1"/>
            <a:r>
              <a:rPr lang="en-US">
                <a:latin typeface="Arial" charset="0"/>
                <a:cs typeface="Arial" charset="0"/>
              </a:rPr>
              <a:t>Stay active: At least 30 minutes, 3x/week</a:t>
            </a:r>
          </a:p>
          <a:p>
            <a:pPr eaLnBrk="1" hangingPunct="1"/>
            <a:r>
              <a:rPr lang="en-US">
                <a:latin typeface="Arial" charset="0"/>
                <a:cs typeface="Arial" charset="0"/>
              </a:rPr>
              <a:t>Adhere to your prescriptions</a:t>
            </a:r>
          </a:p>
          <a:p>
            <a:pPr eaLnBrk="1" hangingPunct="1"/>
            <a:r>
              <a:rPr lang="en-US">
                <a:latin typeface="Arial" charset="0"/>
                <a:cs typeface="Arial" charset="0"/>
              </a:rPr>
              <a:t>If memory issues are affecting your daily life see your physician</a:t>
            </a:r>
          </a:p>
          <a:p>
            <a:pPr eaLnBrk="1" hangingPunct="1">
              <a:buFont typeface="Wingdings" charset="0"/>
              <a:buNone/>
            </a:pPr>
            <a:endParaRPr lang="en-US">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b="1">
                <a:latin typeface="Garamond" charset="0"/>
                <a:cs typeface="Arial" charset="0"/>
              </a:rPr>
              <a:t>Resources</a:t>
            </a:r>
          </a:p>
        </p:txBody>
      </p:sp>
      <p:sp>
        <p:nvSpPr>
          <p:cNvPr id="36867" name="Text Placeholder 2"/>
          <p:cNvSpPr>
            <a:spLocks noGrp="1"/>
          </p:cNvSpPr>
          <p:nvPr>
            <p:ph type="body" sz="half" idx="1"/>
          </p:nvPr>
        </p:nvSpPr>
        <p:spPr>
          <a:xfrm>
            <a:off x="457200" y="1600200"/>
            <a:ext cx="8229600" cy="4530725"/>
          </a:xfrm>
        </p:spPr>
        <p:txBody>
          <a:bodyPr/>
          <a:lstStyle/>
          <a:p>
            <a:r>
              <a:rPr lang="en-US" sz="1600">
                <a:latin typeface="Arial" charset="0"/>
                <a:cs typeface="Arial" charset="0"/>
              </a:rPr>
              <a:t>Aging in Brain  Found to Hurt Sleep Needed for Memory, BENEDICT CAREY,  January 27, 2013, New York times</a:t>
            </a:r>
          </a:p>
          <a:p>
            <a:r>
              <a:rPr lang="en-US" sz="1600">
                <a:latin typeface="Arial" charset="0"/>
                <a:cs typeface="Arial" charset="0"/>
              </a:rPr>
              <a:t>Alzheimer’s Disease Education and Referral (ADEAR) Center, P.O. Box 8250, Silver Spring, MD 20907-8250,www.alzheimers.nia.nih.gov</a:t>
            </a:r>
          </a:p>
          <a:p>
            <a:r>
              <a:rPr lang="en-US" sz="1600">
                <a:latin typeface="Arial" charset="0"/>
                <a:cs typeface="Arial" charset="0"/>
              </a:rPr>
              <a:t>Citation: Uttl B (2008) Transparent Meta-Analysis of Prospective Memory and Aging. PLoS ONE 3(2): e1568. doi:10.1371/journal.pone.0001568,Academic Editor: Ernest Greene, University of Southern California, United States of America</a:t>
            </a:r>
          </a:p>
          <a:p>
            <a:endParaRPr lang="en-US" sz="1600">
              <a:latin typeface="Arial" charset="0"/>
              <a:cs typeface="Arial" charset="0"/>
            </a:endParaRPr>
          </a:p>
          <a:p>
            <a:endParaRPr lang="en-US" sz="1600">
              <a:latin typeface="Arial"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C:\Users\deep.IOG.WAYNE.EDU\AppData\Local\Microsoft\Windows\Temporary Internet Files\Content.IE5\J451CWEU\11_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38980">
            <a:off x="5510213" y="4424363"/>
            <a:ext cx="3579812"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0" descr="C:\Users\deep.IOG.WAYNE.EDU\AppData\Local\Microsoft\Windows\Temporary Internet Files\Content.IE5\5UAG2HJ7\gu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400" y="565150"/>
            <a:ext cx="153987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1"/>
          <p:cNvSpPr>
            <a:spLocks noGrp="1"/>
          </p:cNvSpPr>
          <p:nvPr>
            <p:ph type="title"/>
          </p:nvPr>
        </p:nvSpPr>
        <p:spPr>
          <a:xfrm>
            <a:off x="565150" y="231775"/>
            <a:ext cx="4281488" cy="865188"/>
          </a:xfrm>
        </p:spPr>
        <p:txBody>
          <a:bodyPr/>
          <a:lstStyle/>
          <a:p>
            <a:r>
              <a:rPr lang="en-US" b="1">
                <a:latin typeface="Garamond" charset="0"/>
                <a:cs typeface="Arial" charset="0"/>
              </a:rPr>
              <a:t>Memorize These</a:t>
            </a:r>
          </a:p>
        </p:txBody>
      </p:sp>
      <p:pic>
        <p:nvPicPr>
          <p:cNvPr id="7173" name="Picture 4" descr="C:\Users\deep.IOG.WAYNE.EDU\AppData\Local\Microsoft\Windows\Temporary Internet Files\Content.IE5\5UAG2HJ7\stapl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0113" y="290513"/>
            <a:ext cx="2424112"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C:\Users\deep.IOG.WAYNE.EDU\AppData\Local\Microsoft\Windows\Temporary Internet Files\Content.IE5\C612JN00\Pen-2959-medium[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0913" y="1519238"/>
            <a:ext cx="184308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descr="C:\Users\deep.IOG.WAYNE.EDU\AppData\Local\Microsoft\Windows\Temporary Internet Files\Content.IE5\5UAG2HJ7\Peacock_Feather_1_by_HKPasseyStock[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6925" y="3265488"/>
            <a:ext cx="29051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2238" y="4953000"/>
            <a:ext cx="4103687"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7" descr="C:\Users\deep.IOG.WAYNE.EDU\AppData\Local\Microsoft\Windows\Temporary Internet Files\Content.IE5\J451CWEU\paper-clip-with-shadow[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5548313"/>
            <a:ext cx="154305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8" descr="C:\Users\deep.IOG.WAYNE.EDU\AppData\Local\Microsoft\Windows\Temporary Internet Files\Content.IE5\C612JN00\snickers-candy-bar[1].jpg"/>
          <p:cNvPicPr>
            <a:picLocks noChangeAspect="1" noChangeArrowheads="1"/>
          </p:cNvPicPr>
          <p:nvPr/>
        </p:nvPicPr>
        <p:blipFill>
          <a:blip r:embed="rId10">
            <a:extLst>
              <a:ext uri="{28A0092B-C50C-407E-A947-70E740481C1C}">
                <a14:useLocalDpi xmlns:a14="http://schemas.microsoft.com/office/drawing/2010/main" val="0"/>
              </a:ext>
            </a:extLst>
          </a:blip>
          <a:srcRect l="7065" t="22229" r="7646" b="18227"/>
          <a:stretch>
            <a:fillRect/>
          </a:stretch>
        </p:blipFill>
        <p:spPr bwMode="auto">
          <a:xfrm>
            <a:off x="419100" y="3119438"/>
            <a:ext cx="342741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6"/>
          <p:cNvPicPr>
            <a:picLocks noChangeAspect="1"/>
          </p:cNvPicPr>
          <p:nvPr/>
        </p:nvPicPr>
        <p:blipFill>
          <a:blip r:embed="rId11">
            <a:extLst>
              <a:ext uri="{28A0092B-C50C-407E-A947-70E740481C1C}">
                <a14:useLocalDpi xmlns:a14="http://schemas.microsoft.com/office/drawing/2010/main" val="0"/>
              </a:ext>
            </a:extLst>
          </a:blip>
          <a:srcRect l="4730" t="7928" r="8649" b="6012"/>
          <a:stretch>
            <a:fillRect/>
          </a:stretch>
        </p:blipFill>
        <p:spPr bwMode="auto">
          <a:xfrm>
            <a:off x="4191000" y="1825625"/>
            <a:ext cx="25701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7"/>
          <p:cNvPicPr>
            <a:picLocks noChangeAspect="1"/>
          </p:cNvPicPr>
          <p:nvPr/>
        </p:nvPicPr>
        <p:blipFill>
          <a:blip r:embed="rId12">
            <a:extLst>
              <a:ext uri="{28A0092B-C50C-407E-A947-70E740481C1C}">
                <a14:useLocalDpi xmlns:a14="http://schemas.microsoft.com/office/drawing/2010/main" val="0"/>
              </a:ext>
            </a:extLst>
          </a:blip>
          <a:srcRect l="6799" t="6847" r="7254" b="10786"/>
          <a:stretch>
            <a:fillRect/>
          </a:stretch>
        </p:blipFill>
        <p:spPr bwMode="auto">
          <a:xfrm>
            <a:off x="419100" y="1228725"/>
            <a:ext cx="283845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457200"/>
            <a:ext cx="8229600" cy="990600"/>
          </a:xfrm>
        </p:spPr>
        <p:txBody>
          <a:bodyPr/>
          <a:lstStyle/>
          <a:p>
            <a:r>
              <a:rPr lang="en-US" b="1">
                <a:latin typeface="Garamond" charset="0"/>
                <a:cs typeface="Arial" charset="0"/>
              </a:rPr>
              <a:t>Not To Worry</a:t>
            </a:r>
          </a:p>
        </p:txBody>
      </p:sp>
      <p:sp>
        <p:nvSpPr>
          <p:cNvPr id="3" name="Content Placeholder 2"/>
          <p:cNvSpPr>
            <a:spLocks noGrp="1"/>
          </p:cNvSpPr>
          <p:nvPr>
            <p:ph idx="1"/>
          </p:nvPr>
        </p:nvSpPr>
        <p:spPr>
          <a:xfrm>
            <a:off x="1295400" y="2286000"/>
            <a:ext cx="7315200" cy="3276600"/>
          </a:xfrm>
        </p:spPr>
        <p:txBody>
          <a:bodyPr/>
          <a:lstStyle/>
          <a:p>
            <a:pPr marL="0" indent="0">
              <a:buFont typeface="Wingdings" pitchFamily="2" charset="2"/>
              <a:buNone/>
              <a:defRPr/>
            </a:pPr>
            <a:r>
              <a:rPr lang="en-US" dirty="0" smtClean="0">
                <a:ea typeface="+mn-ea"/>
              </a:rPr>
              <a:t>                             </a:t>
            </a:r>
            <a:r>
              <a:rPr lang="en-US" sz="4000" b="1" i="1" dirty="0" smtClean="0">
                <a:solidFill>
                  <a:schemeClr val="accent2">
                    <a:lumMod val="75000"/>
                  </a:schemeClr>
                </a:solidFill>
                <a:latin typeface="Cambria" panose="02040503050406030204" pitchFamily="18" charset="0"/>
                <a:ea typeface="+mn-ea"/>
              </a:rPr>
              <a:t>Normal</a:t>
            </a:r>
          </a:p>
          <a:p>
            <a:pPr marL="0" indent="0">
              <a:buFont typeface="Wingdings" pitchFamily="2" charset="2"/>
              <a:buNone/>
              <a:defRPr/>
            </a:pPr>
            <a:r>
              <a:rPr lang="en-US" sz="4000" b="1" dirty="0">
                <a:solidFill>
                  <a:schemeClr val="accent2">
                    <a:lumMod val="75000"/>
                  </a:schemeClr>
                </a:solidFill>
                <a:latin typeface="Cambria" panose="02040503050406030204" pitchFamily="18" charset="0"/>
                <a:ea typeface="+mn-ea"/>
              </a:rPr>
              <a:t> </a:t>
            </a:r>
            <a:r>
              <a:rPr lang="en-US" sz="4000" b="1" dirty="0" smtClean="0">
                <a:solidFill>
                  <a:schemeClr val="accent2">
                    <a:lumMod val="75000"/>
                  </a:schemeClr>
                </a:solidFill>
                <a:latin typeface="Cambria" panose="02040503050406030204" pitchFamily="18" charset="0"/>
                <a:ea typeface="+mn-ea"/>
              </a:rPr>
              <a:t>                           Memory</a:t>
            </a:r>
          </a:p>
          <a:p>
            <a:pPr marL="0" indent="0">
              <a:buFont typeface="Wingdings" pitchFamily="2" charset="2"/>
              <a:buNone/>
              <a:defRPr/>
            </a:pPr>
            <a:r>
              <a:rPr lang="en-US" sz="4000" b="1" dirty="0">
                <a:solidFill>
                  <a:schemeClr val="accent2">
                    <a:lumMod val="75000"/>
                  </a:schemeClr>
                </a:solidFill>
                <a:latin typeface="Cambria" panose="02040503050406030204" pitchFamily="18" charset="0"/>
                <a:ea typeface="+mn-ea"/>
              </a:rPr>
              <a:t> </a:t>
            </a:r>
            <a:r>
              <a:rPr lang="en-US" sz="4000" b="1" dirty="0" smtClean="0">
                <a:solidFill>
                  <a:schemeClr val="accent2">
                    <a:lumMod val="75000"/>
                  </a:schemeClr>
                </a:solidFill>
                <a:latin typeface="Cambria" panose="02040503050406030204" pitchFamily="18" charset="0"/>
                <a:ea typeface="+mn-ea"/>
              </a:rPr>
              <a:t>                           Troubles</a:t>
            </a:r>
            <a:endParaRPr lang="en-US" sz="4000" b="1" dirty="0">
              <a:solidFill>
                <a:schemeClr val="accent2">
                  <a:lumMod val="75000"/>
                </a:schemeClr>
              </a:solidFill>
              <a:latin typeface="Cambria" panose="02040503050406030204" pitchFamily="18" charset="0"/>
              <a:ea typeface="+mn-ea"/>
            </a:endParaRPr>
          </a:p>
        </p:txBody>
      </p:sp>
      <p:pic>
        <p:nvPicPr>
          <p:cNvPr id="8196" name="Picture 2" descr="C:\Users\deep.IOG.WAYNE.EDU\AppData\Local\Microsoft\Windows\Temporary Internet Files\Content.IE5\C612JN00\large-Number-6-166.6-388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76400"/>
            <a:ext cx="20828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465138"/>
            <a:ext cx="8229600" cy="1139825"/>
          </a:xfrm>
        </p:spPr>
        <p:txBody>
          <a:bodyPr/>
          <a:lstStyle/>
          <a:p>
            <a:r>
              <a:rPr lang="en-US" sz="4400" b="1">
                <a:latin typeface="Garamond" charset="0"/>
                <a:cs typeface="Arial" charset="0"/>
              </a:rPr>
              <a:t>Transience</a:t>
            </a:r>
          </a:p>
        </p:txBody>
      </p:sp>
      <p:sp>
        <p:nvSpPr>
          <p:cNvPr id="9219" name="Content Placeholder 2"/>
          <p:cNvSpPr>
            <a:spLocks noGrp="1"/>
          </p:cNvSpPr>
          <p:nvPr>
            <p:ph idx="1"/>
          </p:nvPr>
        </p:nvSpPr>
        <p:spPr>
          <a:xfrm>
            <a:off x="1219200" y="2673350"/>
            <a:ext cx="2362200" cy="1676400"/>
          </a:xfrm>
        </p:spPr>
        <p:txBody>
          <a:bodyPr/>
          <a:lstStyle/>
          <a:p>
            <a:pPr marL="0" indent="0">
              <a:buFont typeface="Wingdings" charset="0"/>
              <a:buNone/>
            </a:pPr>
            <a:r>
              <a:rPr lang="en-US" sz="3600">
                <a:latin typeface="Arial" charset="0"/>
                <a:cs typeface="Arial" charset="0"/>
              </a:rPr>
              <a:t>Forgetting over time.</a:t>
            </a:r>
          </a:p>
        </p:txBody>
      </p:sp>
      <p:pic>
        <p:nvPicPr>
          <p:cNvPr id="9220" name="Picture 2" descr="C:\Users\deep.IOG.WAYNE.EDU\AppData\Local\Microsoft\Windows\Temporary Internet Files\Content.IE5\C612JN00\question-mark-fa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57200"/>
            <a:ext cx="248285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C:\Users\deep.IOG.WAYNE.EDU\AppData\Local\Microsoft\Windows\Temporary Internet Files\Content.IE5\QXQLAZO0\stop_watch_-_carto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511550"/>
            <a:ext cx="3576638"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57200"/>
            <a:ext cx="8229600" cy="1139825"/>
          </a:xfrm>
        </p:spPr>
        <p:txBody>
          <a:bodyPr/>
          <a:lstStyle/>
          <a:p>
            <a:r>
              <a:rPr lang="en-US" sz="4400" b="1">
                <a:latin typeface="Garamond" charset="0"/>
                <a:cs typeface="Arial" charset="0"/>
              </a:rPr>
              <a:t>Absent-mindedness</a:t>
            </a:r>
          </a:p>
        </p:txBody>
      </p:sp>
      <p:sp>
        <p:nvSpPr>
          <p:cNvPr id="10243" name="Content Placeholder 2"/>
          <p:cNvSpPr>
            <a:spLocks noGrp="1"/>
          </p:cNvSpPr>
          <p:nvPr>
            <p:ph idx="1"/>
          </p:nvPr>
        </p:nvSpPr>
        <p:spPr>
          <a:xfrm>
            <a:off x="457200" y="1600200"/>
            <a:ext cx="5943600" cy="1676400"/>
          </a:xfrm>
        </p:spPr>
        <p:txBody>
          <a:bodyPr/>
          <a:lstStyle/>
          <a:p>
            <a:pPr marL="0" indent="0">
              <a:buFont typeface="Wingdings" charset="0"/>
              <a:buNone/>
            </a:pPr>
            <a:r>
              <a:rPr lang="en-US">
                <a:latin typeface="Arial" charset="0"/>
                <a:cs typeface="Arial" charset="0"/>
              </a:rPr>
              <a:t>Not paying attention. Multi-tasking instead of single-tasking. Good memory requires us to be intentional. Focus. Focus. Focus.</a:t>
            </a:r>
          </a:p>
        </p:txBody>
      </p:sp>
      <p:pic>
        <p:nvPicPr>
          <p:cNvPr id="10244" name="Picture 2" descr="C:\Users\deep.IOG.WAYNE.EDU\AppData\Local\Microsoft\Windows\Temporary Internet Files\Content.IE5\QXQLAZO0\professor_calculu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620963"/>
            <a:ext cx="298767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533400"/>
            <a:ext cx="8229600" cy="1139825"/>
          </a:xfrm>
        </p:spPr>
        <p:txBody>
          <a:bodyPr/>
          <a:lstStyle/>
          <a:p>
            <a:r>
              <a:rPr lang="en-US" sz="4400" b="1">
                <a:latin typeface="Garamond" charset="0"/>
                <a:cs typeface="Arial" charset="0"/>
              </a:rPr>
              <a:t>Blocking</a:t>
            </a:r>
          </a:p>
        </p:txBody>
      </p:sp>
      <p:sp>
        <p:nvSpPr>
          <p:cNvPr id="11267" name="Content Placeholder 2"/>
          <p:cNvSpPr>
            <a:spLocks noGrp="1"/>
          </p:cNvSpPr>
          <p:nvPr>
            <p:ph idx="1"/>
          </p:nvPr>
        </p:nvSpPr>
        <p:spPr>
          <a:xfrm>
            <a:off x="990600" y="1905000"/>
            <a:ext cx="4267200" cy="3505200"/>
          </a:xfrm>
        </p:spPr>
        <p:txBody>
          <a:bodyPr/>
          <a:lstStyle/>
          <a:p>
            <a:pPr marL="0" indent="0">
              <a:buFont typeface="Wingdings" charset="0"/>
              <a:buNone/>
            </a:pPr>
            <a:r>
              <a:rPr lang="en-US">
                <a:latin typeface="Arial" charset="0"/>
                <a:cs typeface="Arial" charset="0"/>
              </a:rPr>
              <a:t>Temporary inability to retrieve information. Often similar (but wrong) information will emerge, which blocks the ability to find the correct information.</a:t>
            </a:r>
          </a:p>
        </p:txBody>
      </p:sp>
      <p:pic>
        <p:nvPicPr>
          <p:cNvPr id="11268" name="Picture 2" descr="C:\Users\deep.IOG.WAYNE.EDU\AppData\Local\Microsoft\Windows\Temporary Internet Files\Content.IE5\QXQLAZO0\block-websi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57200"/>
            <a:ext cx="3533775"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4400" b="1">
                <a:latin typeface="Garamond" charset="0"/>
                <a:cs typeface="Arial" charset="0"/>
              </a:rPr>
              <a:t>Misattribution</a:t>
            </a:r>
          </a:p>
        </p:txBody>
      </p:sp>
      <p:sp>
        <p:nvSpPr>
          <p:cNvPr id="12291" name="Content Placeholder 2"/>
          <p:cNvSpPr>
            <a:spLocks noGrp="1"/>
          </p:cNvSpPr>
          <p:nvPr>
            <p:ph idx="1"/>
          </p:nvPr>
        </p:nvSpPr>
        <p:spPr>
          <a:xfrm>
            <a:off x="457200" y="1600200"/>
            <a:ext cx="8229600" cy="4191000"/>
          </a:xfrm>
        </p:spPr>
        <p:txBody>
          <a:bodyPr/>
          <a:lstStyle/>
          <a:p>
            <a:pPr marL="0" indent="0">
              <a:buFont typeface="Wingdings" charset="0"/>
              <a:buNone/>
            </a:pPr>
            <a:r>
              <a:rPr lang="en-US">
                <a:latin typeface="Arial" charset="0"/>
                <a:cs typeface="Arial" charset="0"/>
              </a:rPr>
              <a:t>Close but not complete.</a:t>
            </a:r>
          </a:p>
          <a:p>
            <a:pPr marL="0" indent="0">
              <a:buFont typeface="Wingdings" charset="0"/>
              <a:buNone/>
            </a:pPr>
            <a:endParaRPr lang="en-US">
              <a:latin typeface="Arial" charset="0"/>
              <a:cs typeface="Arial" charset="0"/>
            </a:endParaRPr>
          </a:p>
          <a:p>
            <a:pPr marL="0" indent="0">
              <a:buFont typeface="Wingdings" charset="0"/>
              <a:buNone/>
            </a:pPr>
            <a:r>
              <a:rPr lang="en-US">
                <a:latin typeface="Arial" charset="0"/>
                <a:cs typeface="Arial" charset="0"/>
              </a:rPr>
              <a:t>You remember most of the information but get some of the details wrong.</a:t>
            </a:r>
          </a:p>
          <a:p>
            <a:pPr marL="0" indent="0">
              <a:buFont typeface="Wingdings" charset="0"/>
              <a:buNone/>
            </a:pPr>
            <a:endParaRPr lang="en-US">
              <a:latin typeface="Arial" charset="0"/>
              <a:cs typeface="Arial" charset="0"/>
            </a:endParaRPr>
          </a:p>
          <a:p>
            <a:pPr marL="0" indent="0">
              <a:buFont typeface="Wingdings" charset="0"/>
              <a:buNone/>
            </a:pPr>
            <a:r>
              <a:rPr lang="en-US">
                <a:latin typeface="Arial" charset="0"/>
                <a:cs typeface="Arial" charset="0"/>
              </a:rPr>
              <a:t>Like playing horseshoes – you get credit for coming close even if it’s not a ringer.</a:t>
            </a:r>
          </a:p>
        </p:txBody>
      </p:sp>
      <p:pic>
        <p:nvPicPr>
          <p:cNvPr id="12292" name="Picture 4" descr="C:\Users\deep.IOG.WAYNE.EDU\AppData\Local\Microsoft\Windows\Temporary Internet Files\Content.IE5\J451CWEU\Horse_Sho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09600"/>
            <a:ext cx="236378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6771</TotalTime>
  <Words>4938</Words>
  <Application>Microsoft Macintosh PowerPoint</Application>
  <PresentationFormat>On-screen Show (4:3)</PresentationFormat>
  <Paragraphs>364</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Garamond</vt:lpstr>
      <vt:lpstr>Wingdings</vt:lpstr>
      <vt:lpstr>Cambria</vt:lpstr>
      <vt:lpstr>Times New Roman</vt:lpstr>
      <vt:lpstr>Edge</vt:lpstr>
      <vt:lpstr>PowerPoint Presentation</vt:lpstr>
      <vt:lpstr>PowerPoint Presentation</vt:lpstr>
      <vt:lpstr>Remembering Stuff</vt:lpstr>
      <vt:lpstr>Memorize These</vt:lpstr>
      <vt:lpstr>Not To Worry</vt:lpstr>
      <vt:lpstr>Transience</vt:lpstr>
      <vt:lpstr>Absent-mindedness</vt:lpstr>
      <vt:lpstr>Blocking</vt:lpstr>
      <vt:lpstr>Misattribution</vt:lpstr>
      <vt:lpstr>Suggestibility</vt:lpstr>
      <vt:lpstr>Bias</vt:lpstr>
      <vt:lpstr>Grocery Lists</vt:lpstr>
      <vt:lpstr>Brain Regions</vt:lpstr>
      <vt:lpstr>Memory Region of the Brain:  Hippocampus</vt:lpstr>
      <vt:lpstr>Memory Structure</vt:lpstr>
      <vt:lpstr>PowerPoint Presentation</vt:lpstr>
      <vt:lpstr>PowerPoint Presentation</vt:lpstr>
      <vt:lpstr>PowerPoint Presentation</vt:lpstr>
      <vt:lpstr>PowerPoint Presentation</vt:lpstr>
      <vt:lpstr>You were using Working Memory</vt:lpstr>
      <vt:lpstr>PowerPoint Presentation</vt:lpstr>
      <vt:lpstr>Do You Remember Your Groceries?</vt:lpstr>
      <vt:lpstr>Grocery Lists</vt:lpstr>
      <vt:lpstr>Memory “Tricks”</vt:lpstr>
      <vt:lpstr>Memory “Tricks”</vt:lpstr>
      <vt:lpstr>Memory “Tricks”</vt:lpstr>
      <vt:lpstr>PowerPoint Presentation</vt:lpstr>
      <vt:lpstr>How to Increase Memory Function</vt:lpstr>
      <vt:lpstr>Stroop Test             FOCUS   </vt:lpstr>
      <vt:lpstr>Remembering Stuff</vt:lpstr>
      <vt:lpstr>Can You Remember the Items on the Virtual Tray?</vt:lpstr>
      <vt:lpstr>Memorize These</vt:lpstr>
      <vt:lpstr>Take Home Messages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 Daugherty</dc:creator>
  <cp:lastModifiedBy>Catherine Blasio</cp:lastModifiedBy>
  <cp:revision>112</cp:revision>
  <cp:lastPrinted>2015-04-29T14:13:20Z</cp:lastPrinted>
  <dcterms:created xsi:type="dcterms:W3CDTF">2012-03-13T00:47:53Z</dcterms:created>
  <dcterms:modified xsi:type="dcterms:W3CDTF">2015-05-12T18:01:24Z</dcterms:modified>
</cp:coreProperties>
</file>