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4" r:id="rId1"/>
    <p:sldMasterId id="2147483686" r:id="rId2"/>
    <p:sldMasterId id="2147483698" r:id="rId3"/>
  </p:sldMasterIdLst>
  <p:notesMasterIdLst>
    <p:notesMasterId r:id="rId31"/>
  </p:notesMasterIdLst>
  <p:handoutMasterIdLst>
    <p:handoutMasterId r:id="rId32"/>
  </p:handoutMasterIdLst>
  <p:sldIdLst>
    <p:sldId id="270" r:id="rId4"/>
    <p:sldId id="271" r:id="rId5"/>
    <p:sldId id="259" r:id="rId6"/>
    <p:sldId id="258" r:id="rId7"/>
    <p:sldId id="260" r:id="rId8"/>
    <p:sldId id="262" r:id="rId9"/>
    <p:sldId id="263" r:id="rId10"/>
    <p:sldId id="264" r:id="rId11"/>
    <p:sldId id="265"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69" r:id="rId26"/>
    <p:sldId id="285" r:id="rId27"/>
    <p:sldId id="286" r:id="rId28"/>
    <p:sldId id="287" r:id="rId29"/>
    <p:sldId id="268" r:id="rId3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79" autoAdjust="0"/>
  </p:normalViewPr>
  <p:slideViewPr>
    <p:cSldViewPr>
      <p:cViewPr>
        <p:scale>
          <a:sx n="92" d="100"/>
          <a:sy n="92" d="100"/>
        </p:scale>
        <p:origin x="-1674" y="-6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482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64820"/>
          </a:xfrm>
          <a:prstGeom prst="rect">
            <a:avLst/>
          </a:prstGeom>
        </p:spPr>
        <p:txBody>
          <a:bodyPr vert="horz" lIns="92958" tIns="46479" rIns="92958" bIns="46479" rtlCol="0"/>
          <a:lstStyle>
            <a:lvl1pPr algn="r">
              <a:defRPr sz="1200"/>
            </a:lvl1pPr>
          </a:lstStyle>
          <a:p>
            <a:fld id="{4132BE83-A36F-44C1-A832-C7DED208AB2C}" type="datetimeFigureOut">
              <a:rPr lang="en-US" smtClean="0"/>
              <a:pPr/>
              <a:t>4/29/2015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2958" tIns="46479" rIns="92958" bIns="46479" rtlCol="0" anchor="b"/>
          <a:lstStyle>
            <a:lvl1pPr algn="r">
              <a:defRPr sz="1200"/>
            </a:lvl1pPr>
          </a:lstStyle>
          <a:p>
            <a:fld id="{51D66E40-FC7D-4BCC-90C6-F26333EA02D1}" type="slidenum">
              <a:rPr lang="en-US" smtClean="0"/>
              <a:pPr/>
              <a:t>‹#›</a:t>
            </a:fld>
            <a:endParaRPr lang="en-US"/>
          </a:p>
        </p:txBody>
      </p:sp>
    </p:spTree>
    <p:extLst>
      <p:ext uri="{BB962C8B-B14F-4D97-AF65-F5344CB8AC3E}">
        <p14:creationId xmlns:p14="http://schemas.microsoft.com/office/powerpoint/2010/main" val="1206033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482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884613" y="1"/>
            <a:ext cx="2971800" cy="464820"/>
          </a:xfrm>
          <a:prstGeom prst="rect">
            <a:avLst/>
          </a:prstGeom>
        </p:spPr>
        <p:txBody>
          <a:bodyPr vert="horz" lIns="92958" tIns="46479" rIns="92958" bIns="46479" rtlCol="0"/>
          <a:lstStyle>
            <a:lvl1pPr algn="r">
              <a:defRPr sz="1200"/>
            </a:lvl1pPr>
          </a:lstStyle>
          <a:p>
            <a:fld id="{33F874C5-AB3D-4337-BCFA-6D6D6BD5D3D5}" type="datetimeFigureOut">
              <a:rPr lang="en-US" smtClean="0"/>
              <a:pPr/>
              <a:t>4/29/2015</a:t>
            </a:fld>
            <a:endParaRPr lang="en-US"/>
          </a:p>
        </p:txBody>
      </p:sp>
      <p:sp>
        <p:nvSpPr>
          <p:cNvPr id="4" name="Slide Image Placeholder 3"/>
          <p:cNvSpPr>
            <a:spLocks noGrp="1" noRot="1" noChangeAspect="1"/>
          </p:cNvSpPr>
          <p:nvPr>
            <p:ph type="sldImg" idx="2"/>
          </p:nvPr>
        </p:nvSpPr>
        <p:spPr>
          <a:xfrm>
            <a:off x="1104900" y="698500"/>
            <a:ext cx="4648200" cy="3486150"/>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2958" tIns="46479" rIns="92958" bIns="46479" rtlCol="0" anchor="b"/>
          <a:lstStyle>
            <a:lvl1pPr algn="r">
              <a:defRPr sz="1200"/>
            </a:lvl1pPr>
          </a:lstStyle>
          <a:p>
            <a:fld id="{1F1437D8-C574-4C35-8598-76D7FFB86798}" type="slidenum">
              <a:rPr lang="en-US" smtClean="0"/>
              <a:pPr/>
              <a:t>‹#›</a:t>
            </a:fld>
            <a:endParaRPr lang="en-US"/>
          </a:p>
        </p:txBody>
      </p:sp>
    </p:spTree>
    <p:extLst>
      <p:ext uri="{BB962C8B-B14F-4D97-AF65-F5344CB8AC3E}">
        <p14:creationId xmlns:p14="http://schemas.microsoft.com/office/powerpoint/2010/main" val="335672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Staying</a:t>
            </a:r>
            <a:r>
              <a:rPr lang="en-US" baseline="0" dirty="0" smtClean="0"/>
              <a:t> </a:t>
            </a:r>
            <a:r>
              <a:rPr lang="en-US" dirty="0" smtClean="0"/>
              <a:t>socially connected is important</a:t>
            </a:r>
            <a:r>
              <a:rPr lang="en-US" baseline="0" dirty="0" smtClean="0"/>
              <a:t> to healthy aging</a:t>
            </a:r>
            <a:r>
              <a:rPr lang="en-US" dirty="0" smtClean="0"/>
              <a:t>. The support we receive from our friends, family, and colleagues helps maintain our mental health. Studies have shown that those who are engaged with family and community groups take longer to show the symptoms of Alzheimer’s disease than those who are socially isolated.   So let’s fight off signs and symptoms of Alzheimer’s by being social.  You are lucky here at a senior residence</a:t>
            </a:r>
            <a:r>
              <a:rPr lang="en-US" baseline="0" dirty="0" smtClean="0"/>
              <a:t> where you </a:t>
            </a:r>
            <a:r>
              <a:rPr lang="en-US" dirty="0" smtClean="0"/>
              <a:t>have classes, activities, and shared</a:t>
            </a:r>
            <a:r>
              <a:rPr lang="en-US" baseline="0" dirty="0" smtClean="0"/>
              <a:t> </a:t>
            </a:r>
            <a:r>
              <a:rPr lang="en-US" dirty="0" smtClean="0"/>
              <a:t>dining rooms, where it is easier to meet others and be social.</a:t>
            </a:r>
          </a:p>
          <a:p>
            <a:endParaRPr lang="en-US" dirty="0"/>
          </a:p>
        </p:txBody>
      </p:sp>
      <p:sp>
        <p:nvSpPr>
          <p:cNvPr id="4" name="Slide Number Placeholder 3"/>
          <p:cNvSpPr>
            <a:spLocks noGrp="1"/>
          </p:cNvSpPr>
          <p:nvPr>
            <p:ph type="sldNum" sz="quarter" idx="10"/>
          </p:nvPr>
        </p:nvSpPr>
        <p:spPr/>
        <p:txBody>
          <a:bodyPr/>
          <a:lstStyle/>
          <a:p>
            <a:fld id="{1F1437D8-C574-4C35-8598-76D7FFB86798}" type="slidenum">
              <a:rPr lang="en-US" smtClean="0"/>
              <a:pPr/>
              <a:t>2</a:t>
            </a:fld>
            <a:endParaRPr lang="en-US"/>
          </a:p>
        </p:txBody>
      </p:sp>
    </p:spTree>
    <p:extLst>
      <p:ext uri="{BB962C8B-B14F-4D97-AF65-F5344CB8AC3E}">
        <p14:creationId xmlns:p14="http://schemas.microsoft.com/office/powerpoint/2010/main" val="9715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parts</a:t>
            </a:r>
            <a:r>
              <a:rPr lang="en-US" baseline="0" dirty="0" smtClean="0"/>
              <a:t> of speech and answer any questions.</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9267863-7831-4044-A9FF-A9004A3C06C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2187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down their answer, call upon a different person each time.  Write their answers on your handout.  </a:t>
            </a:r>
            <a:endParaRPr lang="en-US" dirty="0"/>
          </a:p>
        </p:txBody>
      </p:sp>
      <p:sp>
        <p:nvSpPr>
          <p:cNvPr id="4" name="Slide Number Placeholder 3"/>
          <p:cNvSpPr>
            <a:spLocks noGrp="1"/>
          </p:cNvSpPr>
          <p:nvPr>
            <p:ph type="sldNum" sz="quarter" idx="10"/>
          </p:nvPr>
        </p:nvSpPr>
        <p:spPr/>
        <p:txBody>
          <a:bodyPr/>
          <a:lstStyle/>
          <a:p>
            <a:fld id="{39267863-7831-4044-A9FF-A9004A3C06C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205805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silly story</a:t>
            </a:r>
            <a:r>
              <a:rPr lang="en-US" baseline="0" dirty="0" smtClean="0"/>
              <a:t> they created.  See how much fun it was to review those parts of speech? This exercise shows how enjoyable the unexpected can be, since the story doesn’t come out like you think it will.</a:t>
            </a:r>
          </a:p>
          <a:p>
            <a:endParaRPr lang="en-US" dirty="0"/>
          </a:p>
        </p:txBody>
      </p:sp>
      <p:sp>
        <p:nvSpPr>
          <p:cNvPr id="4" name="Slide Number Placeholder 3"/>
          <p:cNvSpPr>
            <a:spLocks noGrp="1"/>
          </p:cNvSpPr>
          <p:nvPr>
            <p:ph type="sldNum" sz="quarter" idx="10"/>
          </p:nvPr>
        </p:nvSpPr>
        <p:spPr/>
        <p:txBody>
          <a:bodyPr/>
          <a:lstStyle/>
          <a:p>
            <a:fld id="{39267863-7831-4044-A9FF-A9004A3C06C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563337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437D8-C574-4C35-8598-76D7FFB86798}" type="slidenum">
              <a:rPr lang="en-US" smtClean="0"/>
              <a:pPr/>
              <a:t>27</a:t>
            </a:fld>
            <a:endParaRPr lang="en-US"/>
          </a:p>
        </p:txBody>
      </p:sp>
    </p:spTree>
    <p:extLst>
      <p:ext uri="{BB962C8B-B14F-4D97-AF65-F5344CB8AC3E}">
        <p14:creationId xmlns:p14="http://schemas.microsoft.com/office/powerpoint/2010/main" val="205521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Socialization is getting together with people and conversing,</a:t>
            </a:r>
            <a:r>
              <a:rPr lang="en-US" baseline="0" dirty="0" smtClean="0"/>
              <a:t> being part of a group or activity.  Much like what we are doing today.  </a:t>
            </a:r>
          </a:p>
          <a:p>
            <a:endParaRPr lang="en-US" baseline="0" dirty="0" smtClean="0"/>
          </a:p>
          <a:p>
            <a:r>
              <a:rPr lang="en-US" dirty="0" smtClean="0"/>
              <a:t>Why does socialization affect memory</a:t>
            </a:r>
            <a:r>
              <a:rPr lang="en-US" baseline="0" dirty="0" smtClean="0"/>
              <a:t> and cognitive abilities?  Those who suffer from any sort of dementia feel isolated from other people which often leads to anxiety, depression, social withdrawal, and decreased self-confidence. Exercise is more likely to be done when it is social; walking clubs, water aerobics, etc. The same applies to eating. You are lucky to live in a community where there is always someone to eat with, converse while eating, develop friendships. When we are alone, we might not even bother to eat, which can lead to poor nutrition and brain function problems.   </a:t>
            </a:r>
          </a:p>
          <a:p>
            <a:endParaRPr lang="en-US" baseline="0" dirty="0" smtClean="0"/>
          </a:p>
          <a:p>
            <a:r>
              <a:rPr lang="en-US" baseline="0" dirty="0" smtClean="0"/>
              <a:t>Research shows that socialization contributes to our cognitive reserve, which is another way of saying extra brain ability beyond the basics needed to survive.  This reserve can help us delay the symptoms of Alzheimer’s and dementia, because we have extra brain power to keep us functioning well even after our brain suffers some damage. Researchers found that a large group of seniors with strong social connections could maintain their memory and thinking skills even though some had actual physical signs of dementia.   </a:t>
            </a:r>
          </a:p>
          <a:p>
            <a:endParaRPr lang="en-US" baseline="0" dirty="0" smtClean="0"/>
          </a:p>
          <a:p>
            <a:r>
              <a:rPr lang="en-US" baseline="0" dirty="0" smtClean="0"/>
              <a:t>Socialization sounds easy, but it isn’t always. As we age our social skills can erode, plus we are likely to experience loss of friends or family, compromised health, mobility issues.  All these make it more difficult for us to participate in social situations.  The term use it or lose it applies to social engagement as much as it does to exercise.   Let’s talk about how we can promote socialization.</a:t>
            </a:r>
            <a:endParaRPr lang="en-US" dirty="0"/>
          </a:p>
        </p:txBody>
      </p:sp>
      <p:sp>
        <p:nvSpPr>
          <p:cNvPr id="4" name="Slide Number Placeholder 3"/>
          <p:cNvSpPr>
            <a:spLocks noGrp="1"/>
          </p:cNvSpPr>
          <p:nvPr>
            <p:ph type="sldNum" sz="quarter" idx="10"/>
          </p:nvPr>
        </p:nvSpPr>
        <p:spPr/>
        <p:txBody>
          <a:bodyPr/>
          <a:lstStyle/>
          <a:p>
            <a:fld id="{1F1437D8-C574-4C35-8598-76D7FFB86798}" type="slidenum">
              <a:rPr lang="en-US" smtClean="0"/>
              <a:pPr/>
              <a:t>3</a:t>
            </a:fld>
            <a:endParaRPr lang="en-US" dirty="0"/>
          </a:p>
        </p:txBody>
      </p:sp>
    </p:spTree>
    <p:extLst>
      <p:ext uri="{BB962C8B-B14F-4D97-AF65-F5344CB8AC3E}">
        <p14:creationId xmlns:p14="http://schemas.microsoft.com/office/powerpoint/2010/main" val="2093840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different clubs and activities that are available to them.  Discuss ways to use our talents and gifts as we get older:</a:t>
            </a:r>
            <a:r>
              <a:rPr lang="en-US" baseline="0" dirty="0" smtClean="0"/>
              <a:t> local theater, mentoring, tutoring, art classes, choirs, etc.</a:t>
            </a:r>
            <a:endParaRPr lang="en-US" dirty="0" smtClean="0"/>
          </a:p>
          <a:p>
            <a:endParaRPr lang="en-US" dirty="0" smtClean="0"/>
          </a:p>
          <a:p>
            <a:r>
              <a:rPr lang="en-US" dirty="0" smtClean="0"/>
              <a:t>How to start a new club for your skills, example of woodworking or knitting, </a:t>
            </a:r>
            <a:r>
              <a:rPr lang="en-US" dirty="0" err="1" smtClean="0"/>
              <a:t>etc</a:t>
            </a:r>
            <a:endParaRPr lang="en-US" dirty="0" smtClean="0"/>
          </a:p>
          <a:p>
            <a:endParaRPr lang="en-US" dirty="0" smtClean="0"/>
          </a:p>
          <a:p>
            <a:r>
              <a:rPr lang="en-US" dirty="0" smtClean="0"/>
              <a:t>Go to</a:t>
            </a:r>
            <a:r>
              <a:rPr lang="en-US" baseline="0" dirty="0" smtClean="0"/>
              <a:t> the movies or museums as a group, outings to restaurants, etc.</a:t>
            </a:r>
            <a:endParaRPr lang="en-US" dirty="0" smtClean="0"/>
          </a:p>
          <a:p>
            <a:endParaRPr lang="en-US" dirty="0"/>
          </a:p>
        </p:txBody>
      </p:sp>
      <p:sp>
        <p:nvSpPr>
          <p:cNvPr id="4" name="Slide Number Placeholder 3"/>
          <p:cNvSpPr>
            <a:spLocks noGrp="1"/>
          </p:cNvSpPr>
          <p:nvPr>
            <p:ph type="sldNum" sz="quarter" idx="10"/>
          </p:nvPr>
        </p:nvSpPr>
        <p:spPr/>
        <p:txBody>
          <a:bodyPr/>
          <a:lstStyle/>
          <a:p>
            <a:fld id="{1F1437D8-C574-4C35-8598-76D7FFB86798}" type="slidenum">
              <a:rPr lang="en-US" smtClean="0"/>
              <a:pPr/>
              <a:t>4</a:t>
            </a:fld>
            <a:endParaRPr lang="en-US"/>
          </a:p>
        </p:txBody>
      </p:sp>
    </p:spTree>
    <p:extLst>
      <p:ext uri="{BB962C8B-B14F-4D97-AF65-F5344CB8AC3E}">
        <p14:creationId xmlns:p14="http://schemas.microsoft.com/office/powerpoint/2010/main" val="154419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 place a pile of popsicle</a:t>
            </a:r>
            <a:r>
              <a:rPr lang="en-US" baseline="0" dirty="0" smtClean="0"/>
              <a:t> sticks or straws (any kind of prop you can use as counters) in front of each group of two persons. </a:t>
            </a:r>
            <a:endParaRPr lang="en-US" dirty="0" smtClean="0"/>
          </a:p>
          <a:p>
            <a:endParaRPr lang="en-US" dirty="0" smtClean="0"/>
          </a:p>
          <a:p>
            <a:r>
              <a:rPr lang="en-US" dirty="0" smtClean="0"/>
              <a:t>Break into groups of two (ask people to not pair with someone they know well) and start talking about what you have in common.</a:t>
            </a:r>
            <a:r>
              <a:rPr lang="en-US" baseline="0" dirty="0" smtClean="0"/>
              <a:t> E</a:t>
            </a:r>
            <a:r>
              <a:rPr lang="en-US" dirty="0" smtClean="0"/>
              <a:t>ach time you find something significant that you have in common put a stick in a</a:t>
            </a:r>
            <a:r>
              <a:rPr lang="en-US" baseline="0" dirty="0" smtClean="0"/>
              <a:t> pile in front of you. One stick equals one thing in common. This is your way to add up all the things you have in common</a:t>
            </a:r>
            <a:r>
              <a:rPr lang="en-US" dirty="0" smtClean="0"/>
              <a:t>.  Ask questions out of the ordinary</a:t>
            </a:r>
            <a:r>
              <a:rPr lang="en-US" baseline="0" dirty="0" smtClean="0"/>
              <a:t> to learn</a:t>
            </a:r>
            <a:r>
              <a:rPr lang="en-US" dirty="0" smtClean="0"/>
              <a:t> things</a:t>
            </a:r>
            <a:r>
              <a:rPr lang="en-US" baseline="0" dirty="0" smtClean="0"/>
              <a:t> like </a:t>
            </a:r>
            <a:r>
              <a:rPr lang="en-US" dirty="0" smtClean="0"/>
              <a:t>how many childre</a:t>
            </a:r>
            <a:r>
              <a:rPr lang="en-US" baseline="0" dirty="0" smtClean="0"/>
              <a:t>n or grandchildren you each have</a:t>
            </a:r>
            <a:r>
              <a:rPr lang="en-US" dirty="0" smtClean="0"/>
              <a:t>, places traveled, foods you love, hobbies, anything you can think of to see how many links you can find.  You have 5 minutes.  </a:t>
            </a:r>
          </a:p>
          <a:p>
            <a:endParaRPr lang="en-US" dirty="0" smtClean="0"/>
          </a:p>
          <a:p>
            <a:r>
              <a:rPr lang="en-US" dirty="0" smtClean="0"/>
              <a:t>Afterwards, each pair will count their sticks and talk about the folks who had very high numbers (why) and low numbers (why).  Also ask for the</a:t>
            </a:r>
            <a:r>
              <a:rPr lang="en-US" baseline="0" dirty="0" smtClean="0"/>
              <a:t> most unusual trait that two people had in common.  Any other surprises? </a:t>
            </a:r>
            <a:r>
              <a:rPr lang="en-US" dirty="0" smtClean="0"/>
              <a:t>Keeping our social connections vibrant and learning how to start a friendship is good</a:t>
            </a:r>
            <a:r>
              <a:rPr lang="en-US" baseline="0" dirty="0" smtClean="0"/>
              <a:t> for our mind and our body.  And we often have more in common with the strangers nears us than we imagine.</a:t>
            </a:r>
            <a:endParaRPr lang="en-US" dirty="0"/>
          </a:p>
        </p:txBody>
      </p:sp>
      <p:sp>
        <p:nvSpPr>
          <p:cNvPr id="4" name="Slide Number Placeholder 3"/>
          <p:cNvSpPr>
            <a:spLocks noGrp="1"/>
          </p:cNvSpPr>
          <p:nvPr>
            <p:ph type="sldNum" sz="quarter" idx="10"/>
          </p:nvPr>
        </p:nvSpPr>
        <p:spPr/>
        <p:txBody>
          <a:bodyPr/>
          <a:lstStyle/>
          <a:p>
            <a:fld id="{1F1437D8-C574-4C35-8598-76D7FFB86798}" type="slidenum">
              <a:rPr lang="en-US" smtClean="0"/>
              <a:pPr/>
              <a:t>5</a:t>
            </a:fld>
            <a:endParaRPr lang="en-US"/>
          </a:p>
        </p:txBody>
      </p:sp>
    </p:spTree>
    <p:extLst>
      <p:ext uri="{BB962C8B-B14F-4D97-AF65-F5344CB8AC3E}">
        <p14:creationId xmlns:p14="http://schemas.microsoft.com/office/powerpoint/2010/main" val="321649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Researchers describe the results of a nine-year study of 7,000 elderly people living in California. Read the</a:t>
            </a:r>
            <a:r>
              <a:rPr lang="en-US" baseline="0" dirty="0" smtClean="0"/>
              <a:t> slide. </a:t>
            </a:r>
          </a:p>
          <a:p>
            <a:endParaRPr lang="en-US" baseline="0" dirty="0" smtClean="0"/>
          </a:p>
          <a:p>
            <a:r>
              <a:rPr lang="en-US" dirty="0" smtClean="0"/>
              <a:t>Oscar Ybarra, a psychologist at the U-M Institute for Social Research, found</a:t>
            </a:r>
            <a:r>
              <a:rPr lang="en-US" baseline="0" dirty="0" smtClean="0"/>
              <a:t> that </a:t>
            </a:r>
            <a:r>
              <a:rPr lang="en-US" dirty="0" smtClean="0"/>
              <a:t>“socializing was just as effective as more traditional kinds of mental exercise in improving memory and intellectual performance.”  </a:t>
            </a:r>
          </a:p>
          <a:p>
            <a:endParaRPr lang="en-US" dirty="0" smtClean="0"/>
          </a:p>
          <a:p>
            <a:r>
              <a:rPr lang="en-US" dirty="0" smtClean="0"/>
              <a:t>So with all this backing of research and the importance of socialization on our cognitive function,</a:t>
            </a:r>
            <a:r>
              <a:rPr lang="en-US" baseline="0" dirty="0" smtClean="0"/>
              <a:t> </a:t>
            </a:r>
            <a:r>
              <a:rPr lang="en-US" dirty="0" smtClean="0"/>
              <a:t>how do</a:t>
            </a:r>
            <a:r>
              <a:rPr lang="en-US" baseline="0" dirty="0" smtClean="0"/>
              <a:t> we </a:t>
            </a:r>
            <a:r>
              <a:rPr lang="en-US" dirty="0" smtClean="0"/>
              <a:t>build our social network?</a:t>
            </a:r>
          </a:p>
          <a:p>
            <a:endParaRPr lang="en-US" dirty="0" smtClean="0"/>
          </a:p>
          <a:p>
            <a:r>
              <a:rPr lang="en-US" dirty="0" smtClean="0"/>
              <a:t>Next Slide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F1437D8-C574-4C35-8598-76D7FFB86798}" type="slidenum">
              <a:rPr lang="en-US" smtClean="0"/>
              <a:pPr/>
              <a:t>6</a:t>
            </a:fld>
            <a:endParaRPr lang="en-US"/>
          </a:p>
        </p:txBody>
      </p:sp>
    </p:spTree>
    <p:extLst>
      <p:ext uri="{BB962C8B-B14F-4D97-AF65-F5344CB8AC3E}">
        <p14:creationId xmlns:p14="http://schemas.microsoft.com/office/powerpoint/2010/main" val="90301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a recent loss cause you to set aside favorite hobbies or pursuits? Pick up where you left off. Or try new activities with the help of a local club, group, church or even Internet and library research. Use the local newspaper to keep abreast of upcoming events of interest. Visit university lectures on topics you know nothing about to stretch your imagination and improve your knowledge</a:t>
            </a:r>
          </a:p>
          <a:p>
            <a:endParaRPr lang="en-US" dirty="0" smtClean="0"/>
          </a:p>
          <a:p>
            <a:r>
              <a:rPr lang="en-US" dirty="0" smtClean="0"/>
              <a:t>While you might not be up to making your dreams</a:t>
            </a:r>
            <a:r>
              <a:rPr lang="en-US" baseline="0" dirty="0" smtClean="0"/>
              <a:t> of </a:t>
            </a:r>
            <a:r>
              <a:rPr lang="en-US" dirty="0" smtClean="0"/>
              <a:t>climbing Mt. Everest come true, you</a:t>
            </a:r>
            <a:r>
              <a:rPr lang="en-US" baseline="0" dirty="0" smtClean="0"/>
              <a:t> can</a:t>
            </a:r>
            <a:r>
              <a:rPr lang="en-US" dirty="0" smtClean="0"/>
              <a:t> continue</a:t>
            </a:r>
            <a:r>
              <a:rPr lang="en-US" baseline="0" dirty="0" smtClean="0"/>
              <a:t> to be physically active. Try Pickle Ball or Feather Bowling or any other new endeavor.  Of course, there’s also group walking, the gym, fitness clubs especially for seniors.</a:t>
            </a:r>
            <a:r>
              <a:rPr lang="en-US" dirty="0" smtClean="0"/>
              <a:t> Staying fit builds confidence and maintains health</a:t>
            </a:r>
            <a:r>
              <a:rPr lang="en-US" baseline="0" dirty="0" smtClean="0"/>
              <a:t> and a positive outlook.</a:t>
            </a:r>
          </a:p>
          <a:p>
            <a:endParaRPr lang="en-US" dirty="0" smtClean="0"/>
          </a:p>
          <a:p>
            <a:r>
              <a:rPr lang="en-US" dirty="0" smtClean="0"/>
              <a:t>Invite a friend or neighbor to attend events with you.  Get back into the rhythm</a:t>
            </a:r>
            <a:r>
              <a:rPr lang="en-US" baseline="0" dirty="0" smtClean="0"/>
              <a:t> of meeting new people. </a:t>
            </a:r>
            <a:r>
              <a:rPr lang="en-US" dirty="0" smtClean="0"/>
              <a:t>Try not to react negatively to suggestions from others who try to help. You may discover something new and fun that you wish you'd tried earlier.</a:t>
            </a:r>
          </a:p>
          <a:p>
            <a:endParaRPr lang="en-US" dirty="0" smtClean="0"/>
          </a:p>
          <a:p>
            <a:r>
              <a:rPr lang="en-US" dirty="0" smtClean="0"/>
              <a:t>Try to smile. Smiling induces positive chemical changes in the brain and elevates our mood. Take in a light movie or rent an old classic to watch at home. Listen to comedy on the radio or TV, or</a:t>
            </a:r>
            <a:r>
              <a:rPr lang="en-US" baseline="0" dirty="0" smtClean="0"/>
              <a:t> </a:t>
            </a:r>
            <a:r>
              <a:rPr lang="en-US" dirty="0" smtClean="0"/>
              <a:t>read a humorous book and have a good hearty chuckle. Rediscover your sense of humor and your well-being will improve,</a:t>
            </a:r>
            <a:r>
              <a:rPr lang="en-US" baseline="0" dirty="0" smtClean="0"/>
              <a:t> especially </a:t>
            </a:r>
            <a:r>
              <a:rPr lang="en-US" dirty="0" smtClean="0"/>
              <a:t>if you have buried yourself under sadness, self-pity and sorrow.</a:t>
            </a:r>
          </a:p>
          <a:p>
            <a:endParaRPr lang="en-US" dirty="0" smtClean="0"/>
          </a:p>
          <a:p>
            <a:r>
              <a:rPr lang="en-US" dirty="0" smtClean="0"/>
              <a:t>Be inspired by stories of brave new endeavors being accomplished by older adults,</a:t>
            </a:r>
            <a:r>
              <a:rPr lang="en-US" baseline="0" dirty="0" smtClean="0"/>
              <a:t> like </a:t>
            </a:r>
            <a:r>
              <a:rPr lang="en-US" dirty="0" smtClean="0"/>
              <a:t>cycling across countries, skiing, writing a first novel, entering the Masters' Olympic Games, etc. Many</a:t>
            </a:r>
            <a:r>
              <a:rPr lang="en-US" baseline="0" dirty="0" smtClean="0"/>
              <a:t> new accomplishments</a:t>
            </a:r>
            <a:r>
              <a:rPr lang="en-US" dirty="0" smtClean="0"/>
              <a:t> are possible with the right attitude. Dream big, keep trying, and include</a:t>
            </a:r>
            <a:r>
              <a:rPr lang="en-US" baseline="0" dirty="0" smtClean="0"/>
              <a:t> others to widen your social circle.</a:t>
            </a:r>
            <a:endParaRPr lang="en-US" dirty="0" smtClean="0"/>
          </a:p>
          <a:p>
            <a:endParaRPr lang="en-US" dirty="0"/>
          </a:p>
        </p:txBody>
      </p:sp>
      <p:sp>
        <p:nvSpPr>
          <p:cNvPr id="4" name="Slide Number Placeholder 3"/>
          <p:cNvSpPr>
            <a:spLocks noGrp="1"/>
          </p:cNvSpPr>
          <p:nvPr>
            <p:ph type="sldNum" sz="quarter" idx="10"/>
          </p:nvPr>
        </p:nvSpPr>
        <p:spPr/>
        <p:txBody>
          <a:bodyPr/>
          <a:lstStyle/>
          <a:p>
            <a:fld id="{1F1437D8-C574-4C35-8598-76D7FFB86798}" type="slidenum">
              <a:rPr lang="en-US" smtClean="0"/>
              <a:pPr/>
              <a:t>7</a:t>
            </a:fld>
            <a:endParaRPr lang="en-US"/>
          </a:p>
        </p:txBody>
      </p:sp>
    </p:spTree>
    <p:extLst>
      <p:ext uri="{BB962C8B-B14F-4D97-AF65-F5344CB8AC3E}">
        <p14:creationId xmlns:p14="http://schemas.microsoft.com/office/powerpoint/2010/main" val="316298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pictures in advance, perhaps from magazines</a:t>
            </a:r>
            <a:r>
              <a:rPr lang="en-US" baseline="0" dirty="0" smtClean="0"/>
              <a:t> or personal photos, or use the options given in the next slides.  Try to find photos that represent universal life experiences or unusual or funny events. The photo should show some kind of activity happening.</a:t>
            </a:r>
          </a:p>
          <a:p>
            <a:endParaRPr lang="en-US" baseline="0" dirty="0" smtClean="0"/>
          </a:p>
          <a:p>
            <a:r>
              <a:rPr lang="en-US" dirty="0" smtClean="0"/>
              <a:t>Give each table a picture.</a:t>
            </a:r>
            <a:r>
              <a:rPr lang="en-US" baseline="0" dirty="0" smtClean="0"/>
              <a:t> It can be fun to give the same photo to a few different groups and compare how they each approach it to create their poems. This exercise can work with groups as small as 2, but is best with 4 to 5.</a:t>
            </a:r>
          </a:p>
          <a:p>
            <a:endParaRPr lang="en-US" baseline="0" dirty="0" smtClean="0"/>
          </a:p>
          <a:p>
            <a:r>
              <a:rPr lang="en-US" baseline="0" dirty="0" smtClean="0"/>
              <a:t>Encourage the groups as they write to add some humor, emotion, and to include the senses.  After 10 minutes, ask one person from each group to read their poem aloud.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1437D8-C574-4C35-8598-76D7FFB86798}" type="slidenum">
              <a:rPr lang="en-US" smtClean="0"/>
              <a:pPr/>
              <a:t>8</a:t>
            </a:fld>
            <a:endParaRPr lang="en-US"/>
          </a:p>
        </p:txBody>
      </p:sp>
    </p:spTree>
    <p:extLst>
      <p:ext uri="{BB962C8B-B14F-4D97-AF65-F5344CB8AC3E}">
        <p14:creationId xmlns:p14="http://schemas.microsoft.com/office/powerpoint/2010/main" val="2026456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next slides</a:t>
            </a:r>
            <a:r>
              <a:rPr lang="en-US" baseline="0" dirty="0" smtClean="0"/>
              <a:t> are photos that can be used to inspire the poems.  Print them out in advance to pass out to the groups.   Assign a photo to each group or the same photo to a few groups.  Then as the poems are read you can display the photo on </a:t>
            </a:r>
            <a:r>
              <a:rPr lang="en-US" baseline="0" smtClean="0"/>
              <a:t>the screen for all to see.</a:t>
            </a:r>
            <a:endParaRPr lang="en-US" dirty="0"/>
          </a:p>
        </p:txBody>
      </p:sp>
      <p:sp>
        <p:nvSpPr>
          <p:cNvPr id="4" name="Slide Number Placeholder 3"/>
          <p:cNvSpPr>
            <a:spLocks noGrp="1"/>
          </p:cNvSpPr>
          <p:nvPr>
            <p:ph type="sldNum" sz="quarter" idx="10"/>
          </p:nvPr>
        </p:nvSpPr>
        <p:spPr/>
        <p:txBody>
          <a:bodyPr/>
          <a:lstStyle/>
          <a:p>
            <a:fld id="{1F1437D8-C574-4C35-8598-76D7FFB86798}" type="slidenum">
              <a:rPr lang="en-US" smtClean="0"/>
              <a:pPr/>
              <a:t>9</a:t>
            </a:fld>
            <a:endParaRPr lang="en-US"/>
          </a:p>
        </p:txBody>
      </p:sp>
    </p:spTree>
    <p:extLst>
      <p:ext uri="{BB962C8B-B14F-4D97-AF65-F5344CB8AC3E}">
        <p14:creationId xmlns:p14="http://schemas.microsoft.com/office/powerpoint/2010/main" val="3612614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 – Warren Buffett and Bill Gates</a:t>
            </a:r>
            <a:r>
              <a:rPr lang="en-US" baseline="0" dirty="0" smtClean="0"/>
              <a:t> love it.  Seems to be doing a good job keeping their brains sharp.  </a:t>
            </a:r>
          </a:p>
          <a:p>
            <a:endParaRPr lang="en-US" baseline="0" dirty="0" smtClean="0"/>
          </a:p>
          <a:p>
            <a:r>
              <a:rPr lang="en-US" baseline="0" dirty="0" smtClean="0"/>
              <a:t>Bridge players have to use memory, visualization and sequencing – all challenging for the brain. There are accommodations of disabilities like blindness. It costs very little to buy a deck of cards. You can play it sitting down.  Billions of possibilities when playing.  “Every hand is like </a:t>
            </a:r>
            <a:r>
              <a:rPr lang="en-US" baseline="0" smtClean="0"/>
              <a:t>a snowflake.”</a:t>
            </a:r>
            <a:endParaRPr lang="en-US" baseline="0" dirty="0" smtClean="0"/>
          </a:p>
          <a:p>
            <a:endParaRPr lang="en-US" baseline="0" dirty="0" smtClean="0"/>
          </a:p>
          <a:p>
            <a:r>
              <a:rPr lang="en-US" baseline="0" dirty="0" smtClean="0"/>
              <a:t>Lily Hansen, 103, of Ludington, Michigan has played bridge for 90 years. She is a Silver Life Master with 1,000 lifetime </a:t>
            </a:r>
            <a:r>
              <a:rPr lang="en-US" baseline="0" dirty="0" err="1" smtClean="0"/>
              <a:t>masterpoints</a:t>
            </a:r>
            <a:r>
              <a:rPr lang="en-US" baseline="0" dirty="0" smtClean="0"/>
              <a:t> from the American Contract Bridge League. She plays twice a week and is a director of a duplicate bridge club. She’s still driving – “Duplicate bridge is competitive.  It keeps your brain working.  I honestly believe that.”</a:t>
            </a:r>
            <a:endParaRPr lang="en-US" dirty="0"/>
          </a:p>
        </p:txBody>
      </p:sp>
      <p:sp>
        <p:nvSpPr>
          <p:cNvPr id="4" name="Slide Number Placeholder 3"/>
          <p:cNvSpPr>
            <a:spLocks noGrp="1"/>
          </p:cNvSpPr>
          <p:nvPr>
            <p:ph type="sldNum" sz="quarter" idx="10"/>
          </p:nvPr>
        </p:nvSpPr>
        <p:spPr/>
        <p:txBody>
          <a:bodyPr/>
          <a:lstStyle/>
          <a:p>
            <a:fld id="{1F1437D8-C574-4C35-8598-76D7FFB86798}" type="slidenum">
              <a:rPr lang="en-US" smtClean="0"/>
              <a:pPr/>
              <a:t>23</a:t>
            </a:fld>
            <a:endParaRPr lang="en-US"/>
          </a:p>
        </p:txBody>
      </p:sp>
    </p:spTree>
    <p:extLst>
      <p:ext uri="{BB962C8B-B14F-4D97-AF65-F5344CB8AC3E}">
        <p14:creationId xmlns:p14="http://schemas.microsoft.com/office/powerpoint/2010/main" val="438967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a:defRPr/>
            </a:pPr>
            <a:endParaRPr lang="en-US" altLang="en-US">
              <a:solidFill>
                <a:srgbClr val="000000"/>
              </a:solidFill>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a:defRPr/>
            </a:pPr>
            <a:fld id="{63A6EFA0-6CD4-44EF-8F58-CF542D186582}" type="slidenum">
              <a:rPr lang="en-US" altLang="en-US" smtClean="0">
                <a:solidFill>
                  <a:srgbClr val="000000"/>
                </a:solidFill>
              </a:rPr>
              <a:pPr>
                <a:defRPr/>
              </a:pPr>
              <a:t>‹#›</a:t>
            </a:fld>
            <a:endParaRPr lang="en-US" altLang="en-US">
              <a:solidFill>
                <a:srgbClr val="0000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F89DFA84-8566-4B24-B2CD-174F704B4822}" type="slidenum">
              <a:rPr lang="en-US" altLang="en-US" smtClean="0">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4FBD9412-753A-4E84-8B5A-7783CB86C6EF}" type="slidenum">
              <a:rPr lang="en-US" altLang="en-US" smtClean="0">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231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918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892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752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618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410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264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069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CA8BBDBF-99BD-4D4B-8039-1CF4C737124E}" type="slidenum">
              <a:rPr lang="en-US" altLang="en-US" smtClean="0">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094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91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819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46C43727-6C82-45DC-A196-0183BF3C69DE}" type="datetimeFigureOut">
              <a:rPr lang="en-US" smtClean="0"/>
              <a:pPr/>
              <a:t>4/29/2015</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06BA2EDA-B7BF-404E-88B3-FFF0985A307F}" type="slidenum">
              <a:rPr lang="en-US" smtClean="0">
                <a:solidFill>
                  <a:srgbClr val="94C600"/>
                </a:solidFill>
              </a:rPr>
              <a:pPr/>
              <a:t>‹#›</a:t>
            </a:fld>
            <a:endParaRPr lang="en-US">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00737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C43727-6C82-45DC-A196-0183BF3C69DE}" type="datetimeFigureOut">
              <a:rPr lang="en-US" smtClean="0"/>
              <a:pPr/>
              <a:t>4/29/2015</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6BA2EDA-B7BF-404E-88B3-FFF0985A307F}" type="slidenum">
              <a:rPr lang="en-US" smtClean="0"/>
              <a:pPr/>
              <a:t>‹#›</a:t>
            </a:fld>
            <a:endParaRPr lang="en-US"/>
          </a:p>
        </p:txBody>
      </p:sp>
    </p:spTree>
    <p:extLst>
      <p:ext uri="{BB962C8B-B14F-4D97-AF65-F5344CB8AC3E}">
        <p14:creationId xmlns:p14="http://schemas.microsoft.com/office/powerpoint/2010/main" val="2295384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C43727-6C82-45DC-A196-0183BF3C69DE}" type="datetimeFigureOut">
              <a:rPr lang="en-US" smtClean="0"/>
              <a:pPr/>
              <a:t>4/29/2015</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6BA2EDA-B7BF-404E-88B3-FFF0985A307F}" type="slidenum">
              <a:rPr lang="en-US" smtClean="0"/>
              <a:pPr/>
              <a:t>‹#›</a:t>
            </a:fld>
            <a:endParaRPr lang="en-US"/>
          </a:p>
        </p:txBody>
      </p:sp>
    </p:spTree>
    <p:extLst>
      <p:ext uri="{BB962C8B-B14F-4D97-AF65-F5344CB8AC3E}">
        <p14:creationId xmlns:p14="http://schemas.microsoft.com/office/powerpoint/2010/main" val="1642747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6C43727-6C82-45DC-A196-0183BF3C69DE}" type="datetimeFigureOut">
              <a:rPr lang="en-US" smtClean="0"/>
              <a:pPr/>
              <a:t>4/29/2015</a:t>
            </a:fld>
            <a:endParaRPr lang="en-US"/>
          </a:p>
        </p:txBody>
      </p:sp>
      <p:sp>
        <p:nvSpPr>
          <p:cNvPr id="6" name="Footer Placeholder 5"/>
          <p:cNvSpPr>
            <a:spLocks noGrp="1"/>
          </p:cNvSpPr>
          <p:nvPr>
            <p:ph type="ftr" sz="quarter" idx="11"/>
          </p:nvPr>
        </p:nvSpPr>
        <p:spPr/>
        <p:txBody>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06BA2EDA-B7BF-404E-88B3-FFF0985A307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1305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6C43727-6C82-45DC-A196-0183BF3C69DE}" type="datetimeFigureOut">
              <a:rPr lang="en-US" smtClean="0"/>
              <a:pPr/>
              <a:t>4/29/2015</a:t>
            </a:fld>
            <a:endParaRPr lang="en-US"/>
          </a:p>
        </p:txBody>
      </p:sp>
      <p:sp>
        <p:nvSpPr>
          <p:cNvPr id="8" name="Footer Placeholder 7"/>
          <p:cNvSpPr>
            <a:spLocks noGrp="1"/>
          </p:cNvSpPr>
          <p:nvPr>
            <p:ph type="ftr" sz="quarter" idx="11"/>
          </p:nvPr>
        </p:nvSpPr>
        <p:spPr/>
        <p:txBody>
          <a:bodyPr/>
          <a:lstStyle/>
          <a:p>
            <a:endParaRPr lang="en-US">
              <a:solidFill>
                <a:srgbClr val="94C600"/>
              </a:solidFill>
            </a:endParaRPr>
          </a:p>
        </p:txBody>
      </p:sp>
      <p:sp>
        <p:nvSpPr>
          <p:cNvPr id="9" name="Slide Number Placeholder 8"/>
          <p:cNvSpPr>
            <a:spLocks noGrp="1"/>
          </p:cNvSpPr>
          <p:nvPr>
            <p:ph type="sldNum" sz="quarter" idx="12"/>
          </p:nvPr>
        </p:nvSpPr>
        <p:spPr/>
        <p:txBody>
          <a:bodyPr/>
          <a:lstStyle/>
          <a:p>
            <a:fld id="{06BA2EDA-B7BF-404E-88B3-FFF0985A307F}" type="slidenum">
              <a:rPr lang="en-US" smtClean="0"/>
              <a:pPr/>
              <a:t>‹#›</a:t>
            </a:fld>
            <a:endParaRPr lang="en-US"/>
          </a:p>
        </p:txBody>
      </p:sp>
    </p:spTree>
    <p:extLst>
      <p:ext uri="{BB962C8B-B14F-4D97-AF65-F5344CB8AC3E}">
        <p14:creationId xmlns:p14="http://schemas.microsoft.com/office/powerpoint/2010/main" val="1695985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C43727-6C82-45DC-A196-0183BF3C69DE}" type="datetimeFigureOut">
              <a:rPr lang="en-US" smtClean="0"/>
              <a:pPr/>
              <a:t>4/29/2015</a:t>
            </a:fld>
            <a:endParaRPr lang="en-US"/>
          </a:p>
        </p:txBody>
      </p:sp>
      <p:sp>
        <p:nvSpPr>
          <p:cNvPr id="4" name="Footer Placeholder 3"/>
          <p:cNvSpPr>
            <a:spLocks noGrp="1"/>
          </p:cNvSpPr>
          <p:nvPr>
            <p:ph type="ftr" sz="quarter" idx="11"/>
          </p:nvPr>
        </p:nvSpPr>
        <p:spPr/>
        <p:txBody>
          <a:bodyPr/>
          <a:lstStyle/>
          <a:p>
            <a:endParaRPr lang="en-US">
              <a:solidFill>
                <a:srgbClr val="94C600"/>
              </a:solidFill>
            </a:endParaRPr>
          </a:p>
        </p:txBody>
      </p:sp>
      <p:sp>
        <p:nvSpPr>
          <p:cNvPr id="5" name="Slide Number Placeholder 4"/>
          <p:cNvSpPr>
            <a:spLocks noGrp="1"/>
          </p:cNvSpPr>
          <p:nvPr>
            <p:ph type="sldNum" sz="quarter" idx="12"/>
          </p:nvPr>
        </p:nvSpPr>
        <p:spPr/>
        <p:txBody>
          <a:bodyPr/>
          <a:lstStyle/>
          <a:p>
            <a:fld id="{06BA2EDA-B7BF-404E-88B3-FFF0985A307F}" type="slidenum">
              <a:rPr lang="en-US" smtClean="0"/>
              <a:pPr/>
              <a:t>‹#›</a:t>
            </a:fld>
            <a:endParaRPr lang="en-US"/>
          </a:p>
        </p:txBody>
      </p:sp>
    </p:spTree>
    <p:extLst>
      <p:ext uri="{BB962C8B-B14F-4D97-AF65-F5344CB8AC3E}">
        <p14:creationId xmlns:p14="http://schemas.microsoft.com/office/powerpoint/2010/main" val="4098151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43727-6C82-45DC-A196-0183BF3C69DE}" type="datetimeFigureOut">
              <a:rPr lang="en-US" smtClean="0"/>
              <a:pPr/>
              <a:t>4/29/2015</a:t>
            </a:fld>
            <a:endParaRPr lang="en-US"/>
          </a:p>
        </p:txBody>
      </p:sp>
      <p:sp>
        <p:nvSpPr>
          <p:cNvPr id="3" name="Footer Placeholder 2"/>
          <p:cNvSpPr>
            <a:spLocks noGrp="1"/>
          </p:cNvSpPr>
          <p:nvPr>
            <p:ph type="ftr" sz="quarter" idx="11"/>
          </p:nvPr>
        </p:nvSpPr>
        <p:spPr/>
        <p:txBody>
          <a:bodyPr/>
          <a:lstStyle/>
          <a:p>
            <a:endParaRPr lang="en-US">
              <a:solidFill>
                <a:srgbClr val="94C600"/>
              </a:solidFill>
            </a:endParaRPr>
          </a:p>
        </p:txBody>
      </p:sp>
      <p:sp>
        <p:nvSpPr>
          <p:cNvPr id="4" name="Slide Number Placeholder 3"/>
          <p:cNvSpPr>
            <a:spLocks noGrp="1"/>
          </p:cNvSpPr>
          <p:nvPr>
            <p:ph type="sldNum" sz="quarter" idx="12"/>
          </p:nvPr>
        </p:nvSpPr>
        <p:spPr/>
        <p:txBody>
          <a:bodyPr/>
          <a:lstStyle/>
          <a:p>
            <a:fld id="{06BA2EDA-B7BF-404E-88B3-FFF0985A307F}" type="slidenum">
              <a:rPr lang="en-US" smtClean="0"/>
              <a:pPr/>
              <a:t>‹#›</a:t>
            </a:fld>
            <a:endParaRPr lang="en-US"/>
          </a:p>
        </p:txBody>
      </p:sp>
    </p:spTree>
    <p:extLst>
      <p:ext uri="{BB962C8B-B14F-4D97-AF65-F5344CB8AC3E}">
        <p14:creationId xmlns:p14="http://schemas.microsoft.com/office/powerpoint/2010/main" val="3918951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739437A3-68A8-4CCE-9A32-80E36CF82C25}" type="slidenum">
              <a:rPr lang="en-US" altLang="en-US" smtClean="0">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46C43727-6C82-45DC-A196-0183BF3C69DE}" type="datetimeFigureOut">
              <a:rPr lang="en-US" smtClean="0"/>
              <a:pPr/>
              <a:t>4/29/2015</a:t>
            </a:fld>
            <a:endParaRPr lang="en-US"/>
          </a:p>
        </p:txBody>
      </p:sp>
      <p:sp>
        <p:nvSpPr>
          <p:cNvPr id="7" name="Slide Number Placeholder 6"/>
          <p:cNvSpPr>
            <a:spLocks noGrp="1"/>
          </p:cNvSpPr>
          <p:nvPr>
            <p:ph type="sldNum" sz="quarter" idx="12"/>
          </p:nvPr>
        </p:nvSpPr>
        <p:spPr/>
        <p:txBody>
          <a:bodyPr/>
          <a:lstStyle/>
          <a:p>
            <a:fld id="{06BA2EDA-B7BF-404E-88B3-FFF0985A307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0374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43727-6C82-45DC-A196-0183BF3C69DE}" type="datetimeFigureOut">
              <a:rPr lang="en-US" smtClean="0"/>
              <a:pPr/>
              <a:t>4/29/2015</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06BA2EDA-B7BF-404E-88B3-FFF0985A307F}" type="slidenum">
              <a:rPr lang="en-US" smtClean="0"/>
              <a:pPr/>
              <a:t>‹#›</a:t>
            </a:fld>
            <a:endParaRPr lang="en-US"/>
          </a:p>
        </p:txBody>
      </p:sp>
    </p:spTree>
    <p:extLst>
      <p:ext uri="{BB962C8B-B14F-4D97-AF65-F5344CB8AC3E}">
        <p14:creationId xmlns:p14="http://schemas.microsoft.com/office/powerpoint/2010/main" val="2173720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43727-6C82-45DC-A196-0183BF3C69DE}" type="datetimeFigureOut">
              <a:rPr lang="en-US" smtClean="0"/>
              <a:pPr/>
              <a:t>4/29/2015</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6BA2EDA-B7BF-404E-88B3-FFF0985A307F}" type="slidenum">
              <a:rPr lang="en-US" smtClean="0"/>
              <a:pPr/>
              <a:t>‹#›</a:t>
            </a:fld>
            <a:endParaRPr lang="en-US"/>
          </a:p>
        </p:txBody>
      </p:sp>
    </p:spTree>
    <p:extLst>
      <p:ext uri="{BB962C8B-B14F-4D97-AF65-F5344CB8AC3E}">
        <p14:creationId xmlns:p14="http://schemas.microsoft.com/office/powerpoint/2010/main" val="2337429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43727-6C82-45DC-A196-0183BF3C69DE}" type="datetimeFigureOut">
              <a:rPr lang="en-US" smtClean="0"/>
              <a:pPr/>
              <a:t>4/29/2015</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6BA2EDA-B7BF-404E-88B3-FFF0985A307F}" type="slidenum">
              <a:rPr lang="en-US" smtClean="0"/>
              <a:pPr/>
              <a:t>‹#›</a:t>
            </a:fld>
            <a:endParaRPr lang="en-US"/>
          </a:p>
        </p:txBody>
      </p:sp>
    </p:spTree>
    <p:extLst>
      <p:ext uri="{BB962C8B-B14F-4D97-AF65-F5344CB8AC3E}">
        <p14:creationId xmlns:p14="http://schemas.microsoft.com/office/powerpoint/2010/main" val="234224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E37EDB2B-B17D-4554-BA51-3A4CB4774F69}" type="slidenum">
              <a:rPr lang="en-US" altLang="en-US" smtClean="0">
                <a:solidFill>
                  <a:srgbClr val="000000"/>
                </a:solidFill>
              </a:rPr>
              <a:pPr>
                <a:defRPr/>
              </a:pPr>
              <a:t>‹#›</a:t>
            </a:fld>
            <a:endParaRPr lang="en-US" altLang="en-US">
              <a:solidFill>
                <a:srgbClr val="000000"/>
              </a:solidFill>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a:defRPr/>
            </a:pPr>
            <a:fld id="{7C7963A3-A046-4BCA-94E5-8DB067E4B84E}" type="slidenum">
              <a:rPr lang="en-US" altLang="en-US" smtClean="0">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a:defRPr/>
            </a:pPr>
            <a:fld id="{0C4DA4B4-688C-4113-869E-9242759C5BF8}" type="slidenum">
              <a:rPr lang="en-US" altLang="en-US" smtClean="0">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a:defRPr/>
            </a:pPr>
            <a:fld id="{94E10D15-3FA1-4D08-AD8D-70A6E5A32642}" type="slidenum">
              <a:rPr lang="en-US" altLang="en-US" smtClean="0">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3A32AB51-2D7F-444D-95AE-E2B59E36C790}" type="slidenum">
              <a:rPr lang="en-US" altLang="en-US" smtClean="0">
                <a:solidFill>
                  <a:srgbClr val="000000"/>
                </a:solidFill>
              </a:rPr>
              <a:pPr>
                <a:defRPr/>
              </a:pPr>
              <a:t>‹#›</a:t>
            </a:fld>
            <a:endParaRPr lang="en-US" altLang="en-US">
              <a:solidFill>
                <a:srgbClr val="000000"/>
              </a:solidFill>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n-US" altLang="en-US">
              <a:solidFill>
                <a:srgbClr val="0000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1113C742-DD82-43C6-B8F5-446CB14DA528}" type="slidenum">
              <a:rPr lang="en-US" altLang="en-US" smtClean="0">
                <a:solidFill>
                  <a:srgbClr val="000000"/>
                </a:solidFill>
              </a:rPr>
              <a:pPr>
                <a:defRPr/>
              </a:pPr>
              <a:t>‹#›</a:t>
            </a:fld>
            <a:endParaRPr lang="en-US" alt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fontAlgn="base">
              <a:spcBef>
                <a:spcPct val="0"/>
              </a:spcBef>
              <a:spcAft>
                <a:spcPct val="0"/>
              </a:spcAft>
              <a:defRPr/>
            </a:pPr>
            <a:endParaRPr lang="en-US" altLang="en-US">
              <a:solidFill>
                <a:srgbClr val="000000"/>
              </a:solidFill>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fontAlgn="base">
              <a:spcBef>
                <a:spcPct val="0"/>
              </a:spcBef>
              <a:spcAft>
                <a:spcPct val="0"/>
              </a:spcAft>
              <a:defRPr/>
            </a:pPr>
            <a:endParaRPr lang="en-US" altLang="en-US">
              <a:solidFill>
                <a:srgbClr val="000000"/>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fontAlgn="base">
              <a:spcBef>
                <a:spcPct val="0"/>
              </a:spcBef>
              <a:spcAft>
                <a:spcPct val="0"/>
              </a:spcAft>
              <a:defRPr/>
            </a:pPr>
            <a:fld id="{CC306165-4F05-4187-86B5-C95F7570674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8D4745-3054-403A-8D77-64EAAE225470}" type="datetimeFigureOut">
              <a:rPr lang="en-US" smtClean="0">
                <a:solidFill>
                  <a:prstClr val="black">
                    <a:tint val="75000"/>
                  </a:prstClr>
                </a:solidFill>
              </a:rPr>
              <a:pPr/>
              <a:t>4/29/2015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D7254-AD6F-420D-AEAA-0585D66E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2665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46C43727-6C82-45DC-A196-0183BF3C69DE}" type="datetimeFigureOut">
              <a:rPr lang="en-US" smtClean="0"/>
              <a:pPr/>
              <a:t>4/29/2015</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solidFill>
                <a:srgbClr val="94C600"/>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06BA2EDA-B7BF-404E-88B3-FFF0985A307F}" type="slidenum">
              <a:rPr lang="en-US" smtClean="0"/>
              <a:pPr/>
              <a:t>‹#›</a:t>
            </a:fld>
            <a:endParaRPr lang="en-US"/>
          </a:p>
        </p:txBody>
      </p:sp>
    </p:spTree>
    <p:extLst>
      <p:ext uri="{BB962C8B-B14F-4D97-AF65-F5344CB8AC3E}">
        <p14:creationId xmlns:p14="http://schemas.microsoft.com/office/powerpoint/2010/main" val="3462032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30068"/>
            <a:ext cx="9144000" cy="1127931"/>
          </a:xfrm>
          <a:prstGeom prst="rect">
            <a:avLst/>
          </a:prstGeom>
          <a:solidFill>
            <a:srgbClr val="FCC7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3368" y="6170050"/>
            <a:ext cx="9144000" cy="738664"/>
          </a:xfrm>
          <a:prstGeom prst="rect">
            <a:avLst/>
          </a:prstGeom>
          <a:noFill/>
          <a:ln>
            <a:noFill/>
          </a:ln>
        </p:spPr>
        <p:txBody>
          <a:bodyPr wrap="square" rtlCol="0">
            <a:spAutoFit/>
          </a:bodyPr>
          <a:lstStyle/>
          <a:p>
            <a:pPr algn="ctr"/>
            <a:r>
              <a:rPr lang="en-US" sz="3600" kern="300" baseline="30000" dirty="0" smtClean="0">
                <a:solidFill>
                  <a:srgbClr val="1A693F"/>
                </a:solidFill>
              </a:rPr>
              <a:t> Institute </a:t>
            </a:r>
            <a:r>
              <a:rPr lang="en-US" sz="3600" kern="300" baseline="30000" dirty="0">
                <a:solidFill>
                  <a:srgbClr val="1A693F"/>
                </a:solidFill>
              </a:rPr>
              <a:t>of Gerontology</a:t>
            </a:r>
            <a:endParaRPr lang="en-US" sz="3600" i="1" kern="300" baseline="30000" dirty="0">
              <a:solidFill>
                <a:srgbClr val="1A693F"/>
              </a:solidFill>
            </a:endParaRPr>
          </a:p>
          <a:p>
            <a:endParaRPr lang="en-US" kern="300" dirty="0">
              <a:solidFill>
                <a:srgbClr val="1A693F"/>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71600" y="6001080"/>
            <a:ext cx="918611" cy="55212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0" y="6085266"/>
            <a:ext cx="757988" cy="454116"/>
          </a:xfrm>
          <a:prstGeom prst="rect">
            <a:avLst/>
          </a:prstGeom>
        </p:spPr>
      </p:pic>
      <p:pic>
        <p:nvPicPr>
          <p:cNvPr id="10" name="Picture 9"/>
          <p:cNvPicPr>
            <a:picLocks noChangeAspect="1"/>
          </p:cNvPicPr>
          <p:nvPr/>
        </p:nvPicPr>
        <p:blipFill>
          <a:blip r:embed="rId4"/>
          <a:stretch>
            <a:fillRect/>
          </a:stretch>
        </p:blipFill>
        <p:spPr>
          <a:xfrm>
            <a:off x="3124200" y="3124200"/>
            <a:ext cx="6556847" cy="1765528"/>
          </a:xfrm>
          <a:prstGeom prst="rect">
            <a:avLst/>
          </a:prstGeom>
        </p:spPr>
      </p:pic>
    </p:spTree>
    <p:extLst>
      <p:ext uri="{BB962C8B-B14F-4D97-AF65-F5344CB8AC3E}">
        <p14:creationId xmlns:p14="http://schemas.microsoft.com/office/powerpoint/2010/main" val="1478658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3400" y="436984"/>
            <a:ext cx="8001000" cy="6223000"/>
          </a:xfrm>
          <a:prstGeom prst="rect">
            <a:avLst/>
          </a:prstGeom>
        </p:spPr>
      </p:pic>
    </p:spTree>
    <p:extLst>
      <p:ext uri="{BB962C8B-B14F-4D97-AF65-F5344CB8AC3E}">
        <p14:creationId xmlns:p14="http://schemas.microsoft.com/office/powerpoint/2010/main" val="1621841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ravelingsloan.com/wp-content/uploads/2014/05/BabyFeet.jpg"/>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1066800" y="838200"/>
            <a:ext cx="6747729" cy="5220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750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61262" y="627287"/>
            <a:ext cx="6021479" cy="5692180"/>
          </a:xfrm>
          <a:prstGeom prst="rect">
            <a:avLst/>
          </a:prstGeom>
        </p:spPr>
      </p:pic>
    </p:spTree>
    <p:extLst>
      <p:ext uri="{BB962C8B-B14F-4D97-AF65-F5344CB8AC3E}">
        <p14:creationId xmlns:p14="http://schemas.microsoft.com/office/powerpoint/2010/main" val="4015791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95343" y="807525"/>
            <a:ext cx="6397319" cy="5405067"/>
          </a:xfrm>
          <a:prstGeom prst="rect">
            <a:avLst/>
          </a:prstGeom>
        </p:spPr>
      </p:pic>
    </p:spTree>
    <p:extLst>
      <p:ext uri="{BB962C8B-B14F-4D97-AF65-F5344CB8AC3E}">
        <p14:creationId xmlns:p14="http://schemas.microsoft.com/office/powerpoint/2010/main" val="1177029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6800" y="685800"/>
            <a:ext cx="7023043" cy="5486400"/>
          </a:xfrm>
          <a:prstGeom prst="rect">
            <a:avLst/>
          </a:prstGeom>
        </p:spPr>
      </p:pic>
    </p:spTree>
    <p:extLst>
      <p:ext uri="{BB962C8B-B14F-4D97-AF65-F5344CB8AC3E}">
        <p14:creationId xmlns:p14="http://schemas.microsoft.com/office/powerpoint/2010/main" val="3700152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14600" y="47101"/>
            <a:ext cx="3769207" cy="6809344"/>
          </a:xfrm>
          <a:prstGeom prst="rect">
            <a:avLst/>
          </a:prstGeom>
        </p:spPr>
      </p:pic>
    </p:spTree>
    <p:extLst>
      <p:ext uri="{BB962C8B-B14F-4D97-AF65-F5344CB8AC3E}">
        <p14:creationId xmlns:p14="http://schemas.microsoft.com/office/powerpoint/2010/main" val="3915614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50485" y="552535"/>
            <a:ext cx="6116720" cy="6123192"/>
          </a:xfrm>
          <a:prstGeom prst="rect">
            <a:avLst/>
          </a:prstGeom>
        </p:spPr>
      </p:pic>
    </p:spTree>
    <p:extLst>
      <p:ext uri="{BB962C8B-B14F-4D97-AF65-F5344CB8AC3E}">
        <p14:creationId xmlns:p14="http://schemas.microsoft.com/office/powerpoint/2010/main" val="826280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28800" y="76200"/>
            <a:ext cx="5322444" cy="6629400"/>
          </a:xfrm>
          <a:prstGeom prst="rect">
            <a:avLst/>
          </a:prstGeom>
        </p:spPr>
      </p:pic>
    </p:spTree>
    <p:extLst>
      <p:ext uri="{BB962C8B-B14F-4D97-AF65-F5344CB8AC3E}">
        <p14:creationId xmlns:p14="http://schemas.microsoft.com/office/powerpoint/2010/main" val="693338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55557" y="741022"/>
            <a:ext cx="6793886" cy="5661572"/>
          </a:xfrm>
          <a:prstGeom prst="rect">
            <a:avLst/>
          </a:prstGeom>
        </p:spPr>
      </p:pic>
    </p:spTree>
    <p:extLst>
      <p:ext uri="{BB962C8B-B14F-4D97-AF65-F5344CB8AC3E}">
        <p14:creationId xmlns:p14="http://schemas.microsoft.com/office/powerpoint/2010/main" val="2336468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38011" y="557291"/>
            <a:ext cx="6755172" cy="5940309"/>
          </a:xfrm>
          <a:prstGeom prst="rect">
            <a:avLst/>
          </a:prstGeom>
        </p:spPr>
      </p:pic>
    </p:spTree>
    <p:extLst>
      <p:ext uri="{BB962C8B-B14F-4D97-AF65-F5344CB8AC3E}">
        <p14:creationId xmlns:p14="http://schemas.microsoft.com/office/powerpoint/2010/main" val="2523641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37557" y="3124200"/>
            <a:ext cx="3733800" cy="1815882"/>
          </a:xfrm>
          <a:prstGeom prst="rect">
            <a:avLst/>
          </a:prstGeom>
          <a:noFill/>
        </p:spPr>
        <p:txBody>
          <a:bodyPr wrap="square" rtlCol="0">
            <a:spAutoFit/>
          </a:bodyPr>
          <a:lstStyle/>
          <a:p>
            <a:pPr algn="ctr">
              <a:lnSpc>
                <a:spcPct val="80000"/>
              </a:lnSpc>
            </a:pPr>
            <a:endParaRPr lang="en-US" sz="6000" b="1" i="1" baseline="30000" dirty="0" smtClean="0">
              <a:solidFill>
                <a:srgbClr val="1A693F"/>
              </a:solidFill>
              <a:latin typeface="Arial"/>
              <a:cs typeface="Arial"/>
            </a:endParaRPr>
          </a:p>
          <a:p>
            <a:pPr algn="ctr">
              <a:lnSpc>
                <a:spcPct val="80000"/>
              </a:lnSpc>
            </a:pPr>
            <a:r>
              <a:rPr lang="en-US" sz="6000" b="1" i="1" baseline="30000" dirty="0" smtClean="0">
                <a:solidFill>
                  <a:srgbClr val="1A693F"/>
                </a:solidFill>
                <a:latin typeface="Arial"/>
                <a:cs typeface="Arial"/>
              </a:rPr>
              <a:t>Lesson 6:  Living Social</a:t>
            </a:r>
            <a:endParaRPr lang="en-US" dirty="0"/>
          </a:p>
        </p:txBody>
      </p:sp>
      <p:pic>
        <p:nvPicPr>
          <p:cNvPr id="5" name="Picture 4"/>
          <p:cNvPicPr>
            <a:picLocks noChangeAspect="1"/>
          </p:cNvPicPr>
          <p:nvPr/>
        </p:nvPicPr>
        <p:blipFill>
          <a:blip r:embed="rId3"/>
          <a:stretch>
            <a:fillRect/>
          </a:stretch>
        </p:blipFill>
        <p:spPr>
          <a:xfrm>
            <a:off x="4800599" y="609600"/>
            <a:ext cx="3207715" cy="1311263"/>
          </a:xfrm>
          <a:prstGeom prst="rect">
            <a:avLst/>
          </a:prstGeom>
        </p:spPr>
      </p:pic>
      <p:sp>
        <p:nvSpPr>
          <p:cNvPr id="6" name="Rectangle 5"/>
          <p:cNvSpPr/>
          <p:nvPr/>
        </p:nvSpPr>
        <p:spPr>
          <a:xfrm>
            <a:off x="0" y="5730068"/>
            <a:ext cx="9144000" cy="1127931"/>
          </a:xfrm>
          <a:prstGeom prst="rect">
            <a:avLst/>
          </a:prstGeom>
          <a:solidFill>
            <a:srgbClr val="FCC7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3368" y="6170050"/>
            <a:ext cx="9144000" cy="738664"/>
          </a:xfrm>
          <a:prstGeom prst="rect">
            <a:avLst/>
          </a:prstGeom>
          <a:noFill/>
          <a:ln>
            <a:noFill/>
          </a:ln>
        </p:spPr>
        <p:txBody>
          <a:bodyPr wrap="square" rtlCol="0">
            <a:spAutoFit/>
          </a:bodyPr>
          <a:lstStyle/>
          <a:p>
            <a:pPr algn="ctr"/>
            <a:r>
              <a:rPr lang="en-US" sz="3600" kern="300" baseline="30000" dirty="0" smtClean="0">
                <a:solidFill>
                  <a:srgbClr val="1A693F"/>
                </a:solidFill>
              </a:rPr>
              <a:t> Institute </a:t>
            </a:r>
            <a:r>
              <a:rPr lang="en-US" sz="3600" kern="300" baseline="30000" dirty="0">
                <a:solidFill>
                  <a:srgbClr val="1A693F"/>
                </a:solidFill>
              </a:rPr>
              <a:t>of Gerontology</a:t>
            </a:r>
            <a:endParaRPr lang="en-US" sz="3600" i="1" kern="300" baseline="30000" dirty="0">
              <a:solidFill>
                <a:srgbClr val="1A693F"/>
              </a:solidFill>
            </a:endParaRPr>
          </a:p>
          <a:p>
            <a:endParaRPr lang="en-US" kern="300" dirty="0">
              <a:solidFill>
                <a:srgbClr val="1A693F"/>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98602" y="5968971"/>
            <a:ext cx="918611" cy="55212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29400" y="6066975"/>
            <a:ext cx="757988" cy="454116"/>
          </a:xfrm>
          <a:prstGeom prst="rect">
            <a:avLst/>
          </a:prstGeom>
        </p:spPr>
      </p:pic>
    </p:spTree>
    <p:extLst>
      <p:ext uri="{BB962C8B-B14F-4D97-AF65-F5344CB8AC3E}">
        <p14:creationId xmlns:p14="http://schemas.microsoft.com/office/powerpoint/2010/main" val="953200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90600" y="762000"/>
            <a:ext cx="7187804" cy="5392685"/>
          </a:xfrm>
          <a:prstGeom prst="rect">
            <a:avLst/>
          </a:prstGeom>
        </p:spPr>
      </p:pic>
    </p:spTree>
    <p:extLst>
      <p:ext uri="{BB962C8B-B14F-4D97-AF65-F5344CB8AC3E}">
        <p14:creationId xmlns:p14="http://schemas.microsoft.com/office/powerpoint/2010/main" val="2403819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00200" y="228600"/>
            <a:ext cx="5552070" cy="6287316"/>
          </a:xfrm>
        </p:spPr>
      </p:pic>
    </p:spTree>
    <p:extLst>
      <p:ext uri="{BB962C8B-B14F-4D97-AF65-F5344CB8AC3E}">
        <p14:creationId xmlns:p14="http://schemas.microsoft.com/office/powerpoint/2010/main" val="4096756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56452" y="489934"/>
            <a:ext cx="6831096" cy="6041725"/>
          </a:xfrm>
          <a:prstGeom prst="rect">
            <a:avLst/>
          </a:prstGeom>
        </p:spPr>
      </p:pic>
    </p:spTree>
    <p:extLst>
      <p:ext uri="{BB962C8B-B14F-4D97-AF65-F5344CB8AC3E}">
        <p14:creationId xmlns:p14="http://schemas.microsoft.com/office/powerpoint/2010/main" val="1366563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ep.IOG.WAYNE.EDU\AppData\Local\Microsoft\Windows\Temporary Internet Files\Content.IE5\QXQLAZO0\Playing_Cards___Kings_by_MargueriteFromFaust[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
            <a:ext cx="4111904" cy="29811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83428" y="990600"/>
            <a:ext cx="7024744" cy="1143000"/>
          </a:xfrm>
        </p:spPr>
        <p:txBody>
          <a:bodyPr/>
          <a:lstStyle/>
          <a:p>
            <a:r>
              <a:rPr lang="en-US" b="1" dirty="0" smtClean="0"/>
              <a:t>Bridge is King</a:t>
            </a:r>
            <a:endParaRPr lang="en-US" b="1" dirty="0"/>
          </a:p>
        </p:txBody>
      </p:sp>
      <p:sp>
        <p:nvSpPr>
          <p:cNvPr id="3" name="Content Placeholder 2"/>
          <p:cNvSpPr>
            <a:spLocks noGrp="1"/>
          </p:cNvSpPr>
          <p:nvPr>
            <p:ph idx="1"/>
          </p:nvPr>
        </p:nvSpPr>
        <p:spPr>
          <a:xfrm>
            <a:off x="990600" y="2438400"/>
            <a:ext cx="6777317" cy="3772348"/>
          </a:xfrm>
        </p:spPr>
        <p:txBody>
          <a:bodyPr>
            <a:normAutofit/>
          </a:bodyPr>
          <a:lstStyle/>
          <a:p>
            <a:r>
              <a:rPr lang="en-US" dirty="0" smtClean="0"/>
              <a:t>25 million players in the US</a:t>
            </a:r>
          </a:p>
          <a:p>
            <a:r>
              <a:rPr lang="en-US" dirty="0" smtClean="0"/>
              <a:t>Majority of them are over 50</a:t>
            </a:r>
          </a:p>
          <a:p>
            <a:r>
              <a:rPr lang="en-US" dirty="0" smtClean="0"/>
              <a:t>Large scale trial in Finland showed that combining mentally challenging games with social activity improved memory and thinking in folks at risk for cognitive decline.</a:t>
            </a:r>
          </a:p>
          <a:p>
            <a:r>
              <a:rPr lang="en-US" dirty="0" smtClean="0"/>
              <a:t>Bridge (or Pinochle) offer intellectual and social stimulation.</a:t>
            </a:r>
            <a:endParaRPr lang="en-US" dirty="0"/>
          </a:p>
        </p:txBody>
      </p:sp>
    </p:spTree>
    <p:extLst>
      <p:ext uri="{BB962C8B-B14F-4D97-AF65-F5344CB8AC3E}">
        <p14:creationId xmlns:p14="http://schemas.microsoft.com/office/powerpoint/2010/main" val="1691482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90600"/>
            <a:ext cx="7024744" cy="609600"/>
          </a:xfrm>
        </p:spPr>
        <p:txBody>
          <a:bodyPr>
            <a:normAutofit/>
          </a:bodyPr>
          <a:lstStyle/>
          <a:p>
            <a:pPr marL="342900" lvl="0" indent="-274320">
              <a:spcBef>
                <a:spcPct val="20000"/>
              </a:spcBef>
            </a:pPr>
            <a:r>
              <a:rPr lang="en-US" sz="3200" dirty="0" smtClean="0">
                <a:latin typeface="Calibri" panose="020F0502020204030204" pitchFamily="34" charset="0"/>
              </a:rPr>
              <a:t>Crash Course on Parts of Speech</a:t>
            </a:r>
            <a:endParaRPr lang="en-US" sz="3200" dirty="0">
              <a:latin typeface="Calibri" panose="020F0502020204030204" pitchFamily="34" charset="0"/>
            </a:endParaRPr>
          </a:p>
        </p:txBody>
      </p:sp>
      <p:sp>
        <p:nvSpPr>
          <p:cNvPr id="3" name="Content Placeholder 2"/>
          <p:cNvSpPr>
            <a:spLocks noGrp="1"/>
          </p:cNvSpPr>
          <p:nvPr>
            <p:ph idx="1"/>
          </p:nvPr>
        </p:nvSpPr>
        <p:spPr>
          <a:xfrm>
            <a:off x="838200" y="1371600"/>
            <a:ext cx="7696200" cy="5334000"/>
          </a:xfrm>
        </p:spPr>
        <p:txBody>
          <a:bodyPr>
            <a:noAutofit/>
          </a:bodyPr>
          <a:lstStyle/>
          <a:p>
            <a:endParaRPr lang="en-US" sz="2800" dirty="0" smtClean="0">
              <a:latin typeface="Calibri" panose="020F0502020204030204" pitchFamily="34" charset="0"/>
            </a:endParaRPr>
          </a:p>
          <a:p>
            <a:r>
              <a:rPr lang="en-US" sz="2800" dirty="0" smtClean="0">
                <a:latin typeface="Calibri" panose="020F0502020204030204" pitchFamily="34" charset="0"/>
              </a:rPr>
              <a:t>A </a:t>
            </a:r>
            <a:r>
              <a:rPr lang="en-US" sz="2800" b="1" dirty="0" smtClean="0">
                <a:latin typeface="Calibri" panose="020F0502020204030204" pitchFamily="34" charset="0"/>
              </a:rPr>
              <a:t>NOUN</a:t>
            </a:r>
            <a:r>
              <a:rPr lang="en-US" sz="2800" dirty="0" smtClean="0">
                <a:latin typeface="Calibri" panose="020F0502020204030204" pitchFamily="34" charset="0"/>
              </a:rPr>
              <a:t> </a:t>
            </a:r>
            <a:r>
              <a:rPr lang="en-US" sz="2800" dirty="0">
                <a:latin typeface="Calibri" panose="020F0502020204030204" pitchFamily="34" charset="0"/>
              </a:rPr>
              <a:t>is </a:t>
            </a:r>
            <a:r>
              <a:rPr lang="en-US" sz="2800" dirty="0" smtClean="0">
                <a:latin typeface="Calibri" panose="020F0502020204030204" pitchFamily="34" charset="0"/>
              </a:rPr>
              <a:t>a person</a:t>
            </a:r>
            <a:r>
              <a:rPr lang="en-US" sz="2800" dirty="0">
                <a:latin typeface="Calibri" panose="020F0502020204030204" pitchFamily="34" charset="0"/>
              </a:rPr>
              <a:t>, place or </a:t>
            </a:r>
            <a:r>
              <a:rPr lang="en-US" sz="2800" dirty="0" smtClean="0">
                <a:latin typeface="Calibri" panose="020F0502020204030204" pitchFamily="34" charset="0"/>
              </a:rPr>
              <a:t>thing, such as: </a:t>
            </a:r>
          </a:p>
          <a:p>
            <a:pPr marL="68580" indent="0">
              <a:buNone/>
            </a:pPr>
            <a:r>
              <a:rPr lang="en-US" sz="2800" dirty="0">
                <a:latin typeface="Calibri" panose="020F0502020204030204" pitchFamily="34" charset="0"/>
              </a:rPr>
              <a:t>	</a:t>
            </a:r>
            <a:r>
              <a:rPr lang="en-US" sz="2800" dirty="0" smtClean="0">
                <a:latin typeface="Calibri" panose="020F0502020204030204" pitchFamily="34" charset="0"/>
              </a:rPr>
              <a:t>a </a:t>
            </a:r>
            <a:r>
              <a:rPr lang="en-US" sz="2800" dirty="0">
                <a:latin typeface="Calibri" panose="020F0502020204030204" pitchFamily="34" charset="0"/>
              </a:rPr>
              <a:t>cat, a building, Paris, Uncle </a:t>
            </a:r>
            <a:r>
              <a:rPr lang="en-US" sz="2800" dirty="0" smtClean="0">
                <a:latin typeface="Calibri" panose="020F0502020204030204" pitchFamily="34" charset="0"/>
              </a:rPr>
              <a:t>Bob</a:t>
            </a:r>
          </a:p>
          <a:p>
            <a:r>
              <a:rPr lang="en-US" sz="2800" dirty="0" smtClean="0">
                <a:latin typeface="Calibri" panose="020F0502020204030204" pitchFamily="34" charset="0"/>
              </a:rPr>
              <a:t>A </a:t>
            </a:r>
            <a:r>
              <a:rPr lang="en-US" sz="2800" b="1" dirty="0" smtClean="0">
                <a:latin typeface="Calibri" panose="020F0502020204030204" pitchFamily="34" charset="0"/>
              </a:rPr>
              <a:t>VERB</a:t>
            </a:r>
            <a:r>
              <a:rPr lang="en-US" sz="2800" dirty="0" smtClean="0">
                <a:latin typeface="Calibri" panose="020F0502020204030204" pitchFamily="34" charset="0"/>
              </a:rPr>
              <a:t> describes action, such as: </a:t>
            </a:r>
          </a:p>
          <a:p>
            <a:pPr marL="68580" indent="0">
              <a:buNone/>
            </a:pPr>
            <a:r>
              <a:rPr lang="en-US" sz="2800" dirty="0">
                <a:latin typeface="Calibri" panose="020F0502020204030204" pitchFamily="34" charset="0"/>
              </a:rPr>
              <a:t>	</a:t>
            </a:r>
            <a:r>
              <a:rPr lang="en-US" sz="2800" dirty="0" smtClean="0">
                <a:latin typeface="Calibri" panose="020F0502020204030204" pitchFamily="34" charset="0"/>
              </a:rPr>
              <a:t> run</a:t>
            </a:r>
            <a:r>
              <a:rPr lang="en-US" sz="2800" dirty="0">
                <a:latin typeface="Calibri" panose="020F0502020204030204" pitchFamily="34" charset="0"/>
              </a:rPr>
              <a:t>, drive, </a:t>
            </a:r>
            <a:r>
              <a:rPr lang="en-US" sz="2800" dirty="0" smtClean="0">
                <a:latin typeface="Calibri" panose="020F0502020204030204" pitchFamily="34" charset="0"/>
              </a:rPr>
              <a:t>giggle, jump</a:t>
            </a:r>
            <a:endParaRPr lang="en-US" sz="2800" dirty="0">
              <a:latin typeface="Calibri" panose="020F0502020204030204" pitchFamily="34" charset="0"/>
            </a:endParaRPr>
          </a:p>
          <a:p>
            <a:r>
              <a:rPr lang="en-US" sz="2800" dirty="0" smtClean="0">
                <a:latin typeface="Calibri" panose="020F0502020204030204" pitchFamily="34" charset="0"/>
              </a:rPr>
              <a:t>An </a:t>
            </a:r>
            <a:r>
              <a:rPr lang="en-US" sz="2800" b="1" dirty="0" smtClean="0">
                <a:latin typeface="Calibri" panose="020F0502020204030204" pitchFamily="34" charset="0"/>
              </a:rPr>
              <a:t>ADJECTIVE</a:t>
            </a:r>
            <a:r>
              <a:rPr lang="en-US" sz="2800" dirty="0" smtClean="0">
                <a:latin typeface="Calibri" panose="020F0502020204030204" pitchFamily="34" charset="0"/>
              </a:rPr>
              <a:t> describes a noun, such as: </a:t>
            </a:r>
          </a:p>
          <a:p>
            <a:pPr marL="68580" indent="0">
              <a:buNone/>
            </a:pPr>
            <a:r>
              <a:rPr lang="en-US" sz="2800" dirty="0">
                <a:latin typeface="Calibri" panose="020F0502020204030204" pitchFamily="34" charset="0"/>
              </a:rPr>
              <a:t>	</a:t>
            </a:r>
            <a:r>
              <a:rPr lang="en-US" sz="2800" dirty="0" smtClean="0">
                <a:latin typeface="Calibri" panose="020F0502020204030204" pitchFamily="34" charset="0"/>
              </a:rPr>
              <a:t>tasty</a:t>
            </a:r>
            <a:r>
              <a:rPr lang="en-US" sz="2800" dirty="0">
                <a:latin typeface="Calibri" panose="020F0502020204030204" pitchFamily="34" charset="0"/>
              </a:rPr>
              <a:t>, red, </a:t>
            </a:r>
            <a:r>
              <a:rPr lang="en-US" sz="2800" dirty="0" smtClean="0">
                <a:latin typeface="Calibri" panose="020F0502020204030204" pitchFamily="34" charset="0"/>
              </a:rPr>
              <a:t>large, beautiful</a:t>
            </a:r>
          </a:p>
          <a:p>
            <a:r>
              <a:rPr lang="en-US" sz="2800" dirty="0" smtClean="0">
                <a:latin typeface="Calibri" panose="020F0502020204030204" pitchFamily="34" charset="0"/>
              </a:rPr>
              <a:t>An </a:t>
            </a:r>
            <a:r>
              <a:rPr lang="en-US" sz="2800" b="1" dirty="0" smtClean="0">
                <a:latin typeface="Calibri" panose="020F0502020204030204" pitchFamily="34" charset="0"/>
              </a:rPr>
              <a:t>ADVERB</a:t>
            </a:r>
            <a:r>
              <a:rPr lang="en-US" sz="2800" dirty="0" smtClean="0">
                <a:latin typeface="Calibri" panose="020F0502020204030204" pitchFamily="34" charset="0"/>
              </a:rPr>
              <a:t> </a:t>
            </a:r>
            <a:r>
              <a:rPr lang="en-US" sz="2800" dirty="0">
                <a:latin typeface="Calibri" panose="020F0502020204030204" pitchFamily="34" charset="0"/>
              </a:rPr>
              <a:t>describes a </a:t>
            </a:r>
            <a:r>
              <a:rPr lang="en-US" sz="2800" dirty="0" smtClean="0">
                <a:latin typeface="Calibri" panose="020F0502020204030204" pitchFamily="34" charset="0"/>
              </a:rPr>
              <a:t>verb, such as:</a:t>
            </a:r>
          </a:p>
          <a:p>
            <a:pPr marL="68580" indent="0">
              <a:buNone/>
            </a:pPr>
            <a:r>
              <a:rPr lang="en-US" sz="2800" dirty="0">
                <a:latin typeface="Calibri" panose="020F0502020204030204" pitchFamily="34" charset="0"/>
              </a:rPr>
              <a:t>	</a:t>
            </a:r>
            <a:r>
              <a:rPr lang="en-US" sz="2800" dirty="0" smtClean="0">
                <a:latin typeface="Calibri" panose="020F0502020204030204" pitchFamily="34" charset="0"/>
              </a:rPr>
              <a:t>quickly, thoughtfully</a:t>
            </a:r>
            <a:r>
              <a:rPr lang="en-US" sz="2800" dirty="0">
                <a:latin typeface="Calibri" panose="020F0502020204030204" pitchFamily="34" charset="0"/>
              </a:rPr>
              <a:t>, softly, </a:t>
            </a:r>
            <a:r>
              <a:rPr lang="en-US" sz="2800" dirty="0" smtClean="0">
                <a:latin typeface="Calibri" panose="020F0502020204030204" pitchFamily="34" charset="0"/>
              </a:rPr>
              <a:t>eagerly</a:t>
            </a:r>
            <a:endParaRPr lang="en-US" sz="2800" dirty="0">
              <a:latin typeface="Calibri" panose="020F0502020204030204" pitchFamily="34" charset="0"/>
            </a:endParaRPr>
          </a:p>
        </p:txBody>
      </p:sp>
    </p:spTree>
    <p:extLst>
      <p:ext uri="{BB962C8B-B14F-4D97-AF65-F5344CB8AC3E}">
        <p14:creationId xmlns:p14="http://schemas.microsoft.com/office/powerpoint/2010/main" val="42564684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28600"/>
            <a:ext cx="6857999" cy="6400800"/>
          </a:xfrm>
        </p:spPr>
        <p:txBody>
          <a:bodyPr numCol="2">
            <a:noAutofit/>
          </a:bodyPr>
          <a:lstStyle/>
          <a:p>
            <a:pPr marL="411480" indent="-342900">
              <a:buFont typeface="+mj-lt"/>
              <a:buAutoNum type="arabicPeriod"/>
            </a:pPr>
            <a:r>
              <a:rPr lang="en-US" sz="1800" b="1" dirty="0" smtClean="0">
                <a:solidFill>
                  <a:schemeClr val="tx1"/>
                </a:solidFill>
              </a:rPr>
              <a:t>Adjective:</a:t>
            </a:r>
          </a:p>
          <a:p>
            <a:pPr marL="411480" indent="-342900">
              <a:buFont typeface="+mj-lt"/>
              <a:buAutoNum type="arabicPeriod"/>
            </a:pPr>
            <a:r>
              <a:rPr lang="en-US" sz="1800" b="1" dirty="0" smtClean="0">
                <a:solidFill>
                  <a:schemeClr val="tx1"/>
                </a:solidFill>
              </a:rPr>
              <a:t>Adjective: </a:t>
            </a:r>
            <a:r>
              <a:rPr lang="en-US" sz="1800" b="1" dirty="0">
                <a:solidFill>
                  <a:schemeClr val="tx1"/>
                </a:solidFill>
              </a:rPr>
              <a:t>	</a:t>
            </a:r>
          </a:p>
          <a:p>
            <a:pPr marL="411480" indent="-342900">
              <a:buFont typeface="+mj-lt"/>
              <a:buAutoNum type="arabicPeriod"/>
            </a:pPr>
            <a:r>
              <a:rPr lang="en-US" sz="1800" b="1" dirty="0">
                <a:solidFill>
                  <a:schemeClr val="tx1"/>
                </a:solidFill>
              </a:rPr>
              <a:t>Noun: 	</a:t>
            </a:r>
          </a:p>
          <a:p>
            <a:pPr marL="411480" indent="-342900">
              <a:buFont typeface="+mj-lt"/>
              <a:buAutoNum type="arabicPeriod"/>
            </a:pPr>
            <a:r>
              <a:rPr lang="en-US" sz="1800" b="1" dirty="0">
                <a:solidFill>
                  <a:schemeClr val="tx1"/>
                </a:solidFill>
              </a:rPr>
              <a:t>Noun: 	</a:t>
            </a:r>
          </a:p>
          <a:p>
            <a:pPr marL="411480" indent="-342900">
              <a:buFont typeface="+mj-lt"/>
              <a:buAutoNum type="arabicPeriod"/>
            </a:pPr>
            <a:r>
              <a:rPr lang="en-US" sz="1800" b="1" dirty="0">
                <a:solidFill>
                  <a:schemeClr val="tx1"/>
                </a:solidFill>
              </a:rPr>
              <a:t>Animal (Plural): 	</a:t>
            </a:r>
          </a:p>
          <a:p>
            <a:pPr marL="411480" indent="-342900">
              <a:buFont typeface="+mj-lt"/>
              <a:buAutoNum type="arabicPeriod"/>
            </a:pPr>
            <a:r>
              <a:rPr lang="en-US" sz="1800" b="1" dirty="0">
                <a:solidFill>
                  <a:schemeClr val="tx1"/>
                </a:solidFill>
              </a:rPr>
              <a:t>Game: 	</a:t>
            </a:r>
          </a:p>
          <a:p>
            <a:pPr marL="411480" indent="-342900">
              <a:buFont typeface="+mj-lt"/>
              <a:buAutoNum type="arabicPeriod"/>
            </a:pPr>
            <a:r>
              <a:rPr lang="en-US" sz="1800" b="1" dirty="0">
                <a:solidFill>
                  <a:schemeClr val="tx1"/>
                </a:solidFill>
              </a:rPr>
              <a:t>Plural Noun: 	</a:t>
            </a:r>
          </a:p>
          <a:p>
            <a:pPr marL="411480" indent="-342900">
              <a:buFont typeface="+mj-lt"/>
              <a:buAutoNum type="arabicPeriod"/>
            </a:pPr>
            <a:r>
              <a:rPr lang="en-US" sz="1800" b="1" dirty="0">
                <a:solidFill>
                  <a:schemeClr val="tx1"/>
                </a:solidFill>
              </a:rPr>
              <a:t>Verb Ending In "</a:t>
            </a:r>
            <a:r>
              <a:rPr lang="en-US" sz="1800" b="1" dirty="0" err="1">
                <a:solidFill>
                  <a:schemeClr val="tx1"/>
                </a:solidFill>
              </a:rPr>
              <a:t>ing</a:t>
            </a:r>
            <a:r>
              <a:rPr lang="en-US" sz="1800" b="1" dirty="0">
                <a:solidFill>
                  <a:schemeClr val="tx1"/>
                </a:solidFill>
              </a:rPr>
              <a:t>": 	</a:t>
            </a:r>
          </a:p>
          <a:p>
            <a:pPr marL="411480" indent="-342900">
              <a:buFont typeface="+mj-lt"/>
              <a:buAutoNum type="arabicPeriod"/>
            </a:pPr>
            <a:r>
              <a:rPr lang="en-US" sz="1800" b="1" dirty="0">
                <a:solidFill>
                  <a:schemeClr val="tx1"/>
                </a:solidFill>
              </a:rPr>
              <a:t>Verb Ending In "</a:t>
            </a:r>
            <a:r>
              <a:rPr lang="en-US" sz="1800" b="1" dirty="0" err="1">
                <a:solidFill>
                  <a:schemeClr val="tx1"/>
                </a:solidFill>
              </a:rPr>
              <a:t>ing</a:t>
            </a:r>
            <a:r>
              <a:rPr lang="en-US" sz="1800" b="1" dirty="0">
                <a:solidFill>
                  <a:schemeClr val="tx1"/>
                </a:solidFill>
              </a:rPr>
              <a:t>": 	</a:t>
            </a:r>
          </a:p>
          <a:p>
            <a:pPr marL="411480" indent="-342900">
              <a:buFont typeface="+mj-lt"/>
              <a:buAutoNum type="arabicPeriod"/>
            </a:pPr>
            <a:r>
              <a:rPr lang="en-US" sz="1800" b="1" dirty="0">
                <a:solidFill>
                  <a:schemeClr val="tx1"/>
                </a:solidFill>
              </a:rPr>
              <a:t>Food (Plural): 	</a:t>
            </a:r>
          </a:p>
          <a:p>
            <a:pPr marL="411480" indent="-342900">
              <a:buFont typeface="+mj-lt"/>
              <a:buAutoNum type="arabicPeriod"/>
            </a:pPr>
            <a:r>
              <a:rPr lang="en-US" sz="1800" b="1" dirty="0">
                <a:solidFill>
                  <a:schemeClr val="tx1"/>
                </a:solidFill>
              </a:rPr>
              <a:t>Verb Ending In "</a:t>
            </a:r>
            <a:r>
              <a:rPr lang="en-US" sz="1800" b="1" dirty="0" err="1">
                <a:solidFill>
                  <a:schemeClr val="tx1"/>
                </a:solidFill>
              </a:rPr>
              <a:t>ing</a:t>
            </a:r>
            <a:r>
              <a:rPr lang="en-US" sz="1800" b="1" dirty="0">
                <a:solidFill>
                  <a:schemeClr val="tx1"/>
                </a:solidFill>
              </a:rPr>
              <a:t>": </a:t>
            </a:r>
            <a:r>
              <a:rPr lang="en-US" sz="1800" b="1" dirty="0" smtClean="0">
                <a:solidFill>
                  <a:schemeClr val="tx1"/>
                </a:solidFill>
              </a:rPr>
              <a:t>	</a:t>
            </a:r>
          </a:p>
          <a:p>
            <a:pPr marL="411480" indent="-342900">
              <a:buFont typeface="+mj-lt"/>
              <a:buAutoNum type="arabicPeriod"/>
            </a:pPr>
            <a:r>
              <a:rPr lang="en-US" sz="1800" b="1" dirty="0" smtClean="0">
                <a:solidFill>
                  <a:schemeClr val="tx1"/>
                </a:solidFill>
              </a:rPr>
              <a:t>Noun</a:t>
            </a:r>
            <a:r>
              <a:rPr lang="en-US" sz="1800" b="1" dirty="0">
                <a:solidFill>
                  <a:schemeClr val="tx1"/>
                </a:solidFill>
              </a:rPr>
              <a:t>: 	</a:t>
            </a:r>
          </a:p>
          <a:p>
            <a:pPr marL="411480" indent="-342900">
              <a:buFont typeface="+mj-lt"/>
              <a:buAutoNum type="arabicPeriod"/>
            </a:pPr>
            <a:r>
              <a:rPr lang="en-US" sz="1800" b="1" dirty="0">
                <a:solidFill>
                  <a:schemeClr val="tx1"/>
                </a:solidFill>
              </a:rPr>
              <a:t>Plant: 	</a:t>
            </a:r>
          </a:p>
          <a:p>
            <a:pPr marL="411480" indent="-342900">
              <a:buFont typeface="+mj-lt"/>
              <a:buAutoNum type="arabicPeriod"/>
            </a:pPr>
            <a:r>
              <a:rPr lang="en-US" sz="1800" b="1" dirty="0">
                <a:solidFill>
                  <a:schemeClr val="tx1"/>
                </a:solidFill>
              </a:rPr>
              <a:t>Part Of The Body: 	</a:t>
            </a:r>
          </a:p>
          <a:p>
            <a:pPr marL="411480" indent="-342900">
              <a:buFont typeface="+mj-lt"/>
              <a:buAutoNum type="arabicPeriod"/>
            </a:pPr>
            <a:r>
              <a:rPr lang="en-US" sz="1800" b="1" dirty="0">
                <a:solidFill>
                  <a:schemeClr val="tx1"/>
                </a:solidFill>
              </a:rPr>
              <a:t>Place: 	</a:t>
            </a:r>
          </a:p>
          <a:p>
            <a:pPr marL="411480" indent="-342900">
              <a:buFont typeface="+mj-lt"/>
              <a:buAutoNum type="arabicPeriod"/>
            </a:pPr>
            <a:r>
              <a:rPr lang="en-US" sz="1800" b="1" dirty="0">
                <a:solidFill>
                  <a:schemeClr val="tx1"/>
                </a:solidFill>
              </a:rPr>
              <a:t>Verb Ending In "</a:t>
            </a:r>
            <a:r>
              <a:rPr lang="en-US" sz="1800" b="1" dirty="0" err="1">
                <a:solidFill>
                  <a:schemeClr val="tx1"/>
                </a:solidFill>
              </a:rPr>
              <a:t>ing</a:t>
            </a:r>
            <a:r>
              <a:rPr lang="en-US" sz="1800" b="1" dirty="0">
                <a:solidFill>
                  <a:schemeClr val="tx1"/>
                </a:solidFill>
              </a:rPr>
              <a:t>": 	</a:t>
            </a:r>
          </a:p>
          <a:p>
            <a:pPr marL="411480" indent="-342900">
              <a:buFont typeface="+mj-lt"/>
              <a:buAutoNum type="arabicPeriod"/>
            </a:pPr>
            <a:r>
              <a:rPr lang="en-US" sz="1800" b="1" dirty="0">
                <a:solidFill>
                  <a:schemeClr val="tx1"/>
                </a:solidFill>
              </a:rPr>
              <a:t>Adjective: 	</a:t>
            </a:r>
          </a:p>
          <a:p>
            <a:pPr marL="411480" indent="-342900">
              <a:buFont typeface="+mj-lt"/>
              <a:buAutoNum type="arabicPeriod"/>
            </a:pPr>
            <a:r>
              <a:rPr lang="en-US" sz="1800" b="1" dirty="0">
                <a:solidFill>
                  <a:schemeClr val="tx1"/>
                </a:solidFill>
              </a:rPr>
              <a:t>Number: 	</a:t>
            </a:r>
          </a:p>
          <a:p>
            <a:pPr marL="411480" indent="-342900">
              <a:buFont typeface="+mj-lt"/>
              <a:buAutoNum type="arabicPeriod"/>
            </a:pPr>
            <a:r>
              <a:rPr lang="en-US" sz="1800" b="1" dirty="0">
                <a:solidFill>
                  <a:schemeClr val="tx1"/>
                </a:solidFill>
              </a:rPr>
              <a:t>Plural Noun: </a:t>
            </a:r>
          </a:p>
        </p:txBody>
      </p:sp>
    </p:spTree>
    <p:extLst>
      <p:ext uri="{BB962C8B-B14F-4D97-AF65-F5344CB8AC3E}">
        <p14:creationId xmlns:p14="http://schemas.microsoft.com/office/powerpoint/2010/main" val="873760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81000"/>
            <a:ext cx="8153400" cy="6063198"/>
          </a:xfrm>
          <a:prstGeom prst="rect">
            <a:avLst/>
          </a:prstGeom>
        </p:spPr>
        <p:txBody>
          <a:bodyPr wrap="square">
            <a:spAutoFit/>
          </a:bodyPr>
          <a:lstStyle/>
          <a:p>
            <a:r>
              <a:rPr lang="en-US" sz="2800" b="1" dirty="0">
                <a:solidFill>
                  <a:prstClr val="black"/>
                </a:solidFill>
              </a:rPr>
              <a:t>Vacations</a:t>
            </a:r>
          </a:p>
          <a:p>
            <a:r>
              <a:rPr lang="en-US" sz="2400" dirty="0" smtClean="0">
                <a:solidFill>
                  <a:prstClr val="black"/>
                </a:solidFill>
              </a:rPr>
              <a:t>      </a:t>
            </a:r>
            <a:r>
              <a:rPr lang="en-US" sz="2400" i="1" dirty="0" smtClean="0">
                <a:solidFill>
                  <a:prstClr val="black"/>
                </a:solidFill>
              </a:rPr>
              <a:t>By the </a:t>
            </a:r>
            <a:r>
              <a:rPr lang="en-US" sz="2400" i="1" dirty="0" err="1" smtClean="0">
                <a:solidFill>
                  <a:prstClr val="black"/>
                </a:solidFill>
              </a:rPr>
              <a:t>BrainStorm</a:t>
            </a:r>
            <a:r>
              <a:rPr lang="en-US" sz="2400" i="1" dirty="0" smtClean="0">
                <a:solidFill>
                  <a:prstClr val="black"/>
                </a:solidFill>
              </a:rPr>
              <a:t> Gang</a:t>
            </a:r>
            <a:endParaRPr lang="en-US" sz="2400" i="1" dirty="0">
              <a:solidFill>
                <a:prstClr val="black"/>
              </a:solidFill>
            </a:endParaRPr>
          </a:p>
          <a:p>
            <a:endParaRPr lang="en-US" sz="2400" dirty="0">
              <a:solidFill>
                <a:prstClr val="black"/>
              </a:solidFill>
            </a:endParaRPr>
          </a:p>
          <a:p>
            <a:r>
              <a:rPr lang="en-US" sz="2600" dirty="0" smtClean="0">
                <a:solidFill>
                  <a:prstClr val="black"/>
                </a:solidFill>
                <a:latin typeface="Calibri" panose="020F0502020204030204" pitchFamily="34" charset="0"/>
              </a:rPr>
              <a:t>        A </a:t>
            </a:r>
            <a:r>
              <a:rPr lang="en-US" sz="2600" dirty="0">
                <a:solidFill>
                  <a:prstClr val="black"/>
                </a:solidFill>
                <a:latin typeface="Calibri" panose="020F0502020204030204" pitchFamily="34" charset="0"/>
              </a:rPr>
              <a:t>vacation is when you take </a:t>
            </a:r>
            <a:r>
              <a:rPr lang="en-US" sz="2600" dirty="0" smtClean="0">
                <a:solidFill>
                  <a:prstClr val="black"/>
                </a:solidFill>
                <a:latin typeface="Calibri" panose="020F0502020204030204" pitchFamily="34" charset="0"/>
              </a:rPr>
              <a:t>a </a:t>
            </a:r>
            <a:r>
              <a:rPr lang="en-US" sz="2600" dirty="0">
                <a:solidFill>
                  <a:prstClr val="black"/>
                </a:solidFill>
                <a:latin typeface="Calibri" panose="020F0502020204030204" pitchFamily="34" charset="0"/>
              </a:rPr>
              <a:t>trip to some</a:t>
            </a:r>
            <a:r>
              <a:rPr lang="en-US" sz="2600" dirty="0">
                <a:solidFill>
                  <a:srgbClr val="FF0000"/>
                </a:solidFill>
                <a:latin typeface="Calibri" panose="020F0502020204030204" pitchFamily="34" charset="0"/>
              </a:rPr>
              <a:t> </a:t>
            </a:r>
            <a:r>
              <a:rPr lang="en-US" sz="2600" b="1" dirty="0" smtClean="0">
                <a:solidFill>
                  <a:srgbClr val="FF0000"/>
                </a:solidFill>
                <a:latin typeface="Calibri" panose="020F0502020204030204" pitchFamily="34" charset="0"/>
              </a:rPr>
              <a:t>1</a:t>
            </a:r>
            <a:r>
              <a:rPr lang="en-US" sz="2600" dirty="0" smtClean="0">
                <a:solidFill>
                  <a:srgbClr val="FF0000"/>
                </a:solidFill>
                <a:latin typeface="Calibri" panose="020F0502020204030204" pitchFamily="34" charset="0"/>
              </a:rPr>
              <a:t> </a:t>
            </a:r>
            <a:r>
              <a:rPr lang="en-US" sz="2600" dirty="0">
                <a:solidFill>
                  <a:prstClr val="black"/>
                </a:solidFill>
                <a:latin typeface="Calibri" panose="020F0502020204030204" pitchFamily="34" charset="0"/>
              </a:rPr>
              <a:t>place with your </a:t>
            </a:r>
            <a:r>
              <a:rPr lang="en-US" sz="2600" b="1" dirty="0" smtClean="0">
                <a:solidFill>
                  <a:srgbClr val="FF0000"/>
                </a:solidFill>
                <a:latin typeface="Calibri" panose="020F0502020204030204" pitchFamily="34" charset="0"/>
              </a:rPr>
              <a:t>2</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family. Usually you go to </a:t>
            </a:r>
            <a:r>
              <a:rPr lang="en-US" sz="2600" dirty="0" smtClean="0">
                <a:solidFill>
                  <a:prstClr val="black"/>
                </a:solidFill>
                <a:latin typeface="Calibri" panose="020F0502020204030204" pitchFamily="34" charset="0"/>
              </a:rPr>
              <a:t>a </a:t>
            </a:r>
            <a:r>
              <a:rPr lang="en-US" sz="2600" dirty="0">
                <a:solidFill>
                  <a:prstClr val="black"/>
                </a:solidFill>
                <a:latin typeface="Calibri" panose="020F0502020204030204" pitchFamily="34" charset="0"/>
              </a:rPr>
              <a:t>place </a:t>
            </a:r>
            <a:r>
              <a:rPr lang="en-US" sz="2600" dirty="0" smtClean="0">
                <a:solidFill>
                  <a:prstClr val="black"/>
                </a:solidFill>
                <a:latin typeface="Calibri" panose="020F0502020204030204" pitchFamily="34" charset="0"/>
              </a:rPr>
              <a:t>that </a:t>
            </a:r>
            <a:r>
              <a:rPr lang="en-US" sz="2600" dirty="0">
                <a:solidFill>
                  <a:prstClr val="black"/>
                </a:solidFill>
                <a:latin typeface="Calibri" panose="020F0502020204030204" pitchFamily="34" charset="0"/>
              </a:rPr>
              <a:t>is near a/an </a:t>
            </a:r>
            <a:r>
              <a:rPr lang="en-US" sz="2600" b="1" dirty="0" smtClean="0">
                <a:solidFill>
                  <a:srgbClr val="FF0000"/>
                </a:solidFill>
                <a:latin typeface="Calibri" panose="020F0502020204030204" pitchFamily="34" charset="0"/>
              </a:rPr>
              <a:t>3</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or up on a/an </a:t>
            </a:r>
            <a:r>
              <a:rPr lang="en-US" sz="2600" b="1" dirty="0" smtClean="0">
                <a:solidFill>
                  <a:srgbClr val="FF0000"/>
                </a:solidFill>
                <a:latin typeface="Calibri" panose="020F0502020204030204" pitchFamily="34" charset="0"/>
              </a:rPr>
              <a:t>4</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A good vacation is one where you can ride </a:t>
            </a:r>
            <a:r>
              <a:rPr lang="en-US" sz="2600" b="1" dirty="0" smtClean="0">
                <a:solidFill>
                  <a:srgbClr val="FF0000"/>
                </a:solidFill>
                <a:latin typeface="Calibri" panose="020F0502020204030204" pitchFamily="34" charset="0"/>
              </a:rPr>
              <a:t>5</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or play </a:t>
            </a:r>
            <a:r>
              <a:rPr lang="en-US" sz="2600" b="1" dirty="0" smtClean="0">
                <a:solidFill>
                  <a:srgbClr val="FF0000"/>
                </a:solidFill>
                <a:latin typeface="Calibri" panose="020F0502020204030204" pitchFamily="34" charset="0"/>
              </a:rPr>
              <a:t>6</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or go hunting for </a:t>
            </a:r>
            <a:r>
              <a:rPr lang="en-US" sz="2600" b="1" dirty="0" smtClean="0">
                <a:solidFill>
                  <a:srgbClr val="FF0000"/>
                </a:solidFill>
                <a:latin typeface="Calibri" panose="020F0502020204030204" pitchFamily="34" charset="0"/>
              </a:rPr>
              <a:t>7</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I like to spend my time </a:t>
            </a:r>
            <a:r>
              <a:rPr lang="en-US" sz="2600" b="1" dirty="0" smtClean="0">
                <a:solidFill>
                  <a:srgbClr val="FF0000"/>
                </a:solidFill>
                <a:latin typeface="Calibri" panose="020F0502020204030204" pitchFamily="34" charset="0"/>
              </a:rPr>
              <a:t>8</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or </a:t>
            </a:r>
            <a:r>
              <a:rPr lang="en-US" sz="2600" b="1" dirty="0" smtClean="0">
                <a:solidFill>
                  <a:srgbClr val="FF0000"/>
                </a:solidFill>
                <a:latin typeface="Calibri" panose="020F0502020204030204" pitchFamily="34" charset="0"/>
              </a:rPr>
              <a:t>9</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When parents go on </a:t>
            </a:r>
            <a:r>
              <a:rPr lang="en-US" sz="2600" dirty="0" smtClean="0">
                <a:solidFill>
                  <a:prstClr val="black"/>
                </a:solidFill>
                <a:latin typeface="Calibri" panose="020F0502020204030204" pitchFamily="34" charset="0"/>
              </a:rPr>
              <a:t>vacation</a:t>
            </a:r>
            <a:r>
              <a:rPr lang="en-US" sz="2600" dirty="0">
                <a:solidFill>
                  <a:prstClr val="black"/>
                </a:solidFill>
                <a:latin typeface="Calibri" panose="020F0502020204030204" pitchFamily="34" charset="0"/>
              </a:rPr>
              <a:t>, they spend their time eating three </a:t>
            </a:r>
            <a:r>
              <a:rPr lang="en-US" sz="2600" b="1" dirty="0" smtClean="0">
                <a:solidFill>
                  <a:srgbClr val="FF0000"/>
                </a:solidFill>
                <a:latin typeface="Calibri" panose="020F0502020204030204" pitchFamily="34" charset="0"/>
              </a:rPr>
              <a:t>10 </a:t>
            </a:r>
            <a:r>
              <a:rPr lang="en-US" sz="2600" dirty="0" smtClean="0">
                <a:solidFill>
                  <a:prstClr val="black"/>
                </a:solidFill>
                <a:latin typeface="Calibri" panose="020F0502020204030204" pitchFamily="34" charset="0"/>
              </a:rPr>
              <a:t>a day. Fathers </a:t>
            </a:r>
            <a:r>
              <a:rPr lang="en-US" sz="2600" dirty="0">
                <a:solidFill>
                  <a:prstClr val="black"/>
                </a:solidFill>
                <a:latin typeface="Calibri" panose="020F0502020204030204" pitchFamily="34" charset="0"/>
              </a:rPr>
              <a:t>play golf, and mothers sit around </a:t>
            </a:r>
            <a:r>
              <a:rPr lang="en-US" sz="2600" b="1" dirty="0" smtClean="0">
                <a:solidFill>
                  <a:srgbClr val="FF0000"/>
                </a:solidFill>
                <a:latin typeface="Calibri" panose="020F0502020204030204" pitchFamily="34" charset="0"/>
              </a:rPr>
              <a:t>11</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Last summer, my little brother fell in a/an </a:t>
            </a:r>
            <a:r>
              <a:rPr lang="en-US" sz="2600" b="1" dirty="0" smtClean="0">
                <a:solidFill>
                  <a:srgbClr val="FF0000"/>
                </a:solidFill>
                <a:latin typeface="Calibri" panose="020F0502020204030204" pitchFamily="34" charset="0"/>
              </a:rPr>
              <a:t>12</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and got poison </a:t>
            </a:r>
            <a:r>
              <a:rPr lang="en-US" sz="2600" b="1" dirty="0" smtClean="0">
                <a:solidFill>
                  <a:srgbClr val="FF0000"/>
                </a:solidFill>
                <a:latin typeface="Calibri" panose="020F0502020204030204" pitchFamily="34" charset="0"/>
              </a:rPr>
              <a:t>13</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all over his </a:t>
            </a:r>
            <a:r>
              <a:rPr lang="en-US" sz="2600" b="1" dirty="0" smtClean="0">
                <a:solidFill>
                  <a:srgbClr val="FF0000"/>
                </a:solidFill>
                <a:latin typeface="Calibri" panose="020F0502020204030204" pitchFamily="34" charset="0"/>
              </a:rPr>
              <a:t>14</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My family is going to go </a:t>
            </a:r>
            <a:r>
              <a:rPr lang="en-US" sz="2600" b="1" dirty="0" smtClean="0">
                <a:solidFill>
                  <a:srgbClr val="FF0000"/>
                </a:solidFill>
                <a:latin typeface="Calibri" panose="020F0502020204030204" pitchFamily="34" charset="0"/>
              </a:rPr>
              <a:t>15</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and I will practice </a:t>
            </a:r>
            <a:r>
              <a:rPr lang="en-US" sz="2600" b="1" dirty="0" smtClean="0">
                <a:solidFill>
                  <a:srgbClr val="FF0000"/>
                </a:solidFill>
                <a:latin typeface="Calibri" panose="020F0502020204030204" pitchFamily="34" charset="0"/>
              </a:rPr>
              <a:t>16</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Parents need vacations more than kids because parents are always very </a:t>
            </a:r>
            <a:r>
              <a:rPr lang="en-US" sz="2600" b="1" dirty="0" smtClean="0">
                <a:solidFill>
                  <a:srgbClr val="FF0000"/>
                </a:solidFill>
                <a:latin typeface="Calibri" panose="020F0502020204030204" pitchFamily="34" charset="0"/>
              </a:rPr>
              <a:t>17</a:t>
            </a:r>
            <a:r>
              <a:rPr lang="en-US" sz="2600" dirty="0" smtClean="0">
                <a:solidFill>
                  <a:prstClr val="black"/>
                </a:solidFill>
                <a:latin typeface="Calibri" panose="020F0502020204030204" pitchFamily="34" charset="0"/>
              </a:rPr>
              <a:t> and, </a:t>
            </a:r>
            <a:r>
              <a:rPr lang="en-US" sz="2600" dirty="0">
                <a:solidFill>
                  <a:prstClr val="black"/>
                </a:solidFill>
                <a:latin typeface="Calibri" panose="020F0502020204030204" pitchFamily="34" charset="0"/>
              </a:rPr>
              <a:t>because they have to work </a:t>
            </a:r>
            <a:r>
              <a:rPr lang="en-US" sz="2600" b="1" dirty="0" smtClean="0">
                <a:solidFill>
                  <a:srgbClr val="FF0000"/>
                </a:solidFill>
                <a:latin typeface="Calibri" panose="020F0502020204030204" pitchFamily="34" charset="0"/>
              </a:rPr>
              <a:t>18</a:t>
            </a:r>
            <a:r>
              <a:rPr lang="en-US" sz="2600" dirty="0" smtClean="0">
                <a:solidFill>
                  <a:prstClr val="black"/>
                </a:solidFill>
                <a:latin typeface="Calibri" panose="020F0502020204030204" pitchFamily="34" charset="0"/>
              </a:rPr>
              <a:t> hours </a:t>
            </a:r>
            <a:r>
              <a:rPr lang="en-US" sz="2600" dirty="0">
                <a:solidFill>
                  <a:prstClr val="black"/>
                </a:solidFill>
                <a:latin typeface="Calibri" panose="020F0502020204030204" pitchFamily="34" charset="0"/>
              </a:rPr>
              <a:t>every day all year making enough </a:t>
            </a:r>
            <a:r>
              <a:rPr lang="en-US" sz="2600" b="1" dirty="0" smtClean="0">
                <a:solidFill>
                  <a:srgbClr val="FF0000"/>
                </a:solidFill>
                <a:latin typeface="Calibri" panose="020F0502020204030204" pitchFamily="34" charset="0"/>
              </a:rPr>
              <a:t>19</a:t>
            </a:r>
            <a:r>
              <a:rPr lang="en-US" sz="2600" dirty="0" smtClean="0">
                <a:solidFill>
                  <a:prstClr val="black"/>
                </a:solidFill>
                <a:latin typeface="Calibri" panose="020F0502020204030204" pitchFamily="34" charset="0"/>
              </a:rPr>
              <a:t> </a:t>
            </a:r>
            <a:r>
              <a:rPr lang="en-US" sz="2600" dirty="0">
                <a:solidFill>
                  <a:prstClr val="black"/>
                </a:solidFill>
                <a:latin typeface="Calibri" panose="020F0502020204030204" pitchFamily="34" charset="0"/>
              </a:rPr>
              <a:t>to pay for the vacation.</a:t>
            </a:r>
          </a:p>
        </p:txBody>
      </p:sp>
    </p:spTree>
    <p:extLst>
      <p:ext uri="{BB962C8B-B14F-4D97-AF65-F5344CB8AC3E}">
        <p14:creationId xmlns:p14="http://schemas.microsoft.com/office/powerpoint/2010/main" val="29078392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572536"/>
          </a:xfrm>
        </p:spPr>
        <p:txBody>
          <a:bodyPr>
            <a:normAutofit fontScale="90000"/>
          </a:bodyPr>
          <a:lstStyle/>
          <a:p>
            <a:r>
              <a:rPr lang="en-US" b="1" dirty="0" smtClean="0"/>
              <a:t>Resources</a:t>
            </a:r>
            <a:endParaRPr lang="en-US" b="1" dirty="0"/>
          </a:p>
        </p:txBody>
      </p:sp>
      <p:sp>
        <p:nvSpPr>
          <p:cNvPr id="3" name="Content Placeholder 2"/>
          <p:cNvSpPr>
            <a:spLocks noGrp="1"/>
          </p:cNvSpPr>
          <p:nvPr>
            <p:ph idx="1"/>
          </p:nvPr>
        </p:nvSpPr>
        <p:spPr>
          <a:xfrm>
            <a:off x="1043492" y="1981200"/>
            <a:ext cx="7338508" cy="4419600"/>
          </a:xfrm>
        </p:spPr>
        <p:txBody>
          <a:bodyPr>
            <a:normAutofit fontScale="77500" lnSpcReduction="20000"/>
          </a:bodyPr>
          <a:lstStyle/>
          <a:p>
            <a:pPr marL="0" indent="0">
              <a:buNone/>
            </a:pPr>
            <a:r>
              <a:rPr lang="en-US" i="1" dirty="0" smtClean="0"/>
              <a:t>Forging </a:t>
            </a:r>
            <a:r>
              <a:rPr lang="en-US" i="1" dirty="0"/>
              <a:t>Social </a:t>
            </a:r>
            <a:r>
              <a:rPr lang="en-US" i="1" dirty="0" smtClean="0"/>
              <a:t>Connections </a:t>
            </a:r>
            <a:r>
              <a:rPr lang="en-US" i="1" dirty="0"/>
              <a:t>for Longer </a:t>
            </a:r>
            <a:r>
              <a:rPr lang="en-US" i="1" dirty="0" smtClean="0"/>
              <a:t>Life</a:t>
            </a:r>
            <a:r>
              <a:rPr lang="en-US" dirty="0" smtClean="0"/>
              <a:t>, March 26, 2012, Jane E. Brody, New York Times</a:t>
            </a:r>
          </a:p>
          <a:p>
            <a:pPr marL="0" indent="0">
              <a:buNone/>
            </a:pPr>
            <a:endParaRPr lang="en-US" i="1" dirty="0"/>
          </a:p>
          <a:p>
            <a:pPr marL="0" indent="0">
              <a:buNone/>
            </a:pPr>
            <a:r>
              <a:rPr lang="en-US" i="1" dirty="0"/>
              <a:t>“Successful Aging,” </a:t>
            </a:r>
            <a:r>
              <a:rPr lang="en-US" dirty="0"/>
              <a:t>© 1998, John Rowe, M.D., </a:t>
            </a:r>
          </a:p>
          <a:p>
            <a:pPr marL="0" indent="0">
              <a:buNone/>
            </a:pPr>
            <a:r>
              <a:rPr lang="en-US" dirty="0"/>
              <a:t>and </a:t>
            </a:r>
            <a:r>
              <a:rPr lang="en-US" dirty="0" smtClean="0"/>
              <a:t>Robert </a:t>
            </a:r>
            <a:r>
              <a:rPr lang="en-US" dirty="0"/>
              <a:t>Kahn </a:t>
            </a:r>
            <a:r>
              <a:rPr lang="en-US" dirty="0" smtClean="0"/>
              <a:t>Ph.D. </a:t>
            </a:r>
            <a:r>
              <a:rPr lang="en-US" dirty="0"/>
              <a:t>and Robert Kahn, Ph.D</a:t>
            </a:r>
            <a:r>
              <a:rPr lang="en-US" dirty="0" smtClean="0"/>
              <a:t>.</a:t>
            </a:r>
          </a:p>
          <a:p>
            <a:pPr marL="0" indent="0">
              <a:buNone/>
            </a:pPr>
            <a:endParaRPr lang="en-US" dirty="0"/>
          </a:p>
          <a:p>
            <a:pPr marL="0" indent="0">
              <a:buNone/>
            </a:pPr>
            <a:r>
              <a:rPr lang="en-US" dirty="0"/>
              <a:t>Glass, T.A., Mendes de Leon, C.F., </a:t>
            </a:r>
            <a:r>
              <a:rPr lang="en-US" dirty="0" err="1"/>
              <a:t>Marottolie</a:t>
            </a:r>
            <a:r>
              <a:rPr lang="en-US" dirty="0"/>
              <a:t>, R.A. &amp; </a:t>
            </a:r>
            <a:r>
              <a:rPr lang="en-US" dirty="0" err="1"/>
              <a:t>Berkman</a:t>
            </a:r>
            <a:r>
              <a:rPr lang="en-US" dirty="0"/>
              <a:t>, L.F. (1999). Population based study of social and productive activities as predictors of survival among elderly Americans. </a:t>
            </a:r>
            <a:r>
              <a:rPr lang="en-US" i="1" dirty="0"/>
              <a:t>British Medical Journal, </a:t>
            </a:r>
            <a:r>
              <a:rPr lang="en-US" dirty="0"/>
              <a:t>319(21), 478-483</a:t>
            </a:r>
            <a:r>
              <a:rPr lang="en-US" dirty="0" smtClean="0"/>
              <a:t>.</a:t>
            </a:r>
          </a:p>
          <a:p>
            <a:pPr marL="0" indent="0">
              <a:buNone/>
            </a:pPr>
            <a:endParaRPr lang="en-US" dirty="0"/>
          </a:p>
          <a:p>
            <a:pPr marL="0" indent="0">
              <a:buNone/>
            </a:pPr>
            <a:r>
              <a:rPr lang="en-US" i="1" dirty="0" smtClean="0"/>
              <a:t>Generations-Journal of American Society on </a:t>
            </a:r>
            <a:r>
              <a:rPr lang="en-US" i="1" smtClean="0"/>
              <a:t>Aging People, </a:t>
            </a:r>
            <a:r>
              <a:rPr lang="en-US" dirty="0" smtClean="0"/>
              <a:t>Do need People:  Social Interactions Boosts Brain Health in Older Age, summer 2011</a:t>
            </a:r>
            <a:endParaRPr lang="en-US" dirty="0"/>
          </a:p>
          <a:p>
            <a:pPr marL="0" indent="0">
              <a:buNone/>
            </a:pPr>
            <a:r>
              <a:rPr lang="en-US" dirty="0"/>
              <a:t> </a:t>
            </a:r>
          </a:p>
        </p:txBody>
      </p:sp>
    </p:spTree>
    <p:extLst>
      <p:ext uri="{BB962C8B-B14F-4D97-AF65-F5344CB8AC3E}">
        <p14:creationId xmlns:p14="http://schemas.microsoft.com/office/powerpoint/2010/main" val="4098679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3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88987"/>
          </a:xfrm>
        </p:spPr>
        <p:txBody>
          <a:bodyPr/>
          <a:lstStyle/>
          <a:p>
            <a:r>
              <a:rPr lang="en-US" b="1" dirty="0" smtClean="0"/>
              <a:t>Socialization</a:t>
            </a:r>
            <a:endParaRPr lang="en-US" b="1" dirty="0"/>
          </a:p>
        </p:txBody>
      </p:sp>
      <p:sp>
        <p:nvSpPr>
          <p:cNvPr id="3" name="Content Placeholder 2"/>
          <p:cNvSpPr>
            <a:spLocks noGrp="1"/>
          </p:cNvSpPr>
          <p:nvPr>
            <p:ph idx="1"/>
          </p:nvPr>
        </p:nvSpPr>
        <p:spPr>
          <a:xfrm>
            <a:off x="457200" y="1219200"/>
            <a:ext cx="8229600" cy="5638800"/>
          </a:xfrm>
        </p:spPr>
        <p:txBody>
          <a:bodyPr/>
          <a:lstStyle/>
          <a:p>
            <a:pPr marL="0" indent="0">
              <a:buNone/>
            </a:pPr>
            <a:r>
              <a:rPr lang="en-US" dirty="0"/>
              <a:t>Even if you’re not “a joiner” there are </a:t>
            </a:r>
            <a:endParaRPr lang="en-US" dirty="0" smtClean="0"/>
          </a:p>
          <a:p>
            <a:pPr marL="0" indent="0">
              <a:buNone/>
            </a:pPr>
            <a:r>
              <a:rPr lang="en-US" dirty="0" smtClean="0"/>
              <a:t>ways </a:t>
            </a:r>
            <a:r>
              <a:rPr lang="en-US" dirty="0"/>
              <a:t>to stay socially engaged</a:t>
            </a:r>
          </a:p>
          <a:p>
            <a:r>
              <a:rPr lang="en-US" dirty="0"/>
              <a:t>C</a:t>
            </a:r>
            <a:r>
              <a:rPr lang="en-US" dirty="0" smtClean="0"/>
              <a:t>lub or activity</a:t>
            </a:r>
            <a:endParaRPr lang="en-US" dirty="0"/>
          </a:p>
          <a:p>
            <a:r>
              <a:rPr lang="en-US" dirty="0"/>
              <a:t>Make a list of your skills &amp; </a:t>
            </a:r>
            <a:r>
              <a:rPr lang="en-US" dirty="0" smtClean="0"/>
              <a:t>talents</a:t>
            </a:r>
          </a:p>
          <a:p>
            <a:r>
              <a:rPr lang="en-US" dirty="0"/>
              <a:t>C</a:t>
            </a:r>
            <a:r>
              <a:rPr lang="en-US" dirty="0" smtClean="0"/>
              <a:t>ultural </a:t>
            </a:r>
            <a:r>
              <a:rPr lang="en-US" dirty="0"/>
              <a:t>and other public </a:t>
            </a:r>
            <a:r>
              <a:rPr lang="en-US" dirty="0" smtClean="0"/>
              <a:t>events</a:t>
            </a:r>
            <a:endParaRPr lang="en-US" dirty="0"/>
          </a:p>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00800" y="1066800"/>
            <a:ext cx="2087600" cy="145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6000" y="2991889"/>
            <a:ext cx="22669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5800" y="3530571"/>
            <a:ext cx="25622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10000" y="3657600"/>
            <a:ext cx="1942463" cy="248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6870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 y="1385"/>
            <a:ext cx="9144000" cy="688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184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Emotions and Relationships:</a:t>
            </a:r>
            <a:r>
              <a:rPr lang="en-US" dirty="0"/>
              <a:t/>
            </a:r>
            <a:br>
              <a:rPr lang="en-US" dirty="0"/>
            </a:br>
            <a:endParaRPr lang="en-US" dirty="0"/>
          </a:p>
        </p:txBody>
      </p:sp>
      <p:sp>
        <p:nvSpPr>
          <p:cNvPr id="3" name="Content Placeholder 2"/>
          <p:cNvSpPr>
            <a:spLocks noGrp="1"/>
          </p:cNvSpPr>
          <p:nvPr>
            <p:ph idx="1"/>
          </p:nvPr>
        </p:nvSpPr>
        <p:spPr>
          <a:xfrm>
            <a:off x="457200" y="1600200"/>
            <a:ext cx="8229600" cy="4953000"/>
          </a:xfrm>
        </p:spPr>
        <p:txBody>
          <a:bodyPr/>
          <a:lstStyle/>
          <a:p>
            <a:pPr marL="0" indent="0">
              <a:buNone/>
            </a:pPr>
            <a:endParaRPr lang="en-US" dirty="0" smtClean="0"/>
          </a:p>
          <a:p>
            <a:pPr marL="0" indent="0">
              <a:buNone/>
            </a:pPr>
            <a:r>
              <a:rPr lang="en-US" dirty="0" smtClean="0"/>
              <a:t>People </a:t>
            </a:r>
            <a:r>
              <a:rPr lang="en-US" dirty="0"/>
              <a:t>with many social contacts – a spouse, a </a:t>
            </a:r>
            <a:r>
              <a:rPr lang="en-US" dirty="0" smtClean="0"/>
              <a:t>close-knit </a:t>
            </a:r>
            <a:r>
              <a:rPr lang="en-US" dirty="0"/>
              <a:t>family, a network of friends, church, or </a:t>
            </a:r>
            <a:r>
              <a:rPr lang="en-US" dirty="0" smtClean="0"/>
              <a:t>other </a:t>
            </a:r>
            <a:r>
              <a:rPr lang="en-US" dirty="0"/>
              <a:t>group affiliations – lived longer and had better </a:t>
            </a:r>
            <a:r>
              <a:rPr lang="en-US" dirty="0" smtClean="0"/>
              <a:t>health</a:t>
            </a:r>
            <a:r>
              <a:rPr lang="en-US" dirty="0"/>
              <a:t>. </a:t>
            </a:r>
          </a:p>
          <a:p>
            <a:pPr marL="0" indent="0">
              <a:buNone/>
            </a:pPr>
            <a:r>
              <a:rPr lang="en-US" dirty="0" smtClean="0"/>
              <a:t> </a:t>
            </a:r>
          </a:p>
          <a:p>
            <a:pPr marL="0" indent="0">
              <a:buNone/>
            </a:pPr>
            <a:r>
              <a:rPr lang="en-US" dirty="0" smtClean="0"/>
              <a:t>People </a:t>
            </a:r>
            <a:r>
              <a:rPr lang="en-US" dirty="0"/>
              <a:t>who were socially isolated had poorer health </a:t>
            </a:r>
            <a:r>
              <a:rPr lang="en-US" dirty="0" smtClean="0"/>
              <a:t>and </a:t>
            </a:r>
            <a:r>
              <a:rPr lang="en-US" dirty="0"/>
              <a:t>died earlier. In fact, those who had few ties with </a:t>
            </a:r>
            <a:r>
              <a:rPr lang="en-US" dirty="0" smtClean="0"/>
              <a:t>other </a:t>
            </a:r>
            <a:r>
              <a:rPr lang="en-US" dirty="0"/>
              <a:t>people died at rates two to five times higher </a:t>
            </a:r>
            <a:r>
              <a:rPr lang="en-US" dirty="0" smtClean="0"/>
              <a:t>than </a:t>
            </a:r>
            <a:r>
              <a:rPr lang="en-US" dirty="0"/>
              <a:t>those with good social ties.</a:t>
            </a:r>
          </a:p>
        </p:txBody>
      </p:sp>
    </p:spTree>
    <p:extLst>
      <p:ext uri="{BB962C8B-B14F-4D97-AF65-F5344CB8AC3E}">
        <p14:creationId xmlns:p14="http://schemas.microsoft.com/office/powerpoint/2010/main" val="807300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How to Build a Social Life </a:t>
            </a:r>
            <a:r>
              <a:rPr lang="en-US" b="1" dirty="0" smtClean="0"/>
              <a:t/>
            </a:r>
            <a:br>
              <a:rPr lang="en-US" b="1" dirty="0" smtClean="0"/>
            </a:br>
            <a:r>
              <a:rPr lang="en-US" b="1" dirty="0" smtClean="0"/>
              <a:t>as an Older Adult</a:t>
            </a:r>
            <a:endParaRPr lang="en-US" b="1" dirty="0"/>
          </a:p>
        </p:txBody>
      </p:sp>
      <p:sp>
        <p:nvSpPr>
          <p:cNvPr id="3" name="Content Placeholder 2"/>
          <p:cNvSpPr>
            <a:spLocks noGrp="1"/>
          </p:cNvSpPr>
          <p:nvPr>
            <p:ph idx="1"/>
          </p:nvPr>
        </p:nvSpPr>
        <p:spPr>
          <a:xfrm>
            <a:off x="1066800" y="2514600"/>
            <a:ext cx="6777317" cy="3696148"/>
          </a:xfrm>
        </p:spPr>
        <p:txBody>
          <a:bodyPr/>
          <a:lstStyle/>
          <a:p>
            <a:r>
              <a:rPr lang="en-US" dirty="0"/>
              <a:t>Determine what activities you </a:t>
            </a:r>
            <a:r>
              <a:rPr lang="en-US" dirty="0" smtClean="0"/>
              <a:t>most enjoyed when you were younger</a:t>
            </a:r>
          </a:p>
          <a:p>
            <a:r>
              <a:rPr lang="en-US" dirty="0" smtClean="0"/>
              <a:t>Return </a:t>
            </a:r>
            <a:r>
              <a:rPr lang="en-US" dirty="0"/>
              <a:t>to keeping </a:t>
            </a:r>
            <a:r>
              <a:rPr lang="en-US" dirty="0" smtClean="0"/>
              <a:t>fit</a:t>
            </a:r>
          </a:p>
          <a:p>
            <a:r>
              <a:rPr lang="en-US" dirty="0"/>
              <a:t>Find a </a:t>
            </a:r>
            <a:r>
              <a:rPr lang="en-US" dirty="0" smtClean="0"/>
              <a:t>buddy</a:t>
            </a:r>
          </a:p>
          <a:p>
            <a:r>
              <a:rPr lang="en-US" dirty="0"/>
              <a:t>Be open to new </a:t>
            </a:r>
            <a:r>
              <a:rPr lang="en-US" dirty="0" smtClean="0"/>
              <a:t>suggestions</a:t>
            </a:r>
          </a:p>
          <a:p>
            <a:r>
              <a:rPr lang="en-US" dirty="0" smtClean="0"/>
              <a:t>Remain positive</a:t>
            </a:r>
          </a:p>
          <a:p>
            <a:r>
              <a:rPr lang="en-US" dirty="0"/>
              <a:t>Think outside the </a:t>
            </a:r>
            <a:r>
              <a:rPr lang="en-US" dirty="0" smtClean="0"/>
              <a:t>box</a:t>
            </a:r>
            <a:endParaRPr lang="en-US" dirty="0"/>
          </a:p>
        </p:txBody>
      </p:sp>
    </p:spTree>
    <p:extLst>
      <p:ext uri="{BB962C8B-B14F-4D97-AF65-F5344CB8AC3E}">
        <p14:creationId xmlns:p14="http://schemas.microsoft.com/office/powerpoint/2010/main" val="4254701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6728910" cy="838200"/>
          </a:xfrm>
        </p:spPr>
        <p:txBody>
          <a:bodyPr/>
          <a:lstStyle/>
          <a:p>
            <a:r>
              <a:rPr lang="en-US" b="1" dirty="0" smtClean="0"/>
              <a:t>Group Poem Time</a:t>
            </a:r>
            <a:endParaRPr lang="en-US" b="1" dirty="0"/>
          </a:p>
        </p:txBody>
      </p:sp>
      <p:sp>
        <p:nvSpPr>
          <p:cNvPr id="3" name="Content Placeholder 2"/>
          <p:cNvSpPr>
            <a:spLocks noGrp="1"/>
          </p:cNvSpPr>
          <p:nvPr>
            <p:ph idx="1"/>
          </p:nvPr>
        </p:nvSpPr>
        <p:spPr>
          <a:xfrm>
            <a:off x="685800" y="2057400"/>
            <a:ext cx="7772400" cy="3886200"/>
          </a:xfrm>
        </p:spPr>
        <p:txBody>
          <a:bodyPr>
            <a:normAutofit/>
          </a:bodyPr>
          <a:lstStyle/>
          <a:p>
            <a:r>
              <a:rPr lang="en-US" dirty="0"/>
              <a:t>You have 10 minutes</a:t>
            </a:r>
          </a:p>
          <a:p>
            <a:r>
              <a:rPr lang="en-US" dirty="0" smtClean="0"/>
              <a:t>All members look at the picture. Take in all the details. Use your senses.</a:t>
            </a:r>
          </a:p>
          <a:p>
            <a:r>
              <a:rPr lang="en-US" dirty="0" smtClean="0"/>
              <a:t>Designate “The Writer” to put it on paper</a:t>
            </a:r>
          </a:p>
          <a:p>
            <a:r>
              <a:rPr lang="en-US" dirty="0" smtClean="0"/>
              <a:t>AS A GROUP, decide on a title for your poem  </a:t>
            </a:r>
          </a:p>
          <a:p>
            <a:r>
              <a:rPr lang="en-US" dirty="0" smtClean="0"/>
              <a:t>INDIVIDUALLY, have each member of the group write in a line to the poem, building on the line before it.  </a:t>
            </a:r>
          </a:p>
          <a:p>
            <a:r>
              <a:rPr lang="en-US" dirty="0" smtClean="0"/>
              <a:t>Read poems aloud to share among groups</a:t>
            </a:r>
            <a:endParaRPr lang="en-US" dirty="0"/>
          </a:p>
        </p:txBody>
      </p:sp>
    </p:spTree>
    <p:extLst>
      <p:ext uri="{BB962C8B-B14F-4D97-AF65-F5344CB8AC3E}">
        <p14:creationId xmlns:p14="http://schemas.microsoft.com/office/powerpoint/2010/main" val="2139345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4191000" cy="1640148"/>
          </a:xfrm>
        </p:spPr>
        <p:txBody>
          <a:bodyPr>
            <a:normAutofit/>
          </a:bodyPr>
          <a:lstStyle/>
          <a:p>
            <a:r>
              <a:rPr lang="en-US" b="1" dirty="0" smtClean="0"/>
              <a:t>Group Poem </a:t>
            </a:r>
            <a:br>
              <a:rPr lang="en-US" b="1" dirty="0" smtClean="0"/>
            </a:br>
            <a:r>
              <a:rPr lang="en-US" b="1" dirty="0" smtClean="0"/>
              <a:t>Example</a:t>
            </a:r>
            <a:endParaRPr lang="en-US" dirty="0"/>
          </a:p>
        </p:txBody>
      </p:sp>
      <p:sp>
        <p:nvSpPr>
          <p:cNvPr id="3" name="Content Placeholder 2"/>
          <p:cNvSpPr>
            <a:spLocks noGrp="1"/>
          </p:cNvSpPr>
          <p:nvPr>
            <p:ph idx="1"/>
          </p:nvPr>
        </p:nvSpPr>
        <p:spPr>
          <a:xfrm>
            <a:off x="1219200" y="3352800"/>
            <a:ext cx="6777317" cy="2971800"/>
          </a:xfrm>
        </p:spPr>
        <p:txBody>
          <a:bodyPr/>
          <a:lstStyle/>
          <a:p>
            <a:pPr algn="ctr">
              <a:buNone/>
            </a:pPr>
            <a:r>
              <a:rPr lang="en-US" sz="3200" i="1" dirty="0" smtClean="0">
                <a:latin typeface="Calibri" pitchFamily="34" charset="0"/>
                <a:cs typeface="Calibri" pitchFamily="34" charset="0"/>
              </a:rPr>
              <a:t>Moon Beam</a:t>
            </a:r>
          </a:p>
          <a:p>
            <a:pPr marL="0" indent="0">
              <a:buNone/>
            </a:pPr>
            <a:r>
              <a:rPr lang="en-US" sz="3200" dirty="0" smtClean="0">
                <a:latin typeface="Calibri" pitchFamily="34" charset="0"/>
                <a:cs typeface="Calibri" pitchFamily="34" charset="0"/>
              </a:rPr>
              <a:t>The moon shines bright above the pond</a:t>
            </a:r>
          </a:p>
          <a:p>
            <a:pPr marL="0" indent="0">
              <a:buNone/>
            </a:pPr>
            <a:r>
              <a:rPr lang="en-US" sz="3200" dirty="0" smtClean="0">
                <a:latin typeface="Calibri" pitchFamily="34" charset="0"/>
                <a:cs typeface="Calibri" pitchFamily="34" charset="0"/>
              </a:rPr>
              <a:t>Clouds part for us to see beyond</a:t>
            </a:r>
          </a:p>
          <a:p>
            <a:pPr marL="0" indent="0">
              <a:buNone/>
            </a:pPr>
            <a:r>
              <a:rPr lang="en-US" sz="3200" dirty="0" smtClean="0">
                <a:latin typeface="Calibri" pitchFamily="34" charset="0"/>
                <a:cs typeface="Calibri" pitchFamily="34" charset="0"/>
              </a:rPr>
              <a:t>Our eyes are droopy and we yawn</a:t>
            </a:r>
          </a:p>
          <a:p>
            <a:pPr marL="0" indent="0">
              <a:buNone/>
            </a:pPr>
            <a:r>
              <a:rPr lang="en-US" sz="3200" dirty="0" smtClean="0">
                <a:latin typeface="Calibri" pitchFamily="34" charset="0"/>
                <a:cs typeface="Calibri" pitchFamily="34" charset="0"/>
              </a:rPr>
              <a:t>I need to sleep before the dawn</a:t>
            </a:r>
          </a:p>
          <a:p>
            <a:pPr marL="0" indent="0">
              <a:buNone/>
            </a:pPr>
            <a:endParaRPr lang="en-US" dirty="0" smtClean="0"/>
          </a:p>
          <a:p>
            <a:pPr marL="0" indent="0">
              <a:buNone/>
            </a:pPr>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43400" y="457200"/>
            <a:ext cx="4125132" cy="257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8408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0</TotalTime>
  <Words>2153</Words>
  <Application>Microsoft Office PowerPoint</Application>
  <PresentationFormat>On-screen Show (4:3)</PresentationFormat>
  <Paragraphs>146</Paragraphs>
  <Slides>27</Slides>
  <Notes>13</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Austin</vt:lpstr>
      <vt:lpstr>Office Theme</vt:lpstr>
      <vt:lpstr>1_Austin</vt:lpstr>
      <vt:lpstr>PowerPoint Presentation</vt:lpstr>
      <vt:lpstr>PowerPoint Presentation</vt:lpstr>
      <vt:lpstr>PowerPoint Presentation</vt:lpstr>
      <vt:lpstr>Socialization</vt:lpstr>
      <vt:lpstr>PowerPoint Presentation</vt:lpstr>
      <vt:lpstr>Emotions and Relationships: </vt:lpstr>
      <vt:lpstr>How to Build a Social Life  as an Older Adult</vt:lpstr>
      <vt:lpstr>Group Poem Time</vt:lpstr>
      <vt:lpstr>Group Poem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Bridge is King</vt:lpstr>
      <vt:lpstr>Crash Course on Parts of Speech</vt:lpstr>
      <vt:lpstr>PowerPoint Presentation</vt:lpstr>
      <vt:lpstr>PowerPoint Presentation</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2015-04-28T18:34:48Z</dcterms:created>
  <dcterms:modified xsi:type="dcterms:W3CDTF">2015-04-29T13:59:38Z</dcterms:modified>
</cp:coreProperties>
</file>